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4"/>
  </p:sldMasterIdLst>
  <p:notesMasterIdLst>
    <p:notesMasterId r:id="rId36"/>
  </p:notesMasterIdLst>
  <p:sldIdLst>
    <p:sldId id="256" r:id="rId5"/>
    <p:sldId id="259" r:id="rId6"/>
    <p:sldId id="260" r:id="rId7"/>
    <p:sldId id="266" r:id="rId8"/>
    <p:sldId id="261" r:id="rId9"/>
    <p:sldId id="291" r:id="rId10"/>
    <p:sldId id="284" r:id="rId11"/>
    <p:sldId id="286" r:id="rId12"/>
    <p:sldId id="265" r:id="rId13"/>
    <p:sldId id="264" r:id="rId14"/>
    <p:sldId id="267" r:id="rId15"/>
    <p:sldId id="268" r:id="rId16"/>
    <p:sldId id="269" r:id="rId17"/>
    <p:sldId id="299" r:id="rId18"/>
    <p:sldId id="292" r:id="rId19"/>
    <p:sldId id="302" r:id="rId20"/>
    <p:sldId id="300" r:id="rId21"/>
    <p:sldId id="301" r:id="rId22"/>
    <p:sldId id="303" r:id="rId23"/>
    <p:sldId id="298" r:id="rId24"/>
    <p:sldId id="272" r:id="rId25"/>
    <p:sldId id="273" r:id="rId26"/>
    <p:sldId id="282" r:id="rId27"/>
    <p:sldId id="274" r:id="rId28"/>
    <p:sldId id="275" r:id="rId29"/>
    <p:sldId id="280" r:id="rId30"/>
    <p:sldId id="276" r:id="rId31"/>
    <p:sldId id="281" r:id="rId32"/>
    <p:sldId id="277" r:id="rId33"/>
    <p:sldId id="278" r:id="rId34"/>
    <p:sldId id="279" r:id="rId3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lyn Morgan" initials="MM" lastIdx="7" clrIdx="0">
    <p:extLst>
      <p:ext uri="{19B8F6BF-5375-455C-9EA6-DF929625EA0E}">
        <p15:presenceInfo xmlns:p15="http://schemas.microsoft.com/office/powerpoint/2012/main" userId="S-1-5-21-497472960-4190691864-3839655171-2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054"/>
    <a:srgbClr val="3869FF"/>
    <a:srgbClr val="178ED5"/>
    <a:srgbClr val="1DCC80"/>
    <a:srgbClr val="26BE7C"/>
    <a:srgbClr val="4ADEE3"/>
    <a:srgbClr val="86C9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106" d="100"/>
          <a:sy n="106" d="100"/>
        </p:scale>
        <p:origin x="50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859FE6B-2680-4F0F-AECF-9641187DBB0C}" type="datetimeFigureOut">
              <a:rPr lang="en-GB" smtClean="0"/>
              <a:t>20/08/2026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03ECCF4-BC8A-41A0-8BAE-EA079F04D050}" type="slidenum">
              <a:rPr lang="en-GB" smtClean="0"/>
              <a:t>‹#›</a:t>
            </a:fld>
            <a:endParaRPr lang="en-GB"/>
          </a:p>
        </p:txBody>
      </p:sp>
    </p:spTree>
    <p:extLst>
      <p:ext uri="{BB962C8B-B14F-4D97-AF65-F5344CB8AC3E}">
        <p14:creationId xmlns:p14="http://schemas.microsoft.com/office/powerpoint/2010/main" val="173518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 y="6334316"/>
            <a:ext cx="12192000" cy="66484"/>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64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421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solidFill>
              <a:srgbClr val="294054"/>
            </a:solid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0838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DD82B9-B8EE-4375-B6FF-88FA6ABB15D9}" type="datetime1">
              <a:rPr lang="en-US" smtClean="0"/>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8973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497495-0637-405E-AE64-5CC7506D51F5}" type="datetime1">
              <a:rPr lang="en-US" smtClean="0"/>
              <a:t>8/20/2026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781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8/20/2026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2228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8/20/2026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6118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8/20/2026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7933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6" name="Rectangle 5"/>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7" name="Date Placeholder 6"/>
          <p:cNvSpPr>
            <a:spLocks noGrp="1"/>
          </p:cNvSpPr>
          <p:nvPr>
            <p:ph type="dt" sz="half" idx="10"/>
          </p:nvPr>
        </p:nvSpPr>
        <p:spPr/>
        <p:txBody>
          <a:bodyPr/>
          <a:lstStyle/>
          <a:p>
            <a:fld id="{4EDE50D6-574B-40AF-946F-D52A04ADE379}" type="datetime1">
              <a:rPr lang="en-US" smtClean="0"/>
              <a:t>8/20/2026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58349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82884F1-FFEA-405F-9602-3DCA865EDA4E}" type="datetime1">
              <a:rPr lang="en-US" smtClean="0"/>
              <a:t>8/20/2026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484205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8/20/2026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6464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D291B17-9318-49DB-B28B-6E5994AE9581}" type="datetime1">
              <a:rPr lang="en-US" smtClean="0"/>
              <a:t>8/20/2026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98EE3D-8CD1-4C3F-BD1C-C98C9596463C}"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5546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5.xml"/><Relationship Id="rId6" Type="http://schemas.openxmlformats.org/officeDocument/2006/relationships/slide" Target="slide29.xml"/><Relationship Id="rId5" Type="http://schemas.openxmlformats.org/officeDocument/2006/relationships/slide" Target="slide26.xml"/><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www.ombwdsmon.cymru/"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legislation.gov.uk/cy/ukpga/2018/12/contents" TargetMode="External"/><Relationship Id="rId2" Type="http://schemas.openxmlformats.org/officeDocument/2006/relationships/hyperlink" Target="https://ico.org.uk/for-organisations/guide-to-data-protection/guide-to-the-general-data-protection-regulation-gdpr/" TargetMode="External"/><Relationship Id="rId1" Type="http://schemas.openxmlformats.org/officeDocument/2006/relationships/slideLayout" Target="../slideLayouts/slideLayout2.xml"/><Relationship Id="rId4" Type="http://schemas.openxmlformats.org/officeDocument/2006/relationships/hyperlink" Target="https://www.ombwdsmon.cymru/hysbysiad-preifatrwydd/?_gl=1*1j6h24s*_ga*MTIyMTgyODkyNy4xNzczODM4Njk1*_ga_RHY6X4DM35*czE3ODMzNTAxMjkkbzExNSRnMCR0MTc4MzM1MDEyOSRqNjAkbDAkaDE0MTcwMDk2NTA."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gs>
            <a:gs pos="85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id="{673681E1-173B-449A-A874-463C15FBE32B}"/>
              </a:ext>
            </a:extLst>
          </p:cNvPr>
          <p:cNvPicPr>
            <a:picLocks noChangeAspect="1"/>
          </p:cNvPicPr>
          <p:nvPr/>
        </p:nvPicPr>
        <p:blipFill rotWithShape="1">
          <a:blip r:embed="rId2">
            <a:duotone>
              <a:schemeClr val="bg2">
                <a:shade val="45000"/>
                <a:satMod val="135000"/>
              </a:schemeClr>
              <a:prstClr val="white"/>
            </a:duotone>
            <a:alphaModFix amt="15000"/>
          </a:blip>
          <a:srcRect t="21329"/>
          <a:stretch/>
        </p:blipFill>
        <p:spPr>
          <a:xfrm>
            <a:off x="20" y="10"/>
            <a:ext cx="12191980" cy="6857990"/>
          </a:xfrm>
          <a:prstGeom prst="rect">
            <a:avLst/>
          </a:prstGeom>
          <a:solidFill>
            <a:schemeClr val="bg1"/>
          </a:solidFill>
        </p:spPr>
      </p:pic>
      <p:sp>
        <p:nvSpPr>
          <p:cNvPr id="2" name="Title 1">
            <a:extLst>
              <a:ext uri="{FF2B5EF4-FFF2-40B4-BE49-F238E27FC236}">
                <a16:creationId xmlns:a16="http://schemas.microsoft.com/office/drawing/2014/main" id="{6472B201-8608-47DF-B9AF-8D39140E95E8}"/>
              </a:ext>
            </a:extLst>
          </p:cNvPr>
          <p:cNvSpPr>
            <a:spLocks noGrp="1"/>
          </p:cNvSpPr>
          <p:nvPr>
            <p:ph type="ctrTitle"/>
          </p:nvPr>
        </p:nvSpPr>
        <p:spPr>
          <a:xfrm>
            <a:off x="618024" y="1866890"/>
            <a:ext cx="10507176" cy="3302000"/>
          </a:xfrm>
        </p:spPr>
        <p:txBody>
          <a:bodyPr>
            <a:noAutofit/>
          </a:bodyPr>
          <a:lstStyle/>
          <a:p>
            <a:r>
              <a:rPr lang="cy-GB" sz="6400" b="1" dirty="0">
                <a:solidFill>
                  <a:srgbClr val="294054"/>
                </a:solidFill>
                <a:latin typeface="Manrope" pitchFamily="2" charset="0"/>
              </a:rPr>
              <a:t>Swyddog Gwaith Achos Dan Hyfforddiant</a:t>
            </a:r>
            <a:br>
              <a:rPr lang="cy-GB" sz="6400" b="1" dirty="0">
                <a:solidFill>
                  <a:srgbClr val="294054"/>
                </a:solidFill>
                <a:latin typeface="Manrope" pitchFamily="2" charset="0"/>
              </a:rPr>
            </a:br>
            <a:r>
              <a:rPr lang="cy-GB" sz="6400" b="1" dirty="0">
                <a:solidFill>
                  <a:srgbClr val="294054"/>
                </a:solidFill>
                <a:latin typeface="Manrope" pitchFamily="2" charset="0"/>
              </a:rPr>
              <a:t>Pecyn Recriwtio</a:t>
            </a:r>
            <a:br>
              <a:rPr lang="cy-GB" sz="6600" b="1" dirty="0">
                <a:solidFill>
                  <a:srgbClr val="86C9F2"/>
                </a:solidFill>
                <a:latin typeface="Manrope" pitchFamily="2" charset="0"/>
              </a:rPr>
            </a:br>
            <a:r>
              <a:rPr lang="cy-GB" sz="4400" b="1" dirty="0">
                <a:solidFill>
                  <a:srgbClr val="3869FF"/>
                </a:solidFill>
                <a:latin typeface="Manrope" pitchFamily="2" charset="0"/>
              </a:rPr>
              <a:t>Dyddiad Cau: 5yh 7 Medi 2026 </a:t>
            </a:r>
          </a:p>
        </p:txBody>
      </p:sp>
      <p:pic>
        <p:nvPicPr>
          <p:cNvPr id="4" name="Picture 3" descr="A picture containing font, graphics, text, graphic design&#10;&#10;Description automatically generated">
            <a:extLst>
              <a:ext uri="{FF2B5EF4-FFF2-40B4-BE49-F238E27FC236}">
                <a16:creationId xmlns:a16="http://schemas.microsoft.com/office/drawing/2014/main" id="{71BCA77A-E17E-4813-EC59-595A37DAC2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24" y="534338"/>
            <a:ext cx="3640467" cy="1154772"/>
          </a:xfrm>
          <a:prstGeom prst="rect">
            <a:avLst/>
          </a:prstGeom>
        </p:spPr>
      </p:pic>
    </p:spTree>
    <p:extLst>
      <p:ext uri="{BB962C8B-B14F-4D97-AF65-F5344CB8AC3E}">
        <p14:creationId xmlns:p14="http://schemas.microsoft.com/office/powerpoint/2010/main" val="335360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Disgrifiad o’r Swydd</a:t>
            </a:r>
          </a:p>
        </p:txBody>
      </p:sp>
      <p:graphicFrame>
        <p:nvGraphicFramePr>
          <p:cNvPr id="4" name="Table 4">
            <a:extLst>
              <a:ext uri="{FF2B5EF4-FFF2-40B4-BE49-F238E27FC236}">
                <a16:creationId xmlns:a16="http://schemas.microsoft.com/office/drawing/2014/main" id="{20A85C4F-AB9A-41F2-B4AC-40EDEACB1062}"/>
              </a:ext>
            </a:extLst>
          </p:cNvPr>
          <p:cNvGraphicFramePr>
            <a:graphicFrameLocks noGrp="1"/>
          </p:cNvGraphicFramePr>
          <p:nvPr>
            <p:ph idx="1"/>
            <p:extLst>
              <p:ext uri="{D42A27DB-BD31-4B8C-83A1-F6EECF244321}">
                <p14:modId xmlns:p14="http://schemas.microsoft.com/office/powerpoint/2010/main" val="764599029"/>
              </p:ext>
            </p:extLst>
          </p:nvPr>
        </p:nvGraphicFramePr>
        <p:xfrm>
          <a:off x="1001485" y="1379387"/>
          <a:ext cx="10058400" cy="4704080"/>
        </p:xfrm>
        <a:graphic>
          <a:graphicData uri="http://schemas.openxmlformats.org/drawingml/2006/table">
            <a:tbl>
              <a:tblPr firstRow="1" bandRow="1">
                <a:tableStyleId>{5C22544A-7EE6-4342-B048-85BDC9FD1C3A}</a:tableStyleId>
              </a:tblPr>
              <a:tblGrid>
                <a:gridCol w="3017837">
                  <a:extLst>
                    <a:ext uri="{9D8B030D-6E8A-4147-A177-3AD203B41FA5}">
                      <a16:colId xmlns:a16="http://schemas.microsoft.com/office/drawing/2014/main" val="1298046473"/>
                    </a:ext>
                  </a:extLst>
                </a:gridCol>
                <a:gridCol w="7040563">
                  <a:extLst>
                    <a:ext uri="{9D8B030D-6E8A-4147-A177-3AD203B41FA5}">
                      <a16:colId xmlns:a16="http://schemas.microsoft.com/office/drawing/2014/main" val="2385892233"/>
                    </a:ext>
                  </a:extLst>
                </a:gridCol>
              </a:tblGrid>
              <a:tr h="370840">
                <a:tc>
                  <a:txBody>
                    <a:bodyPr/>
                    <a:lstStyle/>
                    <a:p>
                      <a:endParaRPr lang="en-GB" dirty="0">
                        <a:latin typeface="Manrope" pitchFamily="2" charset="0"/>
                      </a:endParaRPr>
                    </a:p>
                  </a:txBody>
                  <a:tcPr>
                    <a:solidFill>
                      <a:srgbClr val="294054"/>
                    </a:solidFill>
                  </a:tcPr>
                </a:tc>
                <a:tc>
                  <a:txBody>
                    <a:bodyPr/>
                    <a:lstStyle/>
                    <a:p>
                      <a:r>
                        <a:rPr lang="cy-GB">
                          <a:latin typeface="Manrope" pitchFamily="2" charset="0"/>
                        </a:rPr>
                        <a:t>Teitl y Swydd</a:t>
                      </a:r>
                    </a:p>
                  </a:txBody>
                  <a:tcPr>
                    <a:solidFill>
                      <a:srgbClr val="294054"/>
                    </a:solidFill>
                  </a:tcPr>
                </a:tc>
                <a:extLst>
                  <a:ext uri="{0D108BD9-81ED-4DB2-BD59-A6C34878D82A}">
                    <a16:rowId xmlns:a16="http://schemas.microsoft.com/office/drawing/2014/main" val="2322731753"/>
                  </a:ext>
                </a:extLst>
              </a:tr>
              <a:tr h="370840">
                <a:tc>
                  <a:txBody>
                    <a:bodyPr/>
                    <a:lstStyle/>
                    <a:p>
                      <a:r>
                        <a:rPr lang="cy-GB" b="1">
                          <a:latin typeface="Manrope" pitchFamily="2" charset="0"/>
                        </a:rPr>
                        <a:t>Swydd:</a:t>
                      </a:r>
                    </a:p>
                  </a:txBody>
                  <a:tcPr/>
                </a:tc>
                <a:tc>
                  <a:txBody>
                    <a:bodyPr/>
                    <a:lstStyle/>
                    <a:p>
                      <a:r>
                        <a:rPr lang="cy-GB" b="1" dirty="0">
                          <a:latin typeface="Manrope" pitchFamily="2" charset="0"/>
                        </a:rPr>
                        <a:t>Swyddog Gwaith Achos Dan Hyfforddiant </a:t>
                      </a:r>
                    </a:p>
                  </a:txBody>
                  <a:tcPr/>
                </a:tc>
                <a:extLst>
                  <a:ext uri="{0D108BD9-81ED-4DB2-BD59-A6C34878D82A}">
                    <a16:rowId xmlns:a16="http://schemas.microsoft.com/office/drawing/2014/main" val="497560726"/>
                  </a:ext>
                </a:extLst>
              </a:tr>
              <a:tr h="370840">
                <a:tc>
                  <a:txBody>
                    <a:bodyPr/>
                    <a:lstStyle/>
                    <a:p>
                      <a:r>
                        <a:rPr lang="cy-GB" b="1" dirty="0">
                          <a:latin typeface="Manrope" pitchFamily="2" charset="0"/>
                        </a:rPr>
                        <a:t>Cyflog:</a:t>
                      </a:r>
                    </a:p>
                    <a:p>
                      <a:endParaRPr lang="en-GB" b="1" dirty="0">
                        <a:latin typeface="Manrope" pitchFamily="2" charset="0"/>
                      </a:endParaRPr>
                    </a:p>
                  </a:txBody>
                  <a:tcPr/>
                </a:tc>
                <a:tc>
                  <a:txBody>
                    <a:bodyPr/>
                    <a:lstStyle/>
                    <a:p>
                      <a:r>
                        <a:rPr lang="en-GB" sz="1800" kern="1200" dirty="0">
                          <a:solidFill>
                            <a:schemeClr val="dk1"/>
                          </a:solidFill>
                          <a:effectLst/>
                          <a:latin typeface="Manrope" pitchFamily="2" charset="0"/>
                          <a:ea typeface="+mn-ea"/>
                          <a:cs typeface="+mn-cs"/>
                        </a:rPr>
                        <a:t>B</a:t>
                      </a:r>
                      <a:r>
                        <a:rPr lang="cy-GB" sz="1800" kern="1200" dirty="0" err="1">
                          <a:solidFill>
                            <a:schemeClr val="dk1"/>
                          </a:solidFill>
                          <a:effectLst/>
                          <a:latin typeface="+mn-lt"/>
                          <a:ea typeface="+mn-ea"/>
                          <a:cs typeface="+mn-cs"/>
                        </a:rPr>
                        <a:t>wyddyn</a:t>
                      </a:r>
                      <a:r>
                        <a:rPr lang="cy-GB" sz="1800" kern="1200" dirty="0">
                          <a:solidFill>
                            <a:schemeClr val="dk1"/>
                          </a:solidFill>
                          <a:effectLst/>
                          <a:latin typeface="+mn-lt"/>
                          <a:ea typeface="+mn-ea"/>
                          <a:cs typeface="+mn-cs"/>
                        </a:rPr>
                        <a:t> 1 - £24,413 </a:t>
                      </a:r>
                      <a:r>
                        <a:rPr lang="cy-GB" sz="1800" kern="1200" dirty="0" err="1">
                          <a:solidFill>
                            <a:schemeClr val="dk1"/>
                          </a:solidFill>
                          <a:effectLst/>
                          <a:latin typeface="+mn-lt"/>
                          <a:ea typeface="+mn-ea"/>
                          <a:cs typeface="+mn-cs"/>
                        </a:rPr>
                        <a:t>y.f</a:t>
                      </a:r>
                      <a:r>
                        <a:rPr lang="cy-GB" sz="1800" kern="1200" dirty="0">
                          <a:solidFill>
                            <a:schemeClr val="dk1"/>
                          </a:solidFill>
                          <a:effectLst/>
                          <a:latin typeface="+mn-lt"/>
                          <a:ea typeface="+mn-ea"/>
                          <a:cs typeface="+mn-cs"/>
                        </a:rPr>
                        <a:t>.</a:t>
                      </a:r>
                    </a:p>
                    <a:p>
                      <a:r>
                        <a:rPr lang="cy-GB" sz="1800" kern="1200" dirty="0">
                          <a:solidFill>
                            <a:schemeClr val="dk1"/>
                          </a:solidFill>
                          <a:effectLst/>
                          <a:latin typeface="+mn-lt"/>
                          <a:ea typeface="+mn-ea"/>
                          <a:cs typeface="+mn-cs"/>
                        </a:rPr>
                        <a:t>Blwyddyn 2 - £25,583 </a:t>
                      </a:r>
                      <a:r>
                        <a:rPr lang="cy-GB" sz="1800" kern="1200" dirty="0" err="1">
                          <a:solidFill>
                            <a:schemeClr val="dk1"/>
                          </a:solidFill>
                          <a:effectLst/>
                          <a:latin typeface="+mn-lt"/>
                          <a:ea typeface="+mn-ea"/>
                          <a:cs typeface="+mn-cs"/>
                        </a:rPr>
                        <a:t>y.f</a:t>
                      </a:r>
                      <a:r>
                        <a:rPr lang="cy-GB" sz="1800" kern="1200" dirty="0">
                          <a:solidFill>
                            <a:schemeClr val="dk1"/>
                          </a:solidFill>
                          <a:effectLst/>
                          <a:latin typeface="+mn-lt"/>
                          <a:ea typeface="+mn-ea"/>
                          <a:cs typeface="+mn-cs"/>
                        </a:rPr>
                        <a:t>.</a:t>
                      </a:r>
                    </a:p>
                    <a:p>
                      <a:r>
                        <a:rPr lang="cy-GB" sz="1800" kern="1200" dirty="0">
                          <a:solidFill>
                            <a:schemeClr val="dk1"/>
                          </a:solidFill>
                          <a:effectLst/>
                          <a:latin typeface="+mn-lt"/>
                          <a:ea typeface="+mn-ea"/>
                          <a:cs typeface="+mn-cs"/>
                        </a:rPr>
                        <a:t>Blwyddyn 3 - £26,403 </a:t>
                      </a:r>
                      <a:r>
                        <a:rPr lang="cy-GB" sz="1800" kern="1200" dirty="0" err="1">
                          <a:solidFill>
                            <a:schemeClr val="dk1"/>
                          </a:solidFill>
                          <a:effectLst/>
                          <a:latin typeface="+mn-lt"/>
                          <a:ea typeface="+mn-ea"/>
                          <a:cs typeface="+mn-cs"/>
                        </a:rPr>
                        <a:t>y.f</a:t>
                      </a:r>
                      <a:r>
                        <a:rPr lang="cy-GB" sz="1800" kern="1200" dirty="0">
                          <a:solidFill>
                            <a:schemeClr val="dk1"/>
                          </a:solidFill>
                          <a:effectLst/>
                          <a:latin typeface="+mn-lt"/>
                          <a:ea typeface="+mn-ea"/>
                          <a:cs typeface="+mn-cs"/>
                        </a:rPr>
                        <a:t>.</a:t>
                      </a:r>
                    </a:p>
                    <a:p>
                      <a:r>
                        <a:rPr lang="cy-GB" sz="1800" kern="1200" dirty="0">
                          <a:solidFill>
                            <a:schemeClr val="dk1"/>
                          </a:solidFill>
                          <a:effectLst/>
                          <a:latin typeface="+mn-lt"/>
                          <a:ea typeface="+mn-ea"/>
                          <a:cs typeface="+mn-cs"/>
                        </a:rPr>
                        <a:t>Wedi hynny, cynnydd cynyddrannol bob blwyddyn hyd at £28,143 </a:t>
                      </a:r>
                      <a:r>
                        <a:rPr lang="cy-GB" sz="1800" kern="1200" dirty="0" err="1">
                          <a:solidFill>
                            <a:schemeClr val="dk1"/>
                          </a:solidFill>
                          <a:effectLst/>
                          <a:latin typeface="+mn-lt"/>
                          <a:ea typeface="+mn-ea"/>
                          <a:cs typeface="+mn-cs"/>
                        </a:rPr>
                        <a:t>y.f</a:t>
                      </a:r>
                      <a:r>
                        <a:rPr lang="cy-GB" sz="1800" kern="1200" dirty="0">
                          <a:solidFill>
                            <a:schemeClr val="dk1"/>
                          </a:solidFill>
                          <a:effectLst/>
                          <a:latin typeface="+mn-lt"/>
                          <a:ea typeface="+mn-ea"/>
                          <a:cs typeface="+mn-cs"/>
                        </a:rPr>
                        <a:t>. (OGCC Gradd INV1 – INV5)</a:t>
                      </a:r>
                    </a:p>
                    <a:p>
                      <a:endParaRPr lang="cy-GB" dirty="0">
                        <a:latin typeface="Manrope" pitchFamily="2" charset="0"/>
                      </a:endParaRPr>
                    </a:p>
                  </a:txBody>
                  <a:tcPr/>
                </a:tc>
                <a:extLst>
                  <a:ext uri="{0D108BD9-81ED-4DB2-BD59-A6C34878D82A}">
                    <a16:rowId xmlns:a16="http://schemas.microsoft.com/office/drawing/2014/main" val="3774880727"/>
                  </a:ext>
                </a:extLst>
              </a:tr>
              <a:tr h="370840">
                <a:tc>
                  <a:txBody>
                    <a:bodyPr/>
                    <a:lstStyle/>
                    <a:p>
                      <a:r>
                        <a:rPr lang="cy-GB" b="1" dirty="0">
                          <a:latin typeface="Manrope" pitchFamily="2" charset="0"/>
                        </a:rPr>
                        <a:t>Yn atebol i:</a:t>
                      </a:r>
                    </a:p>
                  </a:txBody>
                  <a:tcPr/>
                </a:tc>
                <a:tc>
                  <a:txBody>
                    <a:bodyPr/>
                    <a:lstStyle/>
                    <a:p>
                      <a:r>
                        <a:rPr lang="cy-GB" dirty="0">
                          <a:latin typeface="Manrope" pitchFamily="2" charset="0"/>
                        </a:rPr>
                        <a:t>Rheolwr Cefnogi Gwaith Achos</a:t>
                      </a:r>
                    </a:p>
                  </a:txBody>
                  <a:tcPr/>
                </a:tc>
                <a:extLst>
                  <a:ext uri="{0D108BD9-81ED-4DB2-BD59-A6C34878D82A}">
                    <a16:rowId xmlns:a16="http://schemas.microsoft.com/office/drawing/2014/main" val="2087571915"/>
                  </a:ext>
                </a:extLst>
              </a:tr>
              <a:tr h="370840">
                <a:tc>
                  <a:txBody>
                    <a:bodyPr/>
                    <a:lstStyle/>
                    <a:p>
                      <a:r>
                        <a:rPr lang="cy-GB" b="1">
                          <a:latin typeface="Manrope" pitchFamily="2" charset="0"/>
                        </a:rPr>
                        <a:t>Math o Gontract:</a:t>
                      </a:r>
                    </a:p>
                  </a:txBody>
                  <a:tcPr/>
                </a:tc>
                <a:tc>
                  <a:txBody>
                    <a:bodyPr/>
                    <a:lstStyle/>
                    <a:p>
                      <a:r>
                        <a:rPr lang="cy-GB" dirty="0">
                          <a:latin typeface="Manrope" pitchFamily="2" charset="0"/>
                        </a:rPr>
                        <a:t>Parhaol – 37 awr yr wythnos</a:t>
                      </a:r>
                    </a:p>
                  </a:txBody>
                  <a:tcPr/>
                </a:tc>
                <a:extLst>
                  <a:ext uri="{0D108BD9-81ED-4DB2-BD59-A6C34878D82A}">
                    <a16:rowId xmlns:a16="http://schemas.microsoft.com/office/drawing/2014/main" val="1756693564"/>
                  </a:ext>
                </a:extLst>
              </a:tr>
              <a:tr h="370840">
                <a:tc>
                  <a:txBody>
                    <a:bodyPr/>
                    <a:lstStyle/>
                    <a:p>
                      <a:r>
                        <a:rPr lang="cy-GB" b="1">
                          <a:latin typeface="Manrope" pitchFamily="2" charset="0"/>
                        </a:rPr>
                        <a:t>Gwyliau Blynyddol:</a:t>
                      </a:r>
                    </a:p>
                  </a:txBody>
                  <a:tcPr/>
                </a:tc>
                <a:tc>
                  <a:txBody>
                    <a:bodyPr/>
                    <a:lstStyle/>
                    <a:p>
                      <a:r>
                        <a:rPr lang="cy-GB">
                          <a:latin typeface="Manrope" pitchFamily="2" charset="0"/>
                        </a:rPr>
                        <a:t>32 diwrnod o wyliau yn ogystal â gwyliau banc </a:t>
                      </a:r>
                    </a:p>
                  </a:txBody>
                  <a:tcPr/>
                </a:tc>
                <a:extLst>
                  <a:ext uri="{0D108BD9-81ED-4DB2-BD59-A6C34878D82A}">
                    <a16:rowId xmlns:a16="http://schemas.microsoft.com/office/drawing/2014/main" val="3866537693"/>
                  </a:ext>
                </a:extLst>
              </a:tr>
              <a:tr h="370840">
                <a:tc>
                  <a:txBody>
                    <a:bodyPr/>
                    <a:lstStyle/>
                    <a:p>
                      <a:r>
                        <a:rPr lang="cy-GB" b="1">
                          <a:latin typeface="Manrope" pitchFamily="2" charset="0"/>
                        </a:rPr>
                        <a:t>Cynllun Pensiwn:</a:t>
                      </a:r>
                    </a:p>
                  </a:txBody>
                  <a:tcPr/>
                </a:tc>
                <a:tc>
                  <a:txBody>
                    <a:bodyPr/>
                    <a:lstStyle/>
                    <a:p>
                      <a:r>
                        <a:rPr lang="cy-GB" dirty="0">
                          <a:latin typeface="Manrope" pitchFamily="2" charset="0"/>
                        </a:rPr>
                        <a:t>Cynllun Pensiwn y Gwasanaeth Sifil</a:t>
                      </a:r>
                    </a:p>
                  </a:txBody>
                  <a:tcPr/>
                </a:tc>
                <a:extLst>
                  <a:ext uri="{0D108BD9-81ED-4DB2-BD59-A6C34878D82A}">
                    <a16:rowId xmlns:a16="http://schemas.microsoft.com/office/drawing/2014/main" val="2375040061"/>
                  </a:ext>
                </a:extLst>
              </a:tr>
              <a:tr h="370840">
                <a:tc>
                  <a:txBody>
                    <a:bodyPr/>
                    <a:lstStyle/>
                    <a:p>
                      <a:r>
                        <a:rPr lang="cy-GB" b="1">
                          <a:latin typeface="Manrope" pitchFamily="2" charset="0"/>
                        </a:rPr>
                        <a:t>Lleoliad:</a:t>
                      </a:r>
                    </a:p>
                  </a:txBody>
                  <a:tcPr/>
                </a:tc>
                <a:tc>
                  <a:txBody>
                    <a:bodyPr/>
                    <a:lstStyle/>
                    <a:p>
                      <a:r>
                        <a:rPr lang="en-US" dirty="0">
                          <a:latin typeface="Manrope" pitchFamily="2" charset="0"/>
                        </a:rPr>
                        <a:t>S</a:t>
                      </a:r>
                      <a:r>
                        <a:rPr lang="cy-GB" dirty="0">
                          <a:latin typeface="Manrope" pitchFamily="2" charset="0"/>
                        </a:rPr>
                        <a:t>wyddfa ym </a:t>
                      </a:r>
                      <a:r>
                        <a:rPr lang="cy-GB" dirty="0" err="1">
                          <a:latin typeface="Manrope" pitchFamily="2" charset="0"/>
                        </a:rPr>
                        <a:t>Mhencoed</a:t>
                      </a:r>
                      <a:r>
                        <a:rPr lang="cy-GB" dirty="0">
                          <a:latin typeface="Manrope" pitchFamily="2" charset="0"/>
                        </a:rPr>
                        <a:t>, Pen-y-bont ar Ogwr </a:t>
                      </a:r>
                    </a:p>
                  </a:txBody>
                  <a:tcPr/>
                </a:tc>
                <a:extLst>
                  <a:ext uri="{0D108BD9-81ED-4DB2-BD59-A6C34878D82A}">
                    <a16:rowId xmlns:a16="http://schemas.microsoft.com/office/drawing/2014/main" val="2058129577"/>
                  </a:ext>
                </a:extLst>
              </a:tr>
              <a:tr h="370840">
                <a:tc>
                  <a:txBody>
                    <a:bodyPr/>
                    <a:lstStyle/>
                    <a:p>
                      <a:r>
                        <a:rPr lang="cy-GB" b="1">
                          <a:latin typeface="Manrope" pitchFamily="2" charset="0"/>
                        </a:rPr>
                        <a:t>Gofynion y Gymraeg:</a:t>
                      </a:r>
                    </a:p>
                  </a:txBody>
                  <a:tcPr/>
                </a:tc>
                <a:tc>
                  <a:txBody>
                    <a:bodyPr/>
                    <a:lstStyle/>
                    <a:p>
                      <a:r>
                        <a:rPr lang="cy-GB" dirty="0">
                          <a:latin typeface="Manrope" pitchFamily="2" charset="0"/>
                        </a:rPr>
                        <a:t>Mae’r Gymraeg yn ddymunol</a:t>
                      </a:r>
                    </a:p>
                  </a:txBody>
                  <a:tcPr/>
                </a:tc>
                <a:extLst>
                  <a:ext uri="{0D108BD9-81ED-4DB2-BD59-A6C34878D82A}">
                    <a16:rowId xmlns:a16="http://schemas.microsoft.com/office/drawing/2014/main" val="2441009227"/>
                  </a:ext>
                </a:extLst>
              </a:tr>
            </a:tbl>
          </a:graphicData>
        </a:graphic>
      </p:graphicFrame>
    </p:spTree>
    <p:extLst>
      <p:ext uri="{BB962C8B-B14F-4D97-AF65-F5344CB8AC3E}">
        <p14:creationId xmlns:p14="http://schemas.microsoft.com/office/powerpoint/2010/main" val="3035302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dirty="0">
                <a:solidFill>
                  <a:srgbClr val="294054"/>
                </a:solidFill>
                <a:latin typeface="Manrope" pitchFamily="2" charset="0"/>
              </a:rPr>
              <a:t>Pwrpas y rôl</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065623" cy="4023360"/>
          </a:xfrm>
        </p:spPr>
        <p:txBody>
          <a:bodyPr>
            <a:normAutofit/>
          </a:bodyPr>
          <a:lstStyle/>
          <a:p>
            <a:pPr>
              <a:lnSpc>
                <a:spcPct val="107000"/>
              </a:lnSpc>
              <a:spcAft>
                <a:spcPts val="800"/>
              </a:spcAft>
            </a:pPr>
            <a:r>
              <a:rPr lang="cy-GB" noProof="0" dirty="0"/>
              <a:t>Bydd yr Hyfforddai yn y rôl hon yn datblygu dros gyfnod o ddwy flynedd i fod yn Swyddog Gwaith Achos. Rôl Swyddog Gwaith Achos yw darparu cymorth gweinyddol i Ymchwilwyr a Rheolwyr yr Ombwdsmon ac ymdrin ag ymholiadau gan aelodau’r cyhoedd ac eraill sy’n cysylltu â swyddfa’r Ombwdsmon. </a:t>
            </a:r>
            <a:endParaRPr lang="cy-GB" sz="1600" noProof="0" dirty="0"/>
          </a:p>
        </p:txBody>
      </p:sp>
    </p:spTree>
    <p:extLst>
      <p:ext uri="{BB962C8B-B14F-4D97-AF65-F5344CB8AC3E}">
        <p14:creationId xmlns:p14="http://schemas.microsoft.com/office/powerpoint/2010/main" val="90530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508000"/>
            <a:ext cx="10058400" cy="1092200"/>
          </a:xfrm>
        </p:spPr>
        <p:txBody>
          <a:bodyPr>
            <a:normAutofit fontScale="90000"/>
          </a:bodyPr>
          <a:lstStyle/>
          <a:p>
            <a:r>
              <a:rPr lang="cy-GB" b="1" dirty="0">
                <a:solidFill>
                  <a:srgbClr val="294054"/>
                </a:solidFill>
                <a:latin typeface="Manrope" pitchFamily="2" charset="0"/>
              </a:rPr>
              <a:t>Cyfrifoldebau</a:t>
            </a:r>
            <a:br>
              <a:rPr lang="cy-GB" b="1" dirty="0">
                <a:solidFill>
                  <a:srgbClr val="294054"/>
                </a:solidFill>
                <a:latin typeface="Manrope" pitchFamily="2" charset="0"/>
              </a:rPr>
            </a:br>
            <a:r>
              <a:rPr lang="cy-GB" b="1" dirty="0">
                <a:solidFill>
                  <a:srgbClr val="294054"/>
                </a:solidFill>
                <a:latin typeface="Manrope" pitchFamily="2" charset="0"/>
              </a:rPr>
              <a:t>Fel Swyddog Gwaith Achos Dan Hyfforddiant</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778000"/>
            <a:ext cx="10058400" cy="4793397"/>
          </a:xfrm>
        </p:spPr>
        <p:txBody>
          <a:bodyPr>
            <a:noAutofit/>
          </a:bodyPr>
          <a:lstStyle/>
          <a:p>
            <a:pPr marL="360000" indent="-360000">
              <a:buClr>
                <a:srgbClr val="294054"/>
              </a:buClr>
              <a:buFont typeface="Wingdings" panose="05000000000000000000" pitchFamily="2" charset="2"/>
              <a:buChar char="q"/>
            </a:pPr>
            <a:r>
              <a:rPr lang="en-US" sz="1600" dirty="0" err="1">
                <a:solidFill>
                  <a:srgbClr val="294054"/>
                </a:solidFill>
                <a:latin typeface="Manrope" pitchFamily="2" charset="0"/>
              </a:rPr>
              <a:t>Darparu</a:t>
            </a:r>
            <a:r>
              <a:rPr lang="en-US" sz="1600" dirty="0">
                <a:solidFill>
                  <a:srgbClr val="294054"/>
                </a:solidFill>
                <a:latin typeface="Manrope" pitchFamily="2" charset="0"/>
              </a:rPr>
              <a:t> </a:t>
            </a:r>
            <a:r>
              <a:rPr lang="en-US" sz="1600" dirty="0" err="1">
                <a:solidFill>
                  <a:srgbClr val="294054"/>
                </a:solidFill>
                <a:latin typeface="Manrope" pitchFamily="2" charset="0"/>
              </a:rPr>
              <a:t>cefnogaeth</a:t>
            </a:r>
            <a:r>
              <a:rPr lang="en-US" sz="1600" dirty="0">
                <a:solidFill>
                  <a:srgbClr val="294054"/>
                </a:solidFill>
                <a:latin typeface="Manrope" pitchFamily="2" charset="0"/>
              </a:rPr>
              <a:t> </a:t>
            </a:r>
            <a:r>
              <a:rPr lang="en-US" sz="1600" dirty="0" err="1">
                <a:solidFill>
                  <a:srgbClr val="294054"/>
                </a:solidFill>
                <a:latin typeface="Manrope" pitchFamily="2" charset="0"/>
              </a:rPr>
              <a:t>gwaith</a:t>
            </a:r>
            <a:r>
              <a:rPr lang="en-US" sz="1600" dirty="0">
                <a:solidFill>
                  <a:srgbClr val="294054"/>
                </a:solidFill>
                <a:latin typeface="Manrope" pitchFamily="2" charset="0"/>
              </a:rPr>
              <a:t> </a:t>
            </a:r>
            <a:r>
              <a:rPr lang="en-US" sz="1600" dirty="0" err="1">
                <a:solidFill>
                  <a:srgbClr val="294054"/>
                </a:solidFill>
                <a:latin typeface="Manrope" pitchFamily="2" charset="0"/>
              </a:rPr>
              <a:t>achos</a:t>
            </a:r>
            <a:r>
              <a:rPr lang="en-US" sz="1600" dirty="0">
                <a:solidFill>
                  <a:srgbClr val="294054"/>
                </a:solidFill>
                <a:latin typeface="Manrope" pitchFamily="2" charset="0"/>
              </a:rPr>
              <a:t> </a:t>
            </a:r>
            <a:r>
              <a:rPr lang="en-US" sz="1600" dirty="0" err="1">
                <a:solidFill>
                  <a:srgbClr val="294054"/>
                </a:solidFill>
                <a:latin typeface="Manrope" pitchFamily="2" charset="0"/>
              </a:rPr>
              <a:t>gweinyddol</a:t>
            </a:r>
            <a:r>
              <a:rPr lang="en-US" sz="1600" dirty="0">
                <a:solidFill>
                  <a:srgbClr val="294054"/>
                </a:solidFill>
                <a:latin typeface="Manrope" pitchFamily="2" charset="0"/>
              </a:rPr>
              <a: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Ymchwilwyr</a:t>
            </a:r>
            <a:r>
              <a:rPr lang="en-US" sz="1600" dirty="0">
                <a:solidFill>
                  <a:srgbClr val="294054"/>
                </a:solidFill>
                <a:latin typeface="Manrope" pitchFamily="2" charset="0"/>
              </a:rPr>
              <a:t> a </a:t>
            </a:r>
            <a:r>
              <a:rPr lang="en-US" sz="1600" dirty="0" err="1">
                <a:solidFill>
                  <a:srgbClr val="294054"/>
                </a:solidFill>
                <a:latin typeface="Manrope" pitchFamily="2" charset="0"/>
              </a:rPr>
              <a:t>Rheolwyr</a:t>
            </a:r>
            <a:r>
              <a:rPr lang="en-US" sz="1600" dirty="0">
                <a:solidFill>
                  <a:srgbClr val="294054"/>
                </a:solidFill>
                <a:latin typeface="Manrope" pitchFamily="2" charset="0"/>
              </a:rPr>
              <a:t>, </a:t>
            </a:r>
            <a:r>
              <a:rPr lang="en-US" sz="1600" dirty="0" err="1">
                <a:solidFill>
                  <a:srgbClr val="294054"/>
                </a:solidFill>
                <a:latin typeface="Manrope" pitchFamily="2" charset="0"/>
              </a:rPr>
              <a:t>gan</a:t>
            </a:r>
            <a:r>
              <a:rPr lang="en-US" sz="1600" dirty="0">
                <a:solidFill>
                  <a:srgbClr val="294054"/>
                </a:solidFill>
                <a:latin typeface="Manrope" pitchFamily="2" charset="0"/>
              </a:rPr>
              <a:t> </a:t>
            </a:r>
            <a:r>
              <a:rPr lang="en-US" sz="1600" dirty="0" err="1">
                <a:solidFill>
                  <a:srgbClr val="294054"/>
                </a:solidFill>
                <a:latin typeface="Manrope" pitchFamily="2" charset="0"/>
              </a:rPr>
              <a:t>gofnodi</a:t>
            </a:r>
            <a:r>
              <a:rPr lang="en-US" sz="1600" dirty="0">
                <a:solidFill>
                  <a:srgbClr val="294054"/>
                </a:solidFill>
                <a:latin typeface="Manrope" pitchFamily="2" charset="0"/>
              </a:rPr>
              <a:t> </a:t>
            </a:r>
            <a:r>
              <a:rPr lang="en-US" sz="1600" dirty="0" err="1">
                <a:solidFill>
                  <a:srgbClr val="294054"/>
                </a:solidFill>
                <a:latin typeface="Manrope" pitchFamily="2" charset="0"/>
              </a:rPr>
              <a:t>manylion</a:t>
            </a:r>
            <a:r>
              <a:rPr lang="en-US" sz="1600" dirty="0">
                <a:solidFill>
                  <a:srgbClr val="294054"/>
                </a:solidFill>
                <a:latin typeface="Manrope" pitchFamily="2" charset="0"/>
              </a:rPr>
              <a:t> </a:t>
            </a:r>
            <a:r>
              <a:rPr lang="en-US" sz="1600" dirty="0" err="1">
                <a:solidFill>
                  <a:srgbClr val="294054"/>
                </a:solidFill>
                <a:latin typeface="Manrope" pitchFamily="2" charset="0"/>
              </a:rPr>
              <a:t>yn</a:t>
            </a:r>
            <a:r>
              <a:rPr lang="en-US" sz="1600" dirty="0">
                <a:solidFill>
                  <a:srgbClr val="294054"/>
                </a:solidFill>
                <a:latin typeface="Manrope" pitchFamily="2" charset="0"/>
              </a:rPr>
              <a:t> </a:t>
            </a:r>
            <a:r>
              <a:rPr lang="en-US" sz="1600" dirty="0" err="1">
                <a:solidFill>
                  <a:srgbClr val="294054"/>
                </a:solidFill>
                <a:latin typeface="Manrope" pitchFamily="2" charset="0"/>
              </a:rPr>
              <a:t>ôl</a:t>
            </a:r>
            <a:r>
              <a:rPr lang="en-US" sz="1600" dirty="0">
                <a:solidFill>
                  <a:srgbClr val="294054"/>
                </a:solidFill>
                <a:latin typeface="Manrope" pitchFamily="2" charset="0"/>
              </a:rPr>
              <a:t> yr </a:t>
            </a:r>
            <a:r>
              <a:rPr lang="en-US" sz="1600" dirty="0" err="1">
                <a:solidFill>
                  <a:srgbClr val="294054"/>
                </a:solidFill>
                <a:latin typeface="Manrope" pitchFamily="2" charset="0"/>
              </a:rPr>
              <a:t>angen</a:t>
            </a:r>
            <a:r>
              <a:rPr lang="en-US" sz="1600" dirty="0">
                <a:solidFill>
                  <a:srgbClr val="294054"/>
                </a:solidFill>
                <a:latin typeface="Manrope" pitchFamily="2" charset="0"/>
              </a:rPr>
              <a:t> </a:t>
            </a:r>
            <a:r>
              <a:rPr lang="en-US" sz="1600" dirty="0" err="1">
                <a:solidFill>
                  <a:srgbClr val="294054"/>
                </a:solidFill>
                <a:latin typeface="Manrope" pitchFamily="2" charset="0"/>
              </a:rPr>
              <a:t>ar</a:t>
            </a:r>
            <a:r>
              <a:rPr lang="en-US" sz="1600" dirty="0">
                <a:solidFill>
                  <a:srgbClr val="294054"/>
                </a:solidFill>
                <a:latin typeface="Manrope" pitchFamily="2" charset="0"/>
              </a:rPr>
              <a:t> y System </a:t>
            </a:r>
            <a:r>
              <a:rPr lang="en-US" sz="1600" dirty="0" err="1">
                <a:solidFill>
                  <a:srgbClr val="294054"/>
                </a:solidFill>
                <a:latin typeface="Manrope" pitchFamily="2" charset="0"/>
              </a:rPr>
              <a:t>Rheoli</a:t>
            </a:r>
            <a:r>
              <a:rPr lang="en-US" sz="1600" dirty="0">
                <a:solidFill>
                  <a:srgbClr val="294054"/>
                </a:solidFill>
                <a:latin typeface="Manrope" pitchFamily="2" charset="0"/>
              </a:rPr>
              <a:t> </a:t>
            </a:r>
            <a:r>
              <a:rPr lang="en-US" sz="1600" dirty="0" err="1">
                <a:solidFill>
                  <a:srgbClr val="294054"/>
                </a:solidFill>
                <a:latin typeface="Manrope" pitchFamily="2" charset="0"/>
              </a:rPr>
              <a:t>Achosion</a:t>
            </a:r>
            <a:r>
              <a:rPr lang="en-US" sz="1600" dirty="0">
                <a:solidFill>
                  <a:srgbClr val="294054"/>
                </a:solidFill>
                <a:latin typeface="Manrope" pitchFamily="2" charset="0"/>
              </a:rPr>
              <a:t>. </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Ymdrin yn effeithiol ac yn gwrtais ag ymholiadau gan aelodau’r cyhoedd neu eraill pa un a ydynt yn dod dros y ffôn, drwy lythyr, ebost neu ymweliad, rhoi gwybodaeth a chyngor priodol a chadw cofnodion perthnasol yn unol â gweithdrefnau’r Ombwdsmon </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r>
              <a:rPr lang="en-US" sz="1600" dirty="0">
                <a:solidFill>
                  <a:srgbClr val="294054"/>
                </a:solidFill>
                <a:latin typeface="Manrope" pitchFamily="2" charset="0"/>
              </a:rPr>
              <a:t>I </a:t>
            </a:r>
            <a:r>
              <a:rPr lang="en-US" sz="1600" dirty="0" err="1">
                <a:solidFill>
                  <a:srgbClr val="294054"/>
                </a:solidFill>
                <a:latin typeface="Manrope" pitchFamily="2" charset="0"/>
              </a:rPr>
              <a:t>dderbyn</a:t>
            </a:r>
            <a:r>
              <a:rPr lang="en-US" sz="1600" dirty="0">
                <a:solidFill>
                  <a:srgbClr val="294054"/>
                </a:solidFill>
                <a:latin typeface="Manrope" pitchFamily="2" charset="0"/>
              </a:rPr>
              <a:t> post </a:t>
            </a:r>
            <a:r>
              <a:rPr lang="en-US" sz="1600" dirty="0" err="1">
                <a:solidFill>
                  <a:srgbClr val="294054"/>
                </a:solidFill>
                <a:latin typeface="Manrope" pitchFamily="2" charset="0"/>
              </a:rPr>
              <a:t>sy’n</a:t>
            </a:r>
            <a:r>
              <a:rPr lang="en-US" sz="1600" dirty="0">
                <a:solidFill>
                  <a:srgbClr val="294054"/>
                </a:solidFill>
                <a:latin typeface="Manrope" pitchFamily="2" charset="0"/>
              </a:rPr>
              <a:t> </a:t>
            </a:r>
            <a:r>
              <a:rPr lang="en-US" sz="1600" dirty="0" err="1">
                <a:solidFill>
                  <a:srgbClr val="294054"/>
                </a:solidFill>
                <a:latin typeface="Manrope" pitchFamily="2" charset="0"/>
              </a:rPr>
              <a:t>dod</a:t>
            </a:r>
            <a:r>
              <a:rPr lang="en-US" sz="1600" dirty="0">
                <a:solidFill>
                  <a:srgbClr val="294054"/>
                </a:solidFill>
                <a:latin typeface="Manrope" pitchFamily="2" charset="0"/>
              </a:rPr>
              <a: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fewn</a:t>
            </a:r>
            <a:r>
              <a:rPr lang="en-US" sz="1600" dirty="0">
                <a:solidFill>
                  <a:srgbClr val="294054"/>
                </a:solidFill>
                <a:latin typeface="Manrope" pitchFamily="2" charset="0"/>
              </a:rPr>
              <a:t>, </a:t>
            </a:r>
            <a:r>
              <a:rPr lang="en-US" sz="1600" dirty="0" err="1">
                <a:solidFill>
                  <a:srgbClr val="294054"/>
                </a:solidFill>
                <a:latin typeface="Manrope" pitchFamily="2" charset="0"/>
              </a:rPr>
              <a:t>gan</a:t>
            </a:r>
            <a:r>
              <a:rPr lang="en-US" sz="1600" dirty="0">
                <a:solidFill>
                  <a:srgbClr val="294054"/>
                </a:solidFill>
                <a:latin typeface="Manrope" pitchFamily="2" charset="0"/>
              </a:rPr>
              <a:t> </a:t>
            </a:r>
            <a:r>
              <a:rPr lang="en-US" sz="1600" dirty="0" err="1">
                <a:solidFill>
                  <a:srgbClr val="294054"/>
                </a:solidFill>
                <a:latin typeface="Manrope" pitchFamily="2" charset="0"/>
              </a:rPr>
              <a:t>gynnwys</a:t>
            </a:r>
            <a:r>
              <a:rPr lang="en-US" sz="1600" dirty="0">
                <a:solidFill>
                  <a:srgbClr val="294054"/>
                </a:solidFill>
                <a:latin typeface="Manrope" pitchFamily="2" charset="0"/>
              </a:rPr>
              <a:t> </a:t>
            </a:r>
            <a:r>
              <a:rPr lang="en-US" sz="1600" dirty="0" err="1">
                <a:solidFill>
                  <a:srgbClr val="294054"/>
                </a:solidFill>
                <a:latin typeface="Manrope" pitchFamily="2" charset="0"/>
              </a:rPr>
              <a:t>derbyn</a:t>
            </a:r>
            <a:r>
              <a:rPr lang="en-US" sz="1600" dirty="0">
                <a:solidFill>
                  <a:srgbClr val="294054"/>
                </a:solidFill>
                <a:latin typeface="Manrope" pitchFamily="2" charset="0"/>
              </a:rPr>
              <a:t> post </a:t>
            </a:r>
            <a:r>
              <a:rPr lang="en-US" sz="1600" dirty="0" err="1">
                <a:solidFill>
                  <a:srgbClr val="294054"/>
                </a:solidFill>
                <a:latin typeface="Manrope" pitchFamily="2" charset="0"/>
              </a:rPr>
              <a:t>wedi’i</a:t>
            </a:r>
            <a:r>
              <a:rPr lang="en-US" sz="1600" dirty="0">
                <a:solidFill>
                  <a:srgbClr val="294054"/>
                </a:solidFill>
                <a:latin typeface="Manrope" pitchFamily="2" charset="0"/>
              </a:rPr>
              <a:t> </a:t>
            </a:r>
            <a:r>
              <a:rPr lang="en-US" sz="1600" dirty="0" err="1">
                <a:solidFill>
                  <a:srgbClr val="294054"/>
                </a:solidFill>
                <a:latin typeface="Manrope" pitchFamily="2" charset="0"/>
              </a:rPr>
              <a:t>lofnodi</a:t>
            </a:r>
            <a:r>
              <a:rPr lang="en-US" sz="1600" dirty="0">
                <a:solidFill>
                  <a:srgbClr val="294054"/>
                </a:solidFill>
                <a:latin typeface="Manrope" pitchFamily="2" charset="0"/>
              </a:rPr>
              <a:t>, </a:t>
            </a:r>
            <a:r>
              <a:rPr lang="en-US" sz="1600" dirty="0" err="1">
                <a:solidFill>
                  <a:srgbClr val="294054"/>
                </a:solidFill>
                <a:latin typeface="Manrope" pitchFamily="2" charset="0"/>
              </a:rPr>
              <a:t>wedi’i</a:t>
            </a:r>
            <a:r>
              <a:rPr lang="en-US" sz="1600" dirty="0">
                <a:solidFill>
                  <a:srgbClr val="294054"/>
                </a:solidFill>
                <a:latin typeface="Manrope" pitchFamily="2" charset="0"/>
              </a:rPr>
              <a:t> </a:t>
            </a:r>
            <a:r>
              <a:rPr lang="en-US" sz="1600" dirty="0" err="1">
                <a:solidFill>
                  <a:srgbClr val="294054"/>
                </a:solidFill>
                <a:latin typeface="Manrope" pitchFamily="2" charset="0"/>
              </a:rPr>
              <a:t>ddanfon</a:t>
            </a:r>
            <a:r>
              <a:rPr lang="en-US" sz="1600" dirty="0">
                <a:solidFill>
                  <a:srgbClr val="294054"/>
                </a:solidFill>
                <a:latin typeface="Manrope" pitchFamily="2" charset="0"/>
              </a:rPr>
              <a:t> â </a:t>
            </a:r>
            <a:r>
              <a:rPr lang="en-US" sz="1600" dirty="0" err="1">
                <a:solidFill>
                  <a:srgbClr val="294054"/>
                </a:solidFill>
                <a:latin typeface="Manrope" pitchFamily="2" charset="0"/>
              </a:rPr>
              <a:t>llaw</a:t>
            </a:r>
            <a:r>
              <a:rPr lang="en-US" sz="1600" dirty="0">
                <a:solidFill>
                  <a:srgbClr val="294054"/>
                </a:solidFill>
                <a:latin typeface="Manrope" pitchFamily="2" charset="0"/>
              </a:rPr>
              <a:t>, </a:t>
            </a:r>
            <a:r>
              <a:rPr lang="en-US" sz="1600" dirty="0" err="1">
                <a:solidFill>
                  <a:srgbClr val="294054"/>
                </a:solidFill>
                <a:latin typeface="Manrope" pitchFamily="2" charset="0"/>
              </a:rPr>
              <a:t>danfoniadau</a:t>
            </a:r>
            <a:r>
              <a:rPr lang="en-US" sz="1600" dirty="0">
                <a:solidFill>
                  <a:srgbClr val="294054"/>
                </a:solidFill>
                <a:latin typeface="Manrope" pitchFamily="2" charset="0"/>
              </a:rPr>
              <a:t> </a:t>
            </a:r>
            <a:r>
              <a:rPr lang="en-US" sz="1600" dirty="0" err="1">
                <a:solidFill>
                  <a:srgbClr val="294054"/>
                </a:solidFill>
                <a:latin typeface="Manrope" pitchFamily="2" charset="0"/>
              </a:rPr>
              <a:t>arbennig</a:t>
            </a:r>
            <a:r>
              <a:rPr lang="en-US" sz="1600" dirty="0">
                <a:solidFill>
                  <a:srgbClr val="294054"/>
                </a:solidFill>
                <a:latin typeface="Manrope" pitchFamily="2" charset="0"/>
              </a:rPr>
              <a:t> a </a:t>
            </a:r>
            <a:r>
              <a:rPr lang="en-US" sz="1600" dirty="0" err="1">
                <a:solidFill>
                  <a:srgbClr val="294054"/>
                </a:solidFill>
                <a:latin typeface="Manrope" pitchFamily="2" charset="0"/>
              </a:rPr>
              <a:t>danfoniadau</a:t>
            </a:r>
            <a:r>
              <a:rPr lang="en-US" sz="1600" dirty="0">
                <a:solidFill>
                  <a:srgbClr val="294054"/>
                </a:solidFill>
                <a:latin typeface="Manrope" pitchFamily="2" charset="0"/>
              </a:rPr>
              <a:t> </a:t>
            </a:r>
            <a:r>
              <a:rPr lang="en-US" sz="1600" dirty="0" err="1">
                <a:solidFill>
                  <a:srgbClr val="294054"/>
                </a:solidFill>
                <a:latin typeface="Manrope" pitchFamily="2" charset="0"/>
              </a:rPr>
              <a:t>negesydd</a:t>
            </a:r>
            <a:r>
              <a:rPr lang="en-US" sz="1600" dirty="0">
                <a:solidFill>
                  <a:srgbClr val="294054"/>
                </a:solidFill>
                <a:latin typeface="Manrope" pitchFamily="2" charset="0"/>
              </a:rPr>
              <a:t>. </a:t>
            </a:r>
            <a:r>
              <a:rPr lang="en-US" sz="1600" dirty="0" err="1">
                <a:solidFill>
                  <a:srgbClr val="294054"/>
                </a:solidFill>
                <a:latin typeface="Manrope" pitchFamily="2" charset="0"/>
              </a:rPr>
              <a:t>Sganio</a:t>
            </a:r>
            <a:r>
              <a:rPr lang="en-US" sz="1600" dirty="0">
                <a:solidFill>
                  <a:srgbClr val="294054"/>
                </a:solidFill>
                <a:latin typeface="Manrope" pitchFamily="2" charset="0"/>
              </a:rPr>
              <a:t> ac </a:t>
            </a:r>
            <a:r>
              <a:rPr lang="en-US" sz="1600" dirty="0" err="1">
                <a:solidFill>
                  <a:srgbClr val="294054"/>
                </a:solidFill>
                <a:latin typeface="Manrope" pitchFamily="2" charset="0"/>
              </a:rPr>
              <a:t>uwchlwytho</a:t>
            </a:r>
            <a:r>
              <a:rPr lang="en-US" sz="1600" dirty="0">
                <a:solidFill>
                  <a:srgbClr val="294054"/>
                </a:solidFill>
                <a:latin typeface="Manrope" pitchFamily="2" charset="0"/>
              </a:rPr>
              <a:t> post </a:t>
            </a:r>
            <a:r>
              <a:rPr lang="en-US" sz="1600" dirty="0" err="1">
                <a:solidFill>
                  <a:srgbClr val="294054"/>
                </a:solidFill>
                <a:latin typeface="Manrope" pitchFamily="2" charset="0"/>
              </a:rPr>
              <a:t>yn</a:t>
            </a:r>
            <a:r>
              <a:rPr lang="en-US" sz="1600" dirty="0">
                <a:solidFill>
                  <a:srgbClr val="294054"/>
                </a:solidFill>
                <a:latin typeface="Manrope" pitchFamily="2" charset="0"/>
              </a:rPr>
              <a:t> </a:t>
            </a:r>
            <a:r>
              <a:rPr lang="en-US" sz="1600" dirty="0" err="1">
                <a:solidFill>
                  <a:srgbClr val="294054"/>
                </a:solidFill>
                <a:latin typeface="Manrope" pitchFamily="2" charset="0"/>
              </a:rPr>
              <a:t>gywir</a:t>
            </a:r>
            <a:r>
              <a:rPr lang="en-US" sz="1600" dirty="0">
                <a:solidFill>
                  <a:srgbClr val="294054"/>
                </a:solidFill>
                <a:latin typeface="Manrope" pitchFamily="2" charset="0"/>
              </a:rPr>
              <a:t> </a:t>
            </a:r>
            <a:r>
              <a:rPr lang="en-US" sz="1600" dirty="0" err="1">
                <a:solidFill>
                  <a:srgbClr val="294054"/>
                </a:solidFill>
                <a:latin typeface="Manrope" pitchFamily="2" charset="0"/>
              </a:rPr>
              <a:t>i’r</a:t>
            </a:r>
            <a:r>
              <a:rPr lang="en-US" sz="1600" dirty="0">
                <a:solidFill>
                  <a:srgbClr val="294054"/>
                </a:solidFill>
                <a:latin typeface="Manrope" pitchFamily="2" charset="0"/>
              </a:rPr>
              <a:t> system </a:t>
            </a:r>
            <a:r>
              <a:rPr lang="en-US" sz="1600" dirty="0" err="1">
                <a:solidFill>
                  <a:srgbClr val="294054"/>
                </a:solidFill>
                <a:latin typeface="Manrope" pitchFamily="2" charset="0"/>
              </a:rPr>
              <a:t>rheoli</a:t>
            </a:r>
            <a:r>
              <a:rPr lang="en-US" sz="1600" dirty="0">
                <a:solidFill>
                  <a:srgbClr val="294054"/>
                </a:solidFill>
                <a:latin typeface="Manrope" pitchFamily="2" charset="0"/>
              </a:rPr>
              <a:t> </a:t>
            </a:r>
            <a:r>
              <a:rPr lang="en-US" sz="1600" dirty="0" err="1">
                <a:solidFill>
                  <a:srgbClr val="294054"/>
                </a:solidFill>
                <a:latin typeface="Manrope" pitchFamily="2" charset="0"/>
              </a:rPr>
              <a:t>achosion</a:t>
            </a:r>
            <a:r>
              <a:rPr lang="en-US" sz="1600" dirty="0">
                <a:solidFill>
                  <a:srgbClr val="294054"/>
                </a:solidFill>
                <a:latin typeface="Manrope" pitchFamily="2" charset="0"/>
              </a:rPr>
              <a:t>. </a:t>
            </a:r>
            <a:r>
              <a:rPr lang="en-US" sz="1600" dirty="0" err="1">
                <a:solidFill>
                  <a:srgbClr val="294054"/>
                </a:solidFill>
                <a:latin typeface="Manrope" pitchFamily="2" charset="0"/>
              </a:rPr>
              <a:t>Dosbarthu’r</a:t>
            </a:r>
            <a:r>
              <a:rPr lang="en-US" sz="1600" dirty="0">
                <a:solidFill>
                  <a:srgbClr val="294054"/>
                </a:solidFill>
                <a:latin typeface="Manrope" pitchFamily="2" charset="0"/>
              </a:rPr>
              <a:t> post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reolwyr</a:t>
            </a:r>
            <a:r>
              <a:rPr lang="en-US" sz="1600" dirty="0">
                <a:solidFill>
                  <a:srgbClr val="294054"/>
                </a:solidFill>
                <a:latin typeface="Manrope" pitchFamily="2" charset="0"/>
              </a:rPr>
              <a:t> </a:t>
            </a:r>
            <a:r>
              <a:rPr lang="en-US" sz="1600" dirty="0" err="1">
                <a:solidFill>
                  <a:srgbClr val="294054"/>
                </a:solidFill>
                <a:latin typeface="Manrope" pitchFamily="2" charset="0"/>
              </a:rPr>
              <a:t>tîm</a:t>
            </a:r>
            <a:r>
              <a:rPr lang="en-US" sz="1600" dirty="0">
                <a:solidFill>
                  <a:srgbClr val="294054"/>
                </a:solidFill>
                <a:latin typeface="Manrope" pitchFamily="2" charset="0"/>
              </a:rPr>
              <a:t> neu </a:t>
            </a:r>
            <a:r>
              <a:rPr lang="en-US" sz="1600" dirty="0" err="1">
                <a:solidFill>
                  <a:srgbClr val="294054"/>
                </a:solidFill>
                <a:latin typeface="Manrope" pitchFamily="2" charset="0"/>
              </a:rPr>
              <a:t>unigolion</a:t>
            </a:r>
            <a:r>
              <a:rPr lang="en-US" sz="1600" dirty="0">
                <a:solidFill>
                  <a:srgbClr val="294054"/>
                </a:solidFill>
                <a:latin typeface="Manrope" pitchFamily="2" charset="0"/>
              </a:rPr>
              <a:t>. </a:t>
            </a:r>
          </a:p>
          <a:p>
            <a:pPr marL="360000" indent="-360000">
              <a:buClr>
                <a:srgbClr val="294054"/>
              </a:buClr>
              <a:buFont typeface="Wingdings" panose="05000000000000000000" pitchFamily="2" charset="2"/>
              <a:buChar char="q"/>
            </a:pPr>
            <a:r>
              <a:rPr lang="cy-GB" sz="1600" dirty="0"/>
              <a:t>Rheoli cofnodion electronig a drosglwyddir yn ddiogel a dderbynnir gan gyrff cyhoeddus, hysbysu Ymchwilwyr am dderbyniad ac </a:t>
            </a:r>
            <a:r>
              <a:rPr lang="cy-GB" sz="1600" dirty="0" err="1"/>
              <a:t>uwchlwytho</a:t>
            </a:r>
            <a:r>
              <a:rPr lang="cy-GB" sz="1600" dirty="0"/>
              <a:t> dogfennau i'r system rheoli achosion yn ôl yr angen.</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I reoli post sy’n cael ei anfon allan, gan wneud yn siŵr bod post wedi’u </a:t>
            </a:r>
            <a:r>
              <a:rPr lang="cy-GB" sz="1600" dirty="0" err="1">
                <a:solidFill>
                  <a:srgbClr val="294054"/>
                </a:solidFill>
                <a:latin typeface="Manrope" pitchFamily="2" charset="0"/>
              </a:rPr>
              <a:t>ffrancio</a:t>
            </a:r>
            <a:r>
              <a:rPr lang="cy-GB" sz="1600" dirty="0">
                <a:solidFill>
                  <a:srgbClr val="294054"/>
                </a:solidFill>
                <a:latin typeface="Manrope" pitchFamily="2" charset="0"/>
              </a:rPr>
              <a:t> a’u recordio fel sy’n briodol. Paratoi a threfnu danfoniadau negesydd a chasgliadau </a:t>
            </a:r>
            <a:r>
              <a:rPr lang="cy-GB" sz="1600" dirty="0"/>
              <a:t>fel y gofynnwyd a diweddaru'r system rheoli achosion yn unol â hynny.</a:t>
            </a:r>
            <a:endParaRPr lang="en-GB" sz="1600" dirty="0">
              <a:solidFill>
                <a:srgbClr val="294054"/>
              </a:solidFill>
              <a:latin typeface="Manrope" pitchFamily="2" charset="0"/>
            </a:endParaRPr>
          </a:p>
        </p:txBody>
      </p:sp>
    </p:spTree>
    <p:extLst>
      <p:ext uri="{BB962C8B-B14F-4D97-AF65-F5344CB8AC3E}">
        <p14:creationId xmlns:p14="http://schemas.microsoft.com/office/powerpoint/2010/main" val="1809562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485900"/>
            <a:ext cx="10058400" cy="4455722"/>
          </a:xfrm>
        </p:spPr>
        <p:txBody>
          <a:bodyPr>
            <a:noAutofit/>
          </a:bodyPr>
          <a:lstStyle/>
          <a:p>
            <a:pPr marL="0" indent="0">
              <a:buClr>
                <a:srgbClr val="294054"/>
              </a:buClr>
              <a:buNone/>
            </a:pPr>
            <a:r>
              <a:rPr lang="cy-GB" sz="1600" dirty="0">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Fformatio llythyrau ac Adroddiadau yn unol â chanllawiau OGCC, gan gynnwys unrhyw waith papur ychwanegol.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I gyhoeddi llythyrau, adroddiadau ac e-byst, gan sicrhau cywirdeb a bod lefelau diogelwch yn cael eu cymhwyso. </a:t>
            </a:r>
          </a:p>
          <a:p>
            <a:pPr marL="360000" indent="-360000">
              <a:buClr>
                <a:srgbClr val="294054"/>
              </a:buClr>
              <a:buFont typeface="Wingdings" panose="05000000000000000000" pitchFamily="2" charset="2"/>
              <a:buChar char="q"/>
            </a:pPr>
            <a:r>
              <a:rPr lang="cy-GB" sz="1600" dirty="0" err="1">
                <a:solidFill>
                  <a:srgbClr val="294054"/>
                </a:solidFill>
                <a:latin typeface="Manrope" pitchFamily="2" charset="0"/>
              </a:rPr>
              <a:t>Uwchlwytho</a:t>
            </a:r>
            <a:r>
              <a:rPr lang="cy-GB" sz="1600" dirty="0">
                <a:solidFill>
                  <a:srgbClr val="294054"/>
                </a:solidFill>
                <a:latin typeface="Manrope" pitchFamily="2" charset="0"/>
              </a:rPr>
              <a:t> penderfyniadau i’r fewnrwyd mewn modd amserol.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Derbyn ymwelwyr ac i sicrhau eu bod yn cael eu gofalu nes eu bod yn cael eu casglu gan y person maen nhw’n ymweld ag ef.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Rheoli cyfryngau recordio a storio electronig cludadwy, gan sicrhau bod mynediad yn cael ei reoli i ddiogelu gwybodaeth gyfrinachol. </a:t>
            </a:r>
          </a:p>
          <a:p>
            <a:pPr marL="360000" indent="-360000">
              <a:buClr>
                <a:srgbClr val="294054"/>
              </a:buClr>
              <a:buFont typeface="Wingdings" panose="05000000000000000000" pitchFamily="2" charset="2"/>
              <a:buChar char="q"/>
            </a:pPr>
            <a:endParaRPr lang="cy-GB" sz="1600" dirty="0">
              <a:solidFill>
                <a:srgbClr val="294054"/>
              </a:solidFill>
              <a:latin typeface="Manrope" pitchFamily="2" charset="0"/>
            </a:endParaRPr>
          </a:p>
          <a:p>
            <a:pPr lvl="0"/>
            <a:endParaRPr lang="en-GB" dirty="0"/>
          </a:p>
          <a:p>
            <a:pPr marL="0" indent="0">
              <a:buClr>
                <a:srgbClr val="294054"/>
              </a:buClr>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457200">
              <a:lnSpc>
                <a:spcPct val="115000"/>
              </a:lnSpc>
              <a:spcAft>
                <a:spcPts val="1000"/>
              </a:spcAft>
            </a:pPr>
            <a:r>
              <a:rPr lang="cy-GB" sz="1800" dirty="0">
                <a:latin typeface="Arial" panose="020B0604020202020204" pitchFamily="34" charset="0"/>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441097" y="761057"/>
            <a:ext cx="10485120" cy="1199297"/>
          </a:xfrm>
        </p:spPr>
        <p:txBody>
          <a:bodyPr>
            <a:normAutofit fontScale="90000"/>
          </a:bodyPr>
          <a:lstStyle/>
          <a:p>
            <a:br>
              <a:rPr lang="cy-GB" b="1" dirty="0">
                <a:solidFill>
                  <a:srgbClr val="294054"/>
                </a:solidFill>
                <a:latin typeface="Manrope" pitchFamily="2" charset="0"/>
              </a:rPr>
            </a:br>
            <a:br>
              <a:rPr lang="cy-GB" b="1" dirty="0">
                <a:solidFill>
                  <a:srgbClr val="294054"/>
                </a:solidFill>
                <a:latin typeface="Manrope" pitchFamily="2" charset="0"/>
              </a:rPr>
            </a:br>
            <a:br>
              <a:rPr lang="cy-GB" b="1" dirty="0">
                <a:solidFill>
                  <a:srgbClr val="294054"/>
                </a:solidFill>
                <a:latin typeface="Manrope" pitchFamily="2" charset="0"/>
              </a:rPr>
            </a:br>
            <a:br>
              <a:rPr lang="cy-GB" b="1" dirty="0">
                <a:solidFill>
                  <a:srgbClr val="294054"/>
                </a:solidFill>
                <a:latin typeface="Manrope" pitchFamily="2" charset="0"/>
              </a:rPr>
            </a:br>
            <a:br>
              <a:rPr lang="cy-GB" b="1" dirty="0">
                <a:solidFill>
                  <a:srgbClr val="294054"/>
                </a:solidFill>
                <a:latin typeface="Manrope" pitchFamily="2" charset="0"/>
              </a:rPr>
            </a:br>
            <a:br>
              <a:rPr lang="cy-GB" b="1" dirty="0">
                <a:solidFill>
                  <a:srgbClr val="294054"/>
                </a:solidFill>
                <a:latin typeface="Manrope" pitchFamily="2" charset="0"/>
              </a:rPr>
            </a:br>
            <a:br>
              <a:rPr lang="cy-GB" b="1" dirty="0">
                <a:solidFill>
                  <a:srgbClr val="294054"/>
                </a:solidFill>
                <a:latin typeface="Manrope" pitchFamily="2" charset="0"/>
              </a:rPr>
            </a:br>
            <a:r>
              <a:rPr lang="cy-GB" b="1" dirty="0">
                <a:solidFill>
                  <a:srgbClr val="294054"/>
                </a:solidFill>
                <a:latin typeface="Manrope" pitchFamily="2" charset="0"/>
              </a:rPr>
              <a:t>Cyfrifoldebau (Parhau)</a:t>
            </a:r>
            <a:br>
              <a:rPr lang="cy-GB" b="1" dirty="0">
                <a:solidFill>
                  <a:srgbClr val="294054"/>
                </a:solidFill>
                <a:latin typeface="Manrope" pitchFamily="2" charset="0"/>
              </a:rPr>
            </a:br>
            <a:r>
              <a:rPr lang="cy-GB" b="1" dirty="0">
                <a:solidFill>
                  <a:srgbClr val="294054"/>
                </a:solidFill>
                <a:latin typeface="Manrope" pitchFamily="2" charset="0"/>
              </a:rPr>
              <a:t>Fel Swyddog Gwaith Achos Dan Hyfforddiant (1)</a:t>
            </a:r>
          </a:p>
        </p:txBody>
      </p:sp>
    </p:spTree>
    <p:extLst>
      <p:ext uri="{BB962C8B-B14F-4D97-AF65-F5344CB8AC3E}">
        <p14:creationId xmlns:p14="http://schemas.microsoft.com/office/powerpoint/2010/main" val="221093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CE12-7788-6AA8-0E6C-B2FB549073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EA03DC-5329-6EB6-D056-CEECF80B1DFB}"/>
              </a:ext>
            </a:extLst>
          </p:cNvPr>
          <p:cNvSpPr>
            <a:spLocks noGrp="1"/>
          </p:cNvSpPr>
          <p:nvPr>
            <p:ph idx="1"/>
          </p:nvPr>
        </p:nvSpPr>
        <p:spPr>
          <a:xfrm>
            <a:off x="1097280" y="1485900"/>
            <a:ext cx="10058400" cy="4889500"/>
          </a:xfrm>
        </p:spPr>
        <p:txBody>
          <a:bodyPr>
            <a:noAutofit/>
          </a:bodyPr>
          <a:lstStyle/>
          <a:p>
            <a:pPr marL="0" indent="0">
              <a:buClr>
                <a:srgbClr val="294054"/>
              </a:buClr>
              <a:buNone/>
            </a:pPr>
            <a:r>
              <a:rPr lang="cy-GB" sz="1600" dirty="0">
                <a:latin typeface="Manrope"/>
                <a:ea typeface="Calibri" panose="020F0502020204030204" pitchFamily="34" charset="0"/>
                <a:cs typeface="Times New Roman" panose="02020603050405020304" pitchFamily="18" charset="0"/>
              </a:rPr>
              <a:t> </a:t>
            </a:r>
          </a:p>
          <a:p>
            <a:pPr marL="360000" lvl="0" indent="-360000">
              <a:buClr>
                <a:srgbClr val="294054"/>
              </a:buClr>
              <a:buFont typeface="Wingdings" panose="05000000000000000000" pitchFamily="2" charset="2"/>
              <a:buChar char="q"/>
            </a:pPr>
            <a:r>
              <a:rPr lang="en-US" sz="1600" dirty="0" err="1">
                <a:solidFill>
                  <a:srgbClr val="294054"/>
                </a:solidFill>
                <a:latin typeface="Manrope" pitchFamily="2" charset="0"/>
              </a:rPr>
              <a:t>Defnyddio’r</a:t>
            </a:r>
            <a:r>
              <a:rPr lang="en-US" sz="1600" dirty="0">
                <a:solidFill>
                  <a:srgbClr val="294054"/>
                </a:solidFill>
                <a:latin typeface="Manrope" pitchFamily="2" charset="0"/>
              </a:rPr>
              <a:t> system </a:t>
            </a:r>
            <a:r>
              <a:rPr lang="en-US" sz="1600" dirty="0" err="1">
                <a:solidFill>
                  <a:srgbClr val="294054"/>
                </a:solidFill>
                <a:latin typeface="Manrope" pitchFamily="2" charset="0"/>
              </a:rPr>
              <a:t>rheoli</a:t>
            </a:r>
            <a:r>
              <a:rPr lang="en-US" sz="1600" dirty="0">
                <a:solidFill>
                  <a:srgbClr val="294054"/>
                </a:solidFill>
                <a:latin typeface="Manrope" pitchFamily="2" charset="0"/>
              </a:rPr>
              <a:t> </a:t>
            </a:r>
            <a:r>
              <a:rPr lang="en-US" sz="1600" dirty="0" err="1">
                <a:solidFill>
                  <a:srgbClr val="294054"/>
                </a:solidFill>
                <a:latin typeface="Manrope" pitchFamily="2" charset="0"/>
              </a:rPr>
              <a:t>achosion</a:t>
            </a:r>
            <a:r>
              <a:rPr lang="en-US" sz="1600" dirty="0">
                <a:solidFill>
                  <a:srgbClr val="294054"/>
                </a:solidFill>
                <a:latin typeface="Manrope" pitchFamily="2" charset="0"/>
              </a:rPr>
              <a: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reoli</a:t>
            </a:r>
            <a:r>
              <a:rPr lang="en-US" sz="1600" dirty="0">
                <a:solidFill>
                  <a:srgbClr val="294054"/>
                </a:solidFill>
                <a:latin typeface="Manrope" pitchFamily="2" charset="0"/>
              </a:rPr>
              <a:t> ac </a:t>
            </a:r>
            <a:r>
              <a:rPr lang="en-US" sz="1600" dirty="0" err="1">
                <a:solidFill>
                  <a:srgbClr val="294054"/>
                </a:solidFill>
                <a:latin typeface="Manrope" pitchFamily="2" charset="0"/>
              </a:rPr>
              <a:t>asesu</a:t>
            </a:r>
            <a:r>
              <a:rPr lang="en-US" sz="1600" dirty="0">
                <a:solidFill>
                  <a:srgbClr val="294054"/>
                </a:solidFill>
                <a:latin typeface="Manrope" pitchFamily="2" charset="0"/>
              </a:rPr>
              <a:t> </a:t>
            </a:r>
            <a:r>
              <a:rPr lang="en-US" sz="1600" dirty="0" err="1">
                <a:solidFill>
                  <a:srgbClr val="294054"/>
                </a:solidFill>
                <a:latin typeface="Manrope" pitchFamily="2" charset="0"/>
              </a:rPr>
              <a:t>tasgiau</a:t>
            </a:r>
            <a:r>
              <a:rPr lang="en-US" sz="1600" dirty="0">
                <a:solidFill>
                  <a:srgbClr val="294054"/>
                </a:solidFill>
                <a:latin typeface="Manrope" pitchFamily="2" charset="0"/>
              </a:rPr>
              <a:t> a </a:t>
            </a:r>
            <a:r>
              <a:rPr lang="en-US" sz="1600" dirty="0" err="1">
                <a:solidFill>
                  <a:srgbClr val="294054"/>
                </a:solidFill>
                <a:latin typeface="Manrope" pitchFamily="2" charset="0"/>
              </a:rPr>
              <a:t>osodwyd</a:t>
            </a:r>
            <a:r>
              <a:rPr lang="en-US" sz="1600" dirty="0">
                <a:solidFill>
                  <a:srgbClr val="294054"/>
                </a:solidFill>
                <a:latin typeface="Manrope" pitchFamily="2" charset="0"/>
              </a:rPr>
              <a:t>.</a:t>
            </a:r>
            <a:endParaRPr lang="en-GB" sz="1600" dirty="0">
              <a:solidFill>
                <a:srgbClr val="294054"/>
              </a:solidFill>
              <a:latin typeface="Manrope" pitchFamily="2" charset="0"/>
            </a:endParaRPr>
          </a:p>
          <a:p>
            <a:pPr marL="360000" lvl="0" indent="-360000">
              <a:buClr>
                <a:srgbClr val="294054"/>
              </a:buClr>
              <a:buFont typeface="Wingdings" panose="05000000000000000000" pitchFamily="2" charset="2"/>
              <a:buChar char="q"/>
            </a:pPr>
            <a:r>
              <a:rPr lang="cy-GB" sz="1600" dirty="0">
                <a:solidFill>
                  <a:srgbClr val="294054"/>
                </a:solidFill>
                <a:latin typeface="Manrope" pitchFamily="2" charset="0"/>
              </a:rPr>
              <a:t>Cynnal a rheoli ardaloedd ffeilio gan sicrhau bod </a:t>
            </a:r>
            <a:r>
              <a:rPr lang="cy-GB" sz="1600" dirty="0"/>
              <a:t>protocolau ffeilio yn cael eu dilyn a bod diogelwch dogfennau yn cael ei gynnal bob amser.</a:t>
            </a:r>
          </a:p>
          <a:p>
            <a:pPr marL="360000" lvl="0" indent="-360000">
              <a:buClr>
                <a:srgbClr val="294054"/>
              </a:buClr>
              <a:buFont typeface="Wingdings" panose="05000000000000000000" pitchFamily="2" charset="2"/>
              <a:buChar char="q"/>
            </a:pPr>
            <a:r>
              <a:rPr lang="cy-GB" sz="1600" dirty="0">
                <a:solidFill>
                  <a:srgbClr val="294054"/>
                </a:solidFill>
                <a:latin typeface="Manrope" pitchFamily="2" charset="0"/>
              </a:rPr>
              <a:t>Trefnu cyfarfodydd tîm ar draws y swyddfa, mynychu cyfarfodydd pan fo’r angen a chymryd cofnodion i’w cymeradwyo a’u cyhoeddi</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endParaRPr lang="en-GB" sz="1600" dirty="0">
              <a:solidFill>
                <a:srgbClr val="294054"/>
              </a:solidFill>
              <a:latin typeface="Manrope" pitchFamily="2" charset="0"/>
            </a:endParaRPr>
          </a:p>
          <a:p>
            <a:pPr lvl="0"/>
            <a:endParaRPr lang="en-GB" dirty="0"/>
          </a:p>
          <a:p>
            <a:pPr marL="0" indent="0">
              <a:buClr>
                <a:srgbClr val="294054"/>
              </a:buClr>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457200">
              <a:lnSpc>
                <a:spcPct val="115000"/>
              </a:lnSpc>
              <a:spcAft>
                <a:spcPts val="1000"/>
              </a:spcAft>
            </a:pPr>
            <a:r>
              <a:rPr lang="cy-GB" sz="1800" dirty="0">
                <a:latin typeface="Arial" panose="020B0604020202020204" pitchFamily="34" charset="0"/>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E02346E6-E83D-25DC-B094-58C81C0660FA}"/>
              </a:ext>
            </a:extLst>
          </p:cNvPr>
          <p:cNvSpPr>
            <a:spLocks noGrp="1"/>
          </p:cNvSpPr>
          <p:nvPr>
            <p:ph type="title"/>
          </p:nvPr>
        </p:nvSpPr>
        <p:spPr>
          <a:xfrm>
            <a:off x="493431" y="761056"/>
            <a:ext cx="10485120" cy="1199297"/>
          </a:xfrm>
        </p:spPr>
        <p:txBody>
          <a:bodyPr>
            <a:normAutofit fontScale="90000"/>
          </a:bodyPr>
          <a:lstStyle/>
          <a:p>
            <a:r>
              <a:rPr lang="cy-GB" b="1" dirty="0">
                <a:solidFill>
                  <a:srgbClr val="294054"/>
                </a:solidFill>
                <a:latin typeface="Manrope" pitchFamily="2" charset="0"/>
              </a:rPr>
              <a:t>Cyfrifoldebau (Parhau)</a:t>
            </a:r>
            <a:br>
              <a:rPr lang="cy-GB" b="1" dirty="0">
                <a:solidFill>
                  <a:srgbClr val="294054"/>
                </a:solidFill>
                <a:latin typeface="Manrope" pitchFamily="2" charset="0"/>
              </a:rPr>
            </a:br>
            <a:r>
              <a:rPr lang="cy-GB" b="1" dirty="0">
                <a:solidFill>
                  <a:srgbClr val="294054"/>
                </a:solidFill>
                <a:latin typeface="Manrope" pitchFamily="2" charset="0"/>
              </a:rPr>
              <a:t>Fel Swyddog Gwaith Achos  Dan Hyfforddiant (2)</a:t>
            </a:r>
          </a:p>
        </p:txBody>
      </p:sp>
    </p:spTree>
    <p:extLst>
      <p:ext uri="{BB962C8B-B14F-4D97-AF65-F5344CB8AC3E}">
        <p14:creationId xmlns:p14="http://schemas.microsoft.com/office/powerpoint/2010/main" val="3681873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600" dirty="0">
                <a:latin typeface="Manrope"/>
                <a:ea typeface="Calibri" panose="020F0502020204030204" pitchFamily="34" charset="0"/>
                <a:cs typeface="Times New Roman" panose="02020603050405020304" pitchFamily="18" charset="0"/>
              </a:rPr>
              <a:t>Dilyn holl bolisïau OGCC fel sydd wedi nodi yn y dogfennau polisi, pecynnau sefydlu, yr Hwb ac ati</a:t>
            </a:r>
          </a:p>
          <a:p>
            <a:pPr marL="360000" indent="-360000">
              <a:buClr>
                <a:srgbClr val="294054"/>
              </a:buClr>
              <a:buFont typeface="Wingdings" panose="05000000000000000000" pitchFamily="2" charset="2"/>
              <a:buChar char="q"/>
            </a:pPr>
            <a:r>
              <a:rPr lang="en-GB" sz="1600" dirty="0" err="1">
                <a:effectLst/>
                <a:latin typeface="Manrope"/>
                <a:ea typeface="Calibri" panose="020F0502020204030204" pitchFamily="34" charset="0"/>
                <a:cs typeface="Times New Roman" panose="02020603050405020304" pitchFamily="18" charset="0"/>
              </a:rPr>
              <a:t>Cyfrannu</a:t>
            </a:r>
            <a:r>
              <a:rPr lang="en-GB" sz="1600" dirty="0">
                <a:effectLst/>
                <a:latin typeface="Manrope"/>
                <a:ea typeface="Calibri" panose="020F0502020204030204" pitchFamily="34" charset="0"/>
                <a:cs typeface="Times New Roman" panose="02020603050405020304" pitchFamily="18" charset="0"/>
              </a:rPr>
              <a:t> at </a:t>
            </a:r>
            <a:r>
              <a:rPr lang="en-GB" sz="1600" dirty="0" err="1">
                <a:effectLst/>
                <a:latin typeface="Manrope"/>
                <a:ea typeface="Calibri" panose="020F0502020204030204" pitchFamily="34" charset="0"/>
                <a:cs typeface="Times New Roman" panose="02020603050405020304" pitchFamily="18" charset="0"/>
              </a:rPr>
              <a:t>ymrwymiad</a:t>
            </a:r>
            <a:r>
              <a:rPr lang="en-GB" sz="1600" dirty="0">
                <a:effectLst/>
                <a:latin typeface="Manrope"/>
                <a:ea typeface="Calibri" panose="020F0502020204030204" pitchFamily="34" charset="0"/>
                <a:cs typeface="Times New Roman" panose="02020603050405020304" pitchFamily="18" charset="0"/>
              </a:rPr>
              <a:t> yr OGCC </a:t>
            </a:r>
            <a:r>
              <a:rPr lang="en-GB" sz="1600" dirty="0" err="1">
                <a:effectLst/>
                <a:latin typeface="Manrope"/>
                <a:ea typeface="Calibri" panose="020F0502020204030204" pitchFamily="34" charset="0"/>
                <a:cs typeface="Times New Roman" panose="02020603050405020304" pitchFamily="18" charset="0"/>
              </a:rPr>
              <a:t>i</a:t>
            </a:r>
            <a:r>
              <a:rPr lang="en-GB" sz="1600" dirty="0">
                <a:effectLst/>
                <a:latin typeface="Manrope"/>
                <a:ea typeface="Calibri" panose="020F0502020204030204" pitchFamily="34" charset="0"/>
                <a:cs typeface="Times New Roman" panose="02020603050405020304" pitchFamily="18" charset="0"/>
              </a:rPr>
              <a:t> </a:t>
            </a:r>
            <a:r>
              <a:rPr lang="en-GB" sz="1600" dirty="0" err="1">
                <a:effectLst/>
                <a:latin typeface="Manrope"/>
                <a:ea typeface="Calibri" panose="020F0502020204030204" pitchFamily="34" charset="0"/>
                <a:cs typeface="Times New Roman" panose="02020603050405020304" pitchFamily="18" charset="0"/>
              </a:rPr>
              <a:t>arferion</a:t>
            </a:r>
            <a:r>
              <a:rPr lang="en-GB" sz="1600" dirty="0">
                <a:effectLst/>
                <a:latin typeface="Manrope"/>
                <a:ea typeface="Calibri" panose="020F0502020204030204" pitchFamily="34" charset="0"/>
                <a:cs typeface="Times New Roman" panose="02020603050405020304" pitchFamily="18" charset="0"/>
              </a:rPr>
              <a:t> da o </a:t>
            </a:r>
            <a:r>
              <a:rPr lang="en-GB" sz="1600" dirty="0" err="1">
                <a:effectLst/>
                <a:latin typeface="Manrope"/>
                <a:ea typeface="Calibri" panose="020F0502020204030204" pitchFamily="34" charset="0"/>
                <a:cs typeface="Times New Roman" panose="02020603050405020304" pitchFamily="18" charset="0"/>
              </a:rPr>
              <a:t>drin</a:t>
            </a:r>
            <a:r>
              <a:rPr lang="en-GB" sz="1600" dirty="0">
                <a:effectLst/>
                <a:latin typeface="Manrope"/>
                <a:ea typeface="Calibri" panose="020F0502020204030204" pitchFamily="34" charset="0"/>
                <a:cs typeface="Times New Roman" panose="02020603050405020304" pitchFamily="18" charset="0"/>
              </a:rPr>
              <a:t> </a:t>
            </a:r>
            <a:r>
              <a:rPr lang="en-GB" sz="1600" dirty="0" err="1">
                <a:effectLst/>
                <a:latin typeface="Manrope"/>
                <a:ea typeface="Calibri" panose="020F0502020204030204" pitchFamily="34" charset="0"/>
                <a:cs typeface="Times New Roman" panose="02020603050405020304" pitchFamily="18" charset="0"/>
              </a:rPr>
              <a:t>gwybodaeth</a:t>
            </a:r>
            <a:r>
              <a:rPr lang="en-GB" sz="1600" dirty="0">
                <a:effectLst/>
                <a:latin typeface="Manrope"/>
                <a:ea typeface="Calibri" panose="020F0502020204030204" pitchFamily="34" charset="0"/>
                <a:cs typeface="Times New Roman" panose="02020603050405020304" pitchFamily="18" charset="0"/>
              </a:rPr>
              <a:t> </a:t>
            </a:r>
            <a:r>
              <a:rPr lang="en-GB" sz="1600" dirty="0" err="1">
                <a:effectLst/>
                <a:latin typeface="Manrope"/>
                <a:ea typeface="Calibri" panose="020F0502020204030204" pitchFamily="34" charset="0"/>
                <a:cs typeface="Times New Roman" panose="02020603050405020304" pitchFamily="18" charset="0"/>
              </a:rPr>
              <a:t>drwy</a:t>
            </a:r>
            <a:r>
              <a:rPr lang="en-GB" sz="1600" dirty="0">
                <a:effectLst/>
                <a:latin typeface="Manrope"/>
                <a:ea typeface="Calibri" panose="020F0502020204030204" pitchFamily="34" charset="0"/>
                <a:cs typeface="Times New Roman" panose="02020603050405020304" pitchFamily="18" charset="0"/>
              </a:rPr>
              <a:t> </a:t>
            </a:r>
            <a:r>
              <a:rPr lang="en-GB" sz="1600" dirty="0" err="1">
                <a:effectLst/>
                <a:latin typeface="Manrope"/>
                <a:ea typeface="Calibri" panose="020F0502020204030204" pitchFamily="34" charset="0"/>
                <a:cs typeface="Times New Roman" panose="02020603050405020304" pitchFamily="18" charset="0"/>
              </a:rPr>
              <a:t>cydymffurfio</a:t>
            </a:r>
            <a:r>
              <a:rPr lang="en-GB" sz="1600" dirty="0">
                <a:effectLst/>
                <a:latin typeface="Manrope"/>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Calibri" panose="020F0502020204030204" pitchFamily="34" charset="0"/>
              </a:rPr>
              <a:t>â </a:t>
            </a:r>
            <a:r>
              <a:rPr lang="en-GB" sz="1600" dirty="0" err="1">
                <a:effectLst/>
                <a:latin typeface="Calibri" panose="020F0502020204030204" pitchFamily="34" charset="0"/>
                <a:ea typeface="Calibri" panose="020F0502020204030204" pitchFamily="34" charset="0"/>
                <a:cs typeface="Calibri" panose="020F0502020204030204" pitchFamily="34" charset="0"/>
              </a:rPr>
              <a:t>Chyfraith</a:t>
            </a:r>
            <a:r>
              <a:rPr lang="en-GB" sz="1600" dirty="0">
                <a:effectLst/>
                <a:latin typeface="Calibri" panose="020F0502020204030204" pitchFamily="34" charset="0"/>
                <a:ea typeface="Calibri" panose="020F0502020204030204" pitchFamily="34" charset="0"/>
                <a:cs typeface="Calibri" panose="020F0502020204030204" pitchFamily="34" charset="0"/>
              </a:rPr>
              <a:t> </a:t>
            </a:r>
            <a:r>
              <a:rPr lang="en-GB" sz="1600" dirty="0" err="1">
                <a:effectLst/>
                <a:latin typeface="Calibri" panose="020F0502020204030204" pitchFamily="34" charset="0"/>
                <a:ea typeface="Calibri" panose="020F0502020204030204" pitchFamily="34" charset="0"/>
                <a:cs typeface="Calibri" panose="020F0502020204030204" pitchFamily="34" charset="0"/>
              </a:rPr>
              <a:t>Diogelu</a:t>
            </a:r>
            <a:r>
              <a:rPr lang="en-GB" sz="1600" dirty="0">
                <a:effectLst/>
                <a:latin typeface="Calibri" panose="020F0502020204030204" pitchFamily="34" charset="0"/>
                <a:ea typeface="Calibri" panose="020F0502020204030204" pitchFamily="34" charset="0"/>
                <a:cs typeface="Calibri" panose="020F0502020204030204" pitchFamily="34" charset="0"/>
              </a:rPr>
              <a:t> Data a </a:t>
            </a:r>
            <a:r>
              <a:rPr lang="en-GB" sz="1600" dirty="0" err="1">
                <a:effectLst/>
                <a:latin typeface="Calibri" panose="020F0502020204030204" pitchFamily="34" charset="0"/>
                <a:ea typeface="Calibri" panose="020F0502020204030204" pitchFamily="34" charset="0"/>
                <a:cs typeface="Calibri" panose="020F0502020204030204" pitchFamily="34" charset="0"/>
              </a:rPr>
              <a:t>pholisiau</a:t>
            </a:r>
            <a:r>
              <a:rPr lang="en-GB" sz="1600" dirty="0">
                <a:effectLst/>
                <a:latin typeface="Calibri" panose="020F0502020204030204" pitchFamily="34" charset="0"/>
                <a:ea typeface="Calibri" panose="020F0502020204030204" pitchFamily="34" charset="0"/>
                <a:cs typeface="Calibri" panose="020F0502020204030204" pitchFamily="34" charset="0"/>
              </a:rPr>
              <a:t> </a:t>
            </a:r>
            <a:r>
              <a:rPr lang="en-GB" sz="1600" dirty="0" err="1">
                <a:effectLst/>
                <a:latin typeface="Calibri" panose="020F0502020204030204" pitchFamily="34" charset="0"/>
                <a:ea typeface="Calibri" panose="020F0502020204030204" pitchFamily="34" charset="0"/>
                <a:cs typeface="Calibri" panose="020F0502020204030204" pitchFamily="34" charset="0"/>
              </a:rPr>
              <a:t>gweithrefnau</a:t>
            </a:r>
            <a:r>
              <a:rPr lang="en-GB" sz="1600" dirty="0">
                <a:effectLst/>
                <a:latin typeface="Calibri" panose="020F0502020204030204" pitchFamily="34" charset="0"/>
                <a:ea typeface="Calibri" panose="020F0502020204030204" pitchFamily="34" charset="0"/>
                <a:cs typeface="Calibri" panose="020F0502020204030204" pitchFamily="34" charset="0"/>
              </a:rPr>
              <a:t> OGCC, </a:t>
            </a:r>
            <a:r>
              <a:rPr lang="en-GB" sz="1600" dirty="0" err="1">
                <a:effectLst/>
                <a:latin typeface="Calibri" panose="020F0502020204030204" pitchFamily="34" charset="0"/>
                <a:ea typeface="Calibri" panose="020F0502020204030204" pitchFamily="34" charset="0"/>
                <a:cs typeface="Calibri" panose="020F0502020204030204" pitchFamily="34" charset="0"/>
              </a:rPr>
              <a:t>yn</a:t>
            </a:r>
            <a:r>
              <a:rPr lang="en-GB" sz="1600" dirty="0">
                <a:effectLst/>
                <a:latin typeface="Calibri" panose="020F0502020204030204" pitchFamily="34" charset="0"/>
                <a:ea typeface="Calibri" panose="020F0502020204030204" pitchFamily="34" charset="0"/>
                <a:cs typeface="Calibri" panose="020F0502020204030204" pitchFamily="34" charset="0"/>
              </a:rPr>
              <a:t> </a:t>
            </a:r>
            <a:r>
              <a:rPr lang="en-GB" sz="1600" dirty="0" err="1">
                <a:effectLst/>
                <a:latin typeface="Calibri" panose="020F0502020204030204" pitchFamily="34" charset="0"/>
                <a:ea typeface="Calibri" panose="020F0502020204030204" pitchFamily="34" charset="0"/>
                <a:cs typeface="Calibri" panose="020F0502020204030204" pitchFamily="34" charset="0"/>
              </a:rPr>
              <a:t>enwedig</a:t>
            </a:r>
            <a:r>
              <a:rPr lang="en-GB" sz="1600" dirty="0">
                <a:effectLst/>
                <a:latin typeface="Calibri" panose="020F0502020204030204" pitchFamily="34" charset="0"/>
                <a:ea typeface="Calibri" panose="020F0502020204030204" pitchFamily="34" charset="0"/>
                <a:cs typeface="Calibri" panose="020F0502020204030204" pitchFamily="34" charset="0"/>
              </a:rPr>
              <a:t> o ran </a:t>
            </a:r>
            <a:r>
              <a:rPr lang="en-GB" sz="1600" dirty="0" err="1">
                <a:effectLst/>
                <a:latin typeface="Calibri" panose="020F0502020204030204" pitchFamily="34" charset="0"/>
                <a:ea typeface="Calibri" panose="020F0502020204030204" pitchFamily="34" charset="0"/>
                <a:cs typeface="Calibri" panose="020F0502020204030204" pitchFamily="34" charset="0"/>
              </a:rPr>
              <a:t>unrhyw</a:t>
            </a:r>
            <a:r>
              <a:rPr lang="en-GB" sz="1600" dirty="0">
                <a:effectLst/>
                <a:latin typeface="Calibri" panose="020F0502020204030204" pitchFamily="34" charset="0"/>
                <a:ea typeface="Calibri" panose="020F0502020204030204" pitchFamily="34" charset="0"/>
                <a:cs typeface="Calibri" panose="020F0502020204030204" pitchFamily="34" charset="0"/>
              </a:rPr>
              <a:t> </a:t>
            </a:r>
            <a:r>
              <a:rPr lang="en-GB" sz="1600" dirty="0" err="1">
                <a:effectLst/>
                <a:latin typeface="Calibri" panose="020F0502020204030204" pitchFamily="34" charset="0"/>
                <a:ea typeface="Calibri" panose="020F0502020204030204" pitchFamily="34" charset="0"/>
                <a:cs typeface="Calibri" panose="020F0502020204030204" pitchFamily="34" charset="0"/>
              </a:rPr>
              <a:t>ddata</a:t>
            </a:r>
            <a:r>
              <a:rPr lang="en-GB" sz="1600" dirty="0">
                <a:effectLst/>
                <a:latin typeface="Calibri" panose="020F0502020204030204" pitchFamily="34" charset="0"/>
                <a:ea typeface="Calibri" panose="020F0502020204030204" pitchFamily="34" charset="0"/>
                <a:cs typeface="Calibri" panose="020F0502020204030204" pitchFamily="34" charset="0"/>
              </a:rPr>
              <a:t> </a:t>
            </a:r>
            <a:r>
              <a:rPr lang="en-GB" sz="1600" dirty="0" err="1">
                <a:effectLst/>
                <a:latin typeface="Calibri" panose="020F0502020204030204" pitchFamily="34" charset="0"/>
                <a:ea typeface="Calibri" panose="020F0502020204030204" pitchFamily="34" charset="0"/>
                <a:cs typeface="Calibri" panose="020F0502020204030204" pitchFamily="34" charset="0"/>
              </a:rPr>
              <a:t>personol</a:t>
            </a:r>
            <a:r>
              <a:rPr lang="en-GB" sz="1600" dirty="0">
                <a:effectLst/>
                <a:latin typeface="Calibri" panose="020F0502020204030204" pitchFamily="34" charset="0"/>
                <a:ea typeface="Calibri" panose="020F0502020204030204" pitchFamily="34" charset="0"/>
                <a:cs typeface="Calibri" panose="020F0502020204030204" pitchFamily="34" charset="0"/>
              </a:rPr>
              <a:t> neu </a:t>
            </a:r>
            <a:r>
              <a:rPr lang="en-GB" sz="1600" dirty="0" err="1">
                <a:effectLst/>
                <a:latin typeface="Calibri" panose="020F0502020204030204" pitchFamily="34" charset="0"/>
                <a:ea typeface="Calibri" panose="020F0502020204030204" pitchFamily="34" charset="0"/>
                <a:cs typeface="Calibri" panose="020F0502020204030204" pitchFamily="34" charset="0"/>
              </a:rPr>
              <a:t>ddeunydd</a:t>
            </a:r>
            <a:r>
              <a:rPr lang="en-GB" sz="1600" dirty="0">
                <a:effectLst/>
                <a:latin typeface="Calibri" panose="020F0502020204030204" pitchFamily="34" charset="0"/>
                <a:ea typeface="Calibri" panose="020F0502020204030204" pitchFamily="34" charset="0"/>
                <a:cs typeface="Calibri" panose="020F0502020204030204" pitchFamily="34" charset="0"/>
              </a:rPr>
              <a:t> </a:t>
            </a:r>
            <a:r>
              <a:rPr lang="en-GB" sz="1600" dirty="0" err="1">
                <a:effectLst/>
                <a:latin typeface="Calibri" panose="020F0502020204030204" pitchFamily="34" charset="0"/>
                <a:ea typeface="Calibri" panose="020F0502020204030204" pitchFamily="34" charset="0"/>
                <a:cs typeface="Calibri" panose="020F0502020204030204" pitchFamily="34" charset="0"/>
              </a:rPr>
              <a:t>cyfrinachol</a:t>
            </a:r>
            <a:r>
              <a:rPr lang="en-GB" sz="1600" dirty="0">
                <a:effectLst/>
                <a:latin typeface="Calibri" panose="020F0502020204030204" pitchFamily="34" charset="0"/>
                <a:ea typeface="Calibri" panose="020F0502020204030204" pitchFamily="34" charset="0"/>
                <a:cs typeface="Calibri" panose="020F0502020204030204" pitchFamily="34" charset="0"/>
              </a:rPr>
              <a:t>. </a:t>
            </a:r>
          </a:p>
          <a:p>
            <a:pPr marL="360000" indent="-360000">
              <a:buClr>
                <a:srgbClr val="294054"/>
              </a:buClr>
              <a:buFont typeface="Wingdings" panose="05000000000000000000" pitchFamily="2" charset="2"/>
              <a:buChar char="q"/>
            </a:pPr>
            <a:r>
              <a:rPr lang="en-GB" sz="1600" dirty="0" err="1">
                <a:latin typeface="Calibri" panose="020F0502020204030204" pitchFamily="34" charset="0"/>
                <a:ea typeface="Calibri" panose="020F0502020204030204" pitchFamily="34" charset="0"/>
                <a:cs typeface="Calibri" panose="020F0502020204030204" pitchFamily="34" charset="0"/>
              </a:rPr>
              <a:t>Cymryd</a:t>
            </a:r>
            <a:r>
              <a:rPr lang="en-GB" sz="1600" dirty="0">
                <a:latin typeface="Calibri" panose="020F0502020204030204" pitchFamily="34" charset="0"/>
                <a:ea typeface="Calibri" panose="020F0502020204030204" pitchFamily="34" charset="0"/>
                <a:cs typeface="Calibri" panose="020F0502020204030204" pitchFamily="34" charset="0"/>
              </a:rPr>
              <a:t> </a:t>
            </a:r>
            <a:r>
              <a:rPr lang="cy-GB" sz="1600" dirty="0"/>
              <a:t>gofal rhesymol o’ch lles, eich iechyd a’ch diogelwch eich hun ac eraill a allai gael eu heffeithio gan y gweithredoedd hynny.</a:t>
            </a: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en-GB" sz="1800" dirty="0" err="1">
                <a:solidFill>
                  <a:srgbClr val="294054"/>
                </a:solidFill>
                <a:latin typeface="Manrope" pitchFamily="2" charset="0"/>
              </a:rPr>
              <a:t>Ymgymryd</a:t>
            </a:r>
            <a:r>
              <a:rPr lang="en-GB" sz="1800" dirty="0">
                <a:solidFill>
                  <a:srgbClr val="294054"/>
                </a:solidFill>
                <a:latin typeface="Manrope" pitchFamily="2" charset="0"/>
              </a:rPr>
              <a:t> </a:t>
            </a:r>
            <a:r>
              <a:rPr lang="en-GB" sz="1800" dirty="0" err="1">
                <a:solidFill>
                  <a:srgbClr val="294054"/>
                </a:solidFill>
                <a:latin typeface="Calibri" panose="020F0502020204030204" pitchFamily="34" charset="0"/>
                <a:ea typeface="Calibri" panose="020F0502020204030204" pitchFamily="34" charset="0"/>
                <a:cs typeface="Calibri" panose="020F0502020204030204" pitchFamily="34" charset="0"/>
              </a:rPr>
              <a:t>af</a:t>
            </a:r>
            <a:r>
              <a:rPr lang="en-GB" sz="1800" dirty="0">
                <a:solidFill>
                  <a:srgbClr val="294054"/>
                </a:solidFill>
                <a:latin typeface="Calibri" panose="020F0502020204030204" pitchFamily="34" charset="0"/>
                <a:ea typeface="Calibri" panose="020F0502020204030204" pitchFamily="34" charset="0"/>
                <a:cs typeface="Calibri" panose="020F0502020204030204" pitchFamily="34" charset="0"/>
              </a:rPr>
              <a:t> </a:t>
            </a:r>
            <a:r>
              <a:rPr lang="en-GB" sz="1800" dirty="0" err="1">
                <a:solidFill>
                  <a:srgbClr val="294054"/>
                </a:solidFill>
                <a:latin typeface="Calibri" panose="020F0502020204030204" pitchFamily="34" charset="0"/>
                <a:ea typeface="Calibri" panose="020F0502020204030204" pitchFamily="34" charset="0"/>
                <a:cs typeface="Calibri" panose="020F0502020204030204" pitchFamily="34" charset="0"/>
              </a:rPr>
              <a:t>unrhyw</a:t>
            </a:r>
            <a:r>
              <a:rPr lang="en-GB" sz="1800" dirty="0">
                <a:solidFill>
                  <a:srgbClr val="294054"/>
                </a:solidFill>
                <a:latin typeface="Calibri" panose="020F0502020204030204" pitchFamily="34" charset="0"/>
                <a:ea typeface="Calibri" panose="020F0502020204030204" pitchFamily="34" charset="0"/>
                <a:cs typeface="Calibri" panose="020F0502020204030204" pitchFamily="34" charset="0"/>
              </a:rPr>
              <a:t> </a:t>
            </a:r>
            <a:r>
              <a:rPr lang="en-GB" sz="1800" dirty="0" err="1">
                <a:solidFill>
                  <a:srgbClr val="294054"/>
                </a:solidFill>
                <a:latin typeface="Calibri" panose="020F0502020204030204" pitchFamily="34" charset="0"/>
                <a:ea typeface="Calibri" panose="020F0502020204030204" pitchFamily="34" charset="0"/>
                <a:cs typeface="Calibri" panose="020F0502020204030204" pitchFamily="34" charset="0"/>
              </a:rPr>
              <a:t>ddyletswyddau</a:t>
            </a:r>
            <a:r>
              <a:rPr lang="en-GB" sz="1800" dirty="0">
                <a:solidFill>
                  <a:srgbClr val="294054"/>
                </a:solidFill>
                <a:latin typeface="Calibri" panose="020F0502020204030204" pitchFamily="34" charset="0"/>
                <a:ea typeface="Calibri" panose="020F0502020204030204" pitchFamily="34" charset="0"/>
                <a:cs typeface="Calibri" panose="020F0502020204030204" pitchFamily="34" charset="0"/>
              </a:rPr>
              <a:t> </a:t>
            </a:r>
            <a:r>
              <a:rPr lang="en-GB" sz="1800" dirty="0" err="1">
                <a:solidFill>
                  <a:srgbClr val="294054"/>
                </a:solidFill>
                <a:latin typeface="Calibri" panose="020F0502020204030204" pitchFamily="34" charset="0"/>
                <a:ea typeface="Calibri" panose="020F0502020204030204" pitchFamily="34" charset="0"/>
                <a:cs typeface="Calibri" panose="020F0502020204030204" pitchFamily="34" charset="0"/>
              </a:rPr>
              <a:t>eraill</a:t>
            </a:r>
            <a:r>
              <a:rPr lang="en-GB" sz="1800" dirty="0">
                <a:solidFill>
                  <a:srgbClr val="294054"/>
                </a:solidFill>
                <a:latin typeface="Calibri" panose="020F0502020204030204" pitchFamily="34" charset="0"/>
                <a:ea typeface="Calibri" panose="020F0502020204030204" pitchFamily="34" charset="0"/>
                <a:cs typeface="Calibri" panose="020F0502020204030204" pitchFamily="34" charset="0"/>
              </a:rPr>
              <a:t>, </a:t>
            </a:r>
            <a:r>
              <a:rPr lang="en-GB" sz="1800" dirty="0" err="1">
                <a:solidFill>
                  <a:srgbClr val="294054"/>
                </a:solidFill>
                <a:latin typeface="Calibri" panose="020F0502020204030204" pitchFamily="34" charset="0"/>
                <a:ea typeface="Calibri" panose="020F0502020204030204" pitchFamily="34" charset="0"/>
                <a:cs typeface="Calibri" panose="020F0502020204030204" pitchFamily="34" charset="0"/>
              </a:rPr>
              <a:t>sy’n</a:t>
            </a:r>
            <a:r>
              <a:rPr lang="en-GB" sz="1800" dirty="0">
                <a:solidFill>
                  <a:srgbClr val="294054"/>
                </a:solidFill>
                <a:latin typeface="Calibri" panose="020F0502020204030204" pitchFamily="34" charset="0"/>
                <a:ea typeface="Calibri" panose="020F0502020204030204" pitchFamily="34" charset="0"/>
                <a:cs typeface="Calibri" panose="020F0502020204030204" pitchFamily="34" charset="0"/>
              </a:rPr>
              <a:t> </a:t>
            </a:r>
            <a:r>
              <a:rPr lang="cy-GB" sz="1600" dirty="0"/>
              <a:t>gymesur â'r sgiliau a'r profiad a ddisgwylir ar gyfer y rôl hon, a all gael eu dyrannu o bryd i'w gilydd gan reolwr llinell perthnasol.</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Gweithredu ar draws awdurdodaeth gyfan yr Ombwdsmon ar hyn o </a:t>
            </a:r>
            <a:r>
              <a:rPr lang="cy-GB" sz="1600" dirty="0"/>
              <a:t>bryd neu yn y dyfodol ac ym mha bynnag dîm gweithredol y mae'r Ombwdsmon yn ei ystyried yn briodol i gyflawni amcanion y gwasanaeth.</a:t>
            </a:r>
            <a:endParaRPr lang="en-GB" sz="16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286603"/>
            <a:ext cx="10688320" cy="1097697"/>
          </a:xfrm>
        </p:spPr>
        <p:txBody>
          <a:bodyPr>
            <a:normAutofit fontScale="90000"/>
          </a:bodyPr>
          <a:lstStyle/>
          <a:p>
            <a:r>
              <a:rPr lang="en-US" b="1" dirty="0" err="1">
                <a:solidFill>
                  <a:srgbClr val="294054"/>
                </a:solidFill>
                <a:latin typeface="Manrope" pitchFamily="2" charset="0"/>
              </a:rPr>
              <a:t>Amcanion</a:t>
            </a:r>
            <a:r>
              <a:rPr lang="en-US" b="1" dirty="0">
                <a:solidFill>
                  <a:srgbClr val="294054"/>
                </a:solidFill>
                <a:latin typeface="Manrope" pitchFamily="2" charset="0"/>
              </a:rPr>
              <a:t> </a:t>
            </a:r>
            <a:r>
              <a:rPr lang="en-US" b="1" dirty="0" err="1">
                <a:solidFill>
                  <a:srgbClr val="294054"/>
                </a:solidFill>
                <a:latin typeface="Manrope" pitchFamily="2" charset="0"/>
              </a:rPr>
              <a:t>ar</a:t>
            </a:r>
            <a:r>
              <a:rPr lang="en-US" b="1" dirty="0">
                <a:solidFill>
                  <a:srgbClr val="294054"/>
                </a:solidFill>
                <a:latin typeface="Manrope" pitchFamily="2" charset="0"/>
              </a:rPr>
              <a:t> </a:t>
            </a:r>
            <a:r>
              <a:rPr lang="en-US" b="1" dirty="0" err="1">
                <a:solidFill>
                  <a:srgbClr val="294054"/>
                </a:solidFill>
                <a:latin typeface="Manrope" pitchFamily="2" charset="0"/>
              </a:rPr>
              <a:t>gyfer</a:t>
            </a:r>
            <a:r>
              <a:rPr lang="en-US" b="1" dirty="0">
                <a:solidFill>
                  <a:srgbClr val="294054"/>
                </a:solidFill>
                <a:latin typeface="Manrope" pitchFamily="2" charset="0"/>
              </a:rPr>
              <a:t> staff OGCC </a:t>
            </a:r>
            <a:br>
              <a:rPr lang="en-US" b="1" dirty="0">
                <a:solidFill>
                  <a:srgbClr val="294054"/>
                </a:solidFill>
                <a:latin typeface="Manrope" pitchFamily="2" charset="0"/>
              </a:rPr>
            </a:br>
            <a:r>
              <a:rPr lang="en-US" b="1" dirty="0" err="1">
                <a:solidFill>
                  <a:srgbClr val="294054"/>
                </a:solidFill>
                <a:latin typeface="Manrope" pitchFamily="2" charset="0"/>
              </a:rPr>
              <a:t>Swyddog</a:t>
            </a:r>
            <a:r>
              <a:rPr lang="en-US" b="1" dirty="0">
                <a:solidFill>
                  <a:srgbClr val="294054"/>
                </a:solidFill>
                <a:latin typeface="Manrope" pitchFamily="2" charset="0"/>
              </a:rPr>
              <a:t> Gwaith </a:t>
            </a:r>
            <a:r>
              <a:rPr lang="en-US" b="1" dirty="0" err="1">
                <a:solidFill>
                  <a:srgbClr val="294054"/>
                </a:solidFill>
                <a:latin typeface="Manrope" pitchFamily="2" charset="0"/>
              </a:rPr>
              <a:t>Achos</a:t>
            </a:r>
            <a:r>
              <a:rPr lang="en-US" b="1" dirty="0">
                <a:solidFill>
                  <a:srgbClr val="294054"/>
                </a:solidFill>
                <a:latin typeface="Manrope" pitchFamily="2" charset="0"/>
              </a:rPr>
              <a:t> Dan Hyfforddiant</a:t>
            </a:r>
            <a:endParaRPr lang="cy-GB" b="1" dirty="0">
              <a:solidFill>
                <a:srgbClr val="294054"/>
              </a:solidFill>
              <a:latin typeface="Manrope" pitchFamily="2" charset="0"/>
            </a:endParaRPr>
          </a:p>
        </p:txBody>
      </p:sp>
    </p:spTree>
    <p:extLst>
      <p:ext uri="{BB962C8B-B14F-4D97-AF65-F5344CB8AC3E}">
        <p14:creationId xmlns:p14="http://schemas.microsoft.com/office/powerpoint/2010/main" val="741000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753F2-CE0D-434E-5C05-554C35A2A718}"/>
              </a:ext>
            </a:extLst>
          </p:cNvPr>
          <p:cNvSpPr>
            <a:spLocks noGrp="1"/>
          </p:cNvSpPr>
          <p:nvPr>
            <p:ph type="title"/>
          </p:nvPr>
        </p:nvSpPr>
        <p:spPr/>
        <p:txBody>
          <a:bodyPr>
            <a:normAutofit fontScale="90000"/>
          </a:bodyPr>
          <a:lstStyle/>
          <a:p>
            <a:r>
              <a:rPr lang="en-US" b="1" dirty="0" err="1">
                <a:solidFill>
                  <a:srgbClr val="294054"/>
                </a:solidFill>
                <a:latin typeface="Manrope" pitchFamily="2" charset="0"/>
              </a:rPr>
              <a:t>Amcanion</a:t>
            </a:r>
            <a:r>
              <a:rPr lang="en-US" b="1" dirty="0">
                <a:solidFill>
                  <a:srgbClr val="294054"/>
                </a:solidFill>
                <a:latin typeface="Manrope" pitchFamily="2" charset="0"/>
              </a:rPr>
              <a:t> </a:t>
            </a:r>
            <a:r>
              <a:rPr lang="en-US" b="1" dirty="0" err="1">
                <a:solidFill>
                  <a:srgbClr val="294054"/>
                </a:solidFill>
                <a:latin typeface="Manrope" pitchFamily="2" charset="0"/>
              </a:rPr>
              <a:t>ar</a:t>
            </a:r>
            <a:r>
              <a:rPr lang="en-US" b="1" dirty="0">
                <a:solidFill>
                  <a:srgbClr val="294054"/>
                </a:solidFill>
                <a:latin typeface="Manrope" pitchFamily="2" charset="0"/>
              </a:rPr>
              <a:t> </a:t>
            </a:r>
            <a:r>
              <a:rPr lang="en-US" b="1" dirty="0" err="1">
                <a:solidFill>
                  <a:srgbClr val="294054"/>
                </a:solidFill>
                <a:latin typeface="Manrope" pitchFamily="2" charset="0"/>
              </a:rPr>
              <a:t>gyfer</a:t>
            </a:r>
            <a:r>
              <a:rPr lang="en-US" b="1" dirty="0">
                <a:solidFill>
                  <a:srgbClr val="294054"/>
                </a:solidFill>
                <a:latin typeface="Manrope" pitchFamily="2" charset="0"/>
              </a:rPr>
              <a:t> staff OGCC </a:t>
            </a:r>
            <a:br>
              <a:rPr lang="en-US" b="1" dirty="0">
                <a:solidFill>
                  <a:srgbClr val="294054"/>
                </a:solidFill>
                <a:latin typeface="Manrope" pitchFamily="2" charset="0"/>
              </a:rPr>
            </a:br>
            <a:r>
              <a:rPr lang="en-US" b="1" dirty="0" err="1">
                <a:solidFill>
                  <a:srgbClr val="294054"/>
                </a:solidFill>
                <a:latin typeface="Manrope" pitchFamily="2" charset="0"/>
              </a:rPr>
              <a:t>Swyddog</a:t>
            </a:r>
            <a:r>
              <a:rPr lang="en-US" b="1" dirty="0">
                <a:solidFill>
                  <a:srgbClr val="294054"/>
                </a:solidFill>
                <a:latin typeface="Manrope" pitchFamily="2" charset="0"/>
              </a:rPr>
              <a:t> Gwaith </a:t>
            </a:r>
            <a:r>
              <a:rPr lang="en-US" b="1" dirty="0" err="1">
                <a:solidFill>
                  <a:srgbClr val="294054"/>
                </a:solidFill>
                <a:latin typeface="Manrope" pitchFamily="2" charset="0"/>
              </a:rPr>
              <a:t>Achos</a:t>
            </a:r>
            <a:r>
              <a:rPr lang="en-US" b="1" dirty="0">
                <a:solidFill>
                  <a:srgbClr val="294054"/>
                </a:solidFill>
                <a:latin typeface="Manrope" pitchFamily="2" charset="0"/>
              </a:rPr>
              <a:t> Dan Hyfforddiant (1)</a:t>
            </a:r>
            <a:endParaRPr lang="cy-GB" dirty="0"/>
          </a:p>
        </p:txBody>
      </p:sp>
      <p:sp>
        <p:nvSpPr>
          <p:cNvPr id="4" name="Content Placeholder 2">
            <a:extLst>
              <a:ext uri="{FF2B5EF4-FFF2-40B4-BE49-F238E27FC236}">
                <a16:creationId xmlns:a16="http://schemas.microsoft.com/office/drawing/2014/main" id="{A70BCA33-972B-826C-AF94-FCAF4A34D6BB}"/>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800" dirty="0">
                <a:solidFill>
                  <a:srgbClr val="333333"/>
                </a:solidFill>
                <a:effectLst/>
                <a:latin typeface="Manrope"/>
                <a:ea typeface="Times New Roman" panose="02020603050405020304" pitchFamily="18" charset="0"/>
              </a:rPr>
              <a:t>I wneud gwaith yn ddwyieithog drwy gyfrwng y Saesneg a’r Gymraeg (ar lafar a/neu’n ysgrifenedig) ymhle mae penodiad wedi’i gadarnhau i wneud hynny </a:t>
            </a:r>
          </a:p>
          <a:p>
            <a:pPr marL="360000" indent="-360000">
              <a:buClr>
                <a:srgbClr val="294054"/>
              </a:buClr>
              <a:buFont typeface="Wingdings" panose="05000000000000000000" pitchFamily="2" charset="2"/>
              <a:buChar char="q"/>
            </a:pPr>
            <a:r>
              <a:rPr lang="cy-GB" sz="1600" dirty="0"/>
              <a:t>Gweithredu yn unol â datganiad polisi’r Ombwdsmon ar Gyfleoedd Cyfartal a darparu gwasanaeth sy’n deg ac yn gyfartal i bawb.</a:t>
            </a:r>
            <a:r>
              <a:rPr lang="en-US" sz="1600" dirty="0">
                <a:latin typeface="Manrope"/>
                <a:ea typeface="Calibri" panose="020F0502020204030204" pitchFamily="34" charset="0"/>
                <a:cs typeface="Times New Roman" panose="02020603050405020304" pitchFamily="18" charset="0"/>
              </a:rPr>
              <a:t>Act in accordance with the Ombudsman’s Values at all times:</a:t>
            </a:r>
          </a:p>
          <a:p>
            <a:pPr marL="457200" indent="0" algn="jus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Cyflawni</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Gwneud</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ein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gorau</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glas</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Cydberthynas</a:t>
            </a:r>
            <a:r>
              <a:rPr lang="en-GB" sz="1800" b="1"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Parchu</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ein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gilydd</a:t>
            </a:r>
            <a:r>
              <a:rPr lang="en-GB" sz="1800" spc="-25" dirty="0">
                <a:effectLst/>
                <a:latin typeface="Manrope"/>
                <a:ea typeface="Times New Roman" panose="02020603050405020304" pitchFamily="18" charset="0"/>
                <a:cs typeface="Arial" panose="020B0604020202020204" pitchFamily="34" charset="0"/>
              </a:rPr>
              <a:t> a </a:t>
            </a:r>
            <a:r>
              <a:rPr lang="en-GB" sz="1800" spc="-25" dirty="0" err="1">
                <a:effectLst/>
                <a:latin typeface="Manrope"/>
                <a:ea typeface="Times New Roman" panose="02020603050405020304" pitchFamily="18" charset="0"/>
                <a:cs typeface="Arial" panose="020B0604020202020204" pitchFamily="34" charset="0"/>
              </a:rPr>
              <a:t>gweithio</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ar</a:t>
            </a:r>
            <a:r>
              <a:rPr lang="en-GB" sz="1800" spc="-25" dirty="0">
                <a:effectLst/>
                <a:latin typeface="Manrope"/>
                <a:ea typeface="Times New Roman" panose="02020603050405020304" pitchFamily="18" charset="0"/>
                <a:cs typeface="Arial" panose="020B0604020202020204" pitchFamily="34" charset="0"/>
              </a:rPr>
              <a:t> y </a:t>
            </a:r>
            <a:r>
              <a:rPr lang="en-GB" sz="1800" spc="-25" dirty="0" err="1">
                <a:effectLst/>
                <a:latin typeface="Manrope"/>
                <a:ea typeface="Times New Roman" panose="02020603050405020304" pitchFamily="18" charset="0"/>
                <a:cs typeface="Arial" panose="020B0604020202020204" pitchFamily="34" charset="0"/>
              </a:rPr>
              <a:t>cyd</a:t>
            </a:r>
            <a:r>
              <a:rPr lang="en-GB" sz="1800" spc="-25" dirty="0">
                <a:effectLst/>
                <a:latin typeface="Manrope"/>
                <a:ea typeface="Times New Roman" panose="02020603050405020304" pitchFamily="18" charset="0"/>
                <a:cs typeface="Arial" panose="020B0604020202020204" pitchFamily="34" charset="0"/>
              </a:rPr>
              <a:t> er </a:t>
            </a:r>
            <a:r>
              <a:rPr lang="en-GB" sz="1800" spc="-25" dirty="0" err="1">
                <a:effectLst/>
                <a:latin typeface="Manrope"/>
                <a:ea typeface="Times New Roman" panose="02020603050405020304" pitchFamily="18" charset="0"/>
                <a:cs typeface="Arial" panose="020B0604020202020204" pitchFamily="34" charset="0"/>
              </a:rPr>
              <a:t>mwyn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i’w</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sefydliad</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lwyddo</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Bod </a:t>
            </a:r>
            <a:r>
              <a:rPr lang="en-GB" sz="1800" b="1" spc="-25" dirty="0" err="1">
                <a:solidFill>
                  <a:srgbClr val="294054"/>
                </a:solidFill>
                <a:effectLst/>
                <a:latin typeface="Manrope"/>
                <a:ea typeface="Times New Roman" panose="02020603050405020304" pitchFamily="18" charset="0"/>
                <a:cs typeface="Arial" panose="020B0604020202020204" pitchFamily="34" charset="0"/>
              </a:rPr>
              <a:t>yn</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b="1" spc="-25" dirty="0" err="1">
                <a:solidFill>
                  <a:srgbClr val="294054"/>
                </a:solidFill>
                <a:effectLst/>
                <a:latin typeface="Manrope"/>
                <a:ea typeface="Times New Roman" panose="02020603050405020304" pitchFamily="18" charset="0"/>
                <a:cs typeface="Arial" panose="020B0604020202020204" pitchFamily="34" charset="0"/>
              </a:rPr>
              <a:t>Gadarnhaol</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Dangos</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brwdfrydedd</a:t>
            </a:r>
            <a:r>
              <a:rPr lang="en-GB" sz="1800" spc="-25" dirty="0">
                <a:solidFill>
                  <a:srgbClr val="294054"/>
                </a:solidFill>
                <a:effectLst/>
                <a:latin typeface="Manrope"/>
                <a:ea typeface="Times New Roman" panose="02020603050405020304" pitchFamily="18" charset="0"/>
                <a:cs typeface="Arial" panose="020B0604020202020204" pitchFamily="34" charset="0"/>
              </a:rPr>
              <a:t> a </a:t>
            </a:r>
            <a:r>
              <a:rPr lang="en-GB" sz="1800" spc="-25" dirty="0" err="1">
                <a:solidFill>
                  <a:srgbClr val="294054"/>
                </a:solidFill>
                <a:effectLst/>
                <a:latin typeface="Manrope"/>
                <a:ea typeface="Times New Roman" panose="02020603050405020304" pitchFamily="18" charset="0"/>
                <a:cs typeface="Arial" panose="020B0604020202020204" pitchFamily="34" charset="0"/>
              </a:rPr>
              <a:t>balchder</a:t>
            </a:r>
            <a:r>
              <a:rPr lang="en-GB" sz="1800" spc="-25" dirty="0">
                <a:solidFill>
                  <a:srgbClr val="294054"/>
                </a:solidFill>
                <a:effectLst/>
                <a:latin typeface="Manrope"/>
                <a:ea typeface="Times New Roman" panose="02020603050405020304" pitchFamily="18" charset="0"/>
                <a:cs typeface="Arial" panose="020B0604020202020204" pitchFamily="34" charset="0"/>
              </a:rPr>
              <a:t> o ran </a:t>
            </a:r>
            <a:r>
              <a:rPr lang="en-GB" sz="1800" spc="-25" dirty="0" err="1">
                <a:solidFill>
                  <a:srgbClr val="294054"/>
                </a:solidFill>
                <a:effectLst/>
                <a:latin typeface="Manrope"/>
                <a:ea typeface="Times New Roman" panose="02020603050405020304" pitchFamily="18" charset="0"/>
                <a:cs typeface="Arial" panose="020B0604020202020204" pitchFamily="34" charset="0"/>
              </a:rPr>
              <a:t>pwy</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ydym</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ni</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a’r</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hyn</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rydym</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latin typeface="Manrope"/>
                <a:ea typeface="Times New Roman" panose="02020603050405020304" pitchFamily="18" charset="0"/>
                <a:cs typeface="Arial" panose="020B0604020202020204" pitchFamily="34" charset="0"/>
              </a:rPr>
              <a:t>yn</a:t>
            </a:r>
            <a:r>
              <a:rPr lang="en-GB" sz="1800" spc="-25" dirty="0">
                <a:solidFill>
                  <a:srgbClr val="294054"/>
                </a:solidFill>
                <a:latin typeface="Manrope"/>
                <a:ea typeface="Times New Roman" panose="02020603050405020304" pitchFamily="18" charset="0"/>
                <a:cs typeface="Arial" panose="020B0604020202020204" pitchFamily="34" charset="0"/>
              </a:rPr>
              <a:t> </a:t>
            </a:r>
            <a:r>
              <a:rPr lang="en-GB" sz="1800" spc="-25" dirty="0" err="1">
                <a:solidFill>
                  <a:srgbClr val="294054"/>
                </a:solidFill>
                <a:latin typeface="Manrope"/>
                <a:ea typeface="Times New Roman" panose="02020603050405020304" pitchFamily="18" charset="0"/>
                <a:cs typeface="Arial" panose="020B0604020202020204" pitchFamily="34" charset="0"/>
              </a:rPr>
              <a:t>ei</a:t>
            </a:r>
            <a:r>
              <a:rPr lang="en-GB" sz="1800" spc="-25" dirty="0">
                <a:solidFill>
                  <a:srgbClr val="294054"/>
                </a:solidFill>
                <a:latin typeface="Manrope"/>
                <a:ea typeface="Times New Roman" panose="02020603050405020304" pitchFamily="18" charset="0"/>
                <a:cs typeface="Arial" panose="020B0604020202020204" pitchFamily="34" charset="0"/>
              </a:rPr>
              <a:t> </a:t>
            </a:r>
            <a:r>
              <a:rPr lang="en-GB" sz="1800" spc="-25" dirty="0" err="1">
                <a:solidFill>
                  <a:srgbClr val="294054"/>
                </a:solidFill>
                <a:latin typeface="Manrope"/>
                <a:ea typeface="Times New Roman" panose="02020603050405020304" pitchFamily="18" charset="0"/>
                <a:cs typeface="Arial" panose="020B0604020202020204" pitchFamily="34" charset="0"/>
              </a:rPr>
              <a:t>wneud</a:t>
            </a:r>
            <a:r>
              <a:rPr lang="en-GB" sz="1800" spc="-25" dirty="0">
                <a:solidFill>
                  <a:srgbClr val="294054"/>
                </a:solidFill>
                <a:latin typeface="Manrope"/>
                <a:ea typeface="Times New Roman" panose="02020603050405020304" pitchFamily="18" charset="0"/>
                <a:cs typeface="Arial" panose="020B0604020202020204" pitchFamily="34" charset="0"/>
              </a:rPr>
              <a:t> </a:t>
            </a: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Cefnogi</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Bod </a:t>
            </a:r>
            <a:r>
              <a:rPr lang="en-GB" sz="1800" spc="-25" dirty="0" err="1">
                <a:effectLst/>
                <a:latin typeface="Manrope"/>
                <a:ea typeface="Times New Roman" panose="02020603050405020304" pitchFamily="18" charset="0"/>
                <a:cs typeface="Arial" panose="020B0604020202020204" pitchFamily="34" charset="0"/>
              </a:rPr>
              <a:t>yn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gefn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latin typeface="Manrope"/>
                <a:ea typeface="Times New Roman" panose="02020603050405020304" pitchFamily="18" charset="0"/>
                <a:cs typeface="Arial" panose="020B0604020202020204" pitchFamily="34" charset="0"/>
              </a:rPr>
              <a:t>i</a:t>
            </a:r>
            <a:r>
              <a:rPr lang="en-GB" sz="1800" spc="-25" dirty="0" err="1">
                <a:effectLst/>
                <a:latin typeface="Manrope"/>
                <a:ea typeface="Times New Roman" panose="02020603050405020304" pitchFamily="18" charset="0"/>
                <a:cs typeface="Arial" panose="020B0604020202020204" pitchFamily="34" charset="0"/>
              </a:rPr>
              <a:t>’n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gilydd</a:t>
            </a:r>
            <a:r>
              <a:rPr lang="en-GB" sz="1800" spc="-25" dirty="0">
                <a:effectLst/>
                <a:latin typeface="Manrope"/>
                <a:ea typeface="Times New Roman" panose="02020603050405020304" pitchFamily="18" charset="0"/>
                <a:cs typeface="Arial" panose="020B0604020202020204" pitchFamily="34" charset="0"/>
              </a:rPr>
              <a:t> a </a:t>
            </a:r>
            <a:r>
              <a:rPr lang="en-GB" sz="1800" spc="-25" dirty="0" err="1">
                <a:effectLst/>
                <a:latin typeface="Manrope"/>
                <a:ea typeface="Times New Roman" panose="02020603050405020304" pitchFamily="18" charset="0"/>
                <a:cs typeface="Arial" panose="020B0604020202020204" pitchFamily="34" charset="0"/>
              </a:rPr>
              <a:t>gwerthfawrogi</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amrywiaeth</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Perchnogaeth</a:t>
            </a:r>
            <a:r>
              <a:rPr lang="en-GB" sz="1800" spc="-25" dirty="0">
                <a:effectLst/>
                <a:latin typeface="Manrope"/>
                <a:ea typeface="Times New Roman" panose="02020603050405020304" pitchFamily="18" charset="0"/>
                <a:cs typeface="Arial" panose="020B0604020202020204" pitchFamily="34" charset="0"/>
              </a:rPr>
              <a:t>   </a:t>
            </a:r>
            <a:r>
              <a:rPr lang="en-GB" sz="1800" spc="-25" dirty="0">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Derbyn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cyfrifoldeb</a:t>
            </a:r>
            <a:r>
              <a:rPr lang="en-GB" sz="1800" spc="-25" dirty="0">
                <a:effectLst/>
                <a:latin typeface="Manrope"/>
                <a:ea typeface="Times New Roman" panose="02020603050405020304" pitchFamily="18" charset="0"/>
                <a:cs typeface="Arial" panose="020B0604020202020204" pitchFamily="34" charset="0"/>
              </a:rPr>
              <a:t> am </a:t>
            </a:r>
            <a:r>
              <a:rPr lang="en-GB" sz="1800" spc="-25" dirty="0" err="1">
                <a:effectLst/>
                <a:latin typeface="Manrope"/>
                <a:ea typeface="Times New Roman" panose="02020603050405020304" pitchFamily="18" charset="0"/>
                <a:cs typeface="Arial" panose="020B0604020202020204" pitchFamily="34" charset="0"/>
              </a:rPr>
              <a:t>bopeth</a:t>
            </a:r>
            <a:r>
              <a:rPr lang="en-GB" sz="1800" spc="-25" dirty="0">
                <a:effectLst/>
                <a:latin typeface="Manrope"/>
                <a:ea typeface="Times New Roman" panose="02020603050405020304" pitchFamily="18" charset="0"/>
                <a:cs typeface="Arial" panose="020B0604020202020204" pitchFamily="34" charset="0"/>
              </a:rPr>
              <a:t> a </a:t>
            </a:r>
            <a:r>
              <a:rPr lang="en-GB" sz="1800" spc="-25" dirty="0" err="1">
                <a:effectLst/>
                <a:latin typeface="Manrope"/>
                <a:ea typeface="Times New Roman" panose="02020603050405020304" pitchFamily="18" charset="0"/>
                <a:cs typeface="Arial" panose="020B0604020202020204" pitchFamily="34" charset="0"/>
              </a:rPr>
              <a:t>wnawn</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Parodrwydd</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Agwedd</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gadarnhaol</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hyblyg</a:t>
            </a:r>
            <a:r>
              <a:rPr lang="en-GB" sz="1800" spc="-25" dirty="0">
                <a:effectLst/>
                <a:latin typeface="Manrope"/>
                <a:ea typeface="Times New Roman" panose="02020603050405020304" pitchFamily="18" charset="0"/>
                <a:cs typeface="Arial" panose="020B0604020202020204" pitchFamily="34" charset="0"/>
              </a:rPr>
              <a:t> ac </a:t>
            </a:r>
            <a:r>
              <a:rPr lang="en-GB" sz="1800" spc="-25" dirty="0" err="1">
                <a:effectLst/>
                <a:latin typeface="Manrope"/>
                <a:ea typeface="Times New Roman" panose="02020603050405020304" pitchFamily="18" charset="0"/>
                <a:cs typeface="Arial" panose="020B0604020202020204" pitchFamily="34" charset="0"/>
              </a:rPr>
              <a:t>awyddus</a:t>
            </a:r>
            <a:r>
              <a:rPr lang="en-GB" sz="1800" spc="-25" dirty="0">
                <a:effectLst/>
                <a:latin typeface="Manrope"/>
                <a:ea typeface="Times New Roman" panose="02020603050405020304" pitchFamily="18" charset="0"/>
                <a:cs typeface="Arial" panose="020B0604020202020204" pitchFamily="34" charset="0"/>
              </a:rPr>
              <a:t> </a:t>
            </a:r>
            <a:endParaRPr lang="en-GB" sz="1800" spc="-25" dirty="0">
              <a:effectLst/>
              <a:latin typeface="Manrope"/>
              <a:ea typeface="Times New Roman" panose="02020603050405020304" pitchFamily="18"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Tree>
    <p:extLst>
      <p:ext uri="{BB962C8B-B14F-4D97-AF65-F5344CB8AC3E}">
        <p14:creationId xmlns:p14="http://schemas.microsoft.com/office/powerpoint/2010/main" val="380889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6E03D-F71E-4E73-611B-39656F4A8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C7867-CF5D-EDE0-E918-38DD054F3446}"/>
              </a:ext>
            </a:extLst>
          </p:cNvPr>
          <p:cNvSpPr>
            <a:spLocks noGrp="1"/>
          </p:cNvSpPr>
          <p:nvPr>
            <p:ph type="title"/>
          </p:nvPr>
        </p:nvSpPr>
        <p:spPr>
          <a:xfrm>
            <a:off x="1036320" y="133356"/>
            <a:ext cx="10058400" cy="1008797"/>
          </a:xfrm>
        </p:spPr>
        <p:txBody>
          <a:bodyPr/>
          <a:lstStyle/>
          <a:p>
            <a:r>
              <a:rPr lang="cy-GB" b="1" dirty="0">
                <a:solidFill>
                  <a:schemeClr val="tx1"/>
                </a:solidFill>
                <a:latin typeface="Manrope" pitchFamily="2" charset="0"/>
              </a:rPr>
              <a:t>Gofynion – Manyleb y Person</a:t>
            </a:r>
          </a:p>
        </p:txBody>
      </p:sp>
      <p:sp>
        <p:nvSpPr>
          <p:cNvPr id="3" name="Content Placeholder 2">
            <a:extLst>
              <a:ext uri="{FF2B5EF4-FFF2-40B4-BE49-F238E27FC236}">
                <a16:creationId xmlns:a16="http://schemas.microsoft.com/office/drawing/2014/main" id="{5F68571A-5C98-734D-A090-78926C91DF47}"/>
              </a:ext>
            </a:extLst>
          </p:cNvPr>
          <p:cNvSpPr>
            <a:spLocks noGrp="1"/>
          </p:cNvSpPr>
          <p:nvPr>
            <p:ph idx="1"/>
          </p:nvPr>
        </p:nvSpPr>
        <p:spPr>
          <a:xfrm>
            <a:off x="1097280" y="1142153"/>
            <a:ext cx="10058400" cy="4573694"/>
          </a:xfrm>
        </p:spPr>
        <p:txBody>
          <a:bodyPr>
            <a:normAutofit/>
          </a:bodyPr>
          <a:lstStyle/>
          <a:p>
            <a:pPr marL="0" indent="0">
              <a:buNone/>
            </a:pPr>
            <a:r>
              <a:rPr lang="cy-GB" sz="3400" b="1" dirty="0">
                <a:solidFill>
                  <a:srgbClr val="294054"/>
                </a:solidFill>
                <a:latin typeface="Manrope" pitchFamily="2" charset="0"/>
              </a:rPr>
              <a:t>Fel Swyddog Gwaith Achos Dan Hyfforddiant:</a:t>
            </a:r>
          </a:p>
          <a:p>
            <a:pPr marL="0" indent="0">
              <a:buNone/>
            </a:pPr>
            <a:r>
              <a:rPr lang="cy-GB" sz="3400" b="1" dirty="0">
                <a:solidFill>
                  <a:srgbClr val="294054"/>
                </a:solidFill>
                <a:latin typeface="Manrope" pitchFamily="2" charset="0"/>
              </a:rPr>
              <a:t>Meini Prawf Hanfodol</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Diddordeb mewn dilyn gyrfa o fewn OGCC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Cymhwyster perthnasol mewn gweinyddu busnes, cwrs goleg neu brofiad gwaith.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Person dibynadwy a phrydlon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Agwedd bositif a brwdfrydedd i ddatblygu, gydag agwedd hyblyg ac addasadwy. </a:t>
            </a:r>
          </a:p>
          <a:p>
            <a:pPr marL="357188" indent="-357188">
              <a:buClr>
                <a:srgbClr val="294054"/>
              </a:buClr>
              <a:buFont typeface="Wingdings" panose="05000000000000000000" pitchFamily="2" charset="2"/>
              <a:buChar char="q"/>
              <a:tabLst>
                <a:tab pos="357188" algn="l"/>
              </a:tabLst>
            </a:pPr>
            <a:r>
              <a:rPr lang="en-US" sz="1800" dirty="0">
                <a:solidFill>
                  <a:srgbClr val="404040"/>
                </a:solidFill>
                <a:latin typeface="Manrope" pitchFamily="2" charset="0"/>
              </a:rPr>
              <a:t>Yn </a:t>
            </a:r>
            <a:r>
              <a:rPr lang="en-US" sz="1800" dirty="0" err="1">
                <a:solidFill>
                  <a:srgbClr val="404040"/>
                </a:solidFill>
                <a:latin typeface="Manrope" pitchFamily="2" charset="0"/>
              </a:rPr>
              <a:t>arddangos</a:t>
            </a:r>
            <a:r>
              <a:rPr lang="en-US" sz="1800" dirty="0">
                <a:solidFill>
                  <a:srgbClr val="404040"/>
                </a:solidFill>
                <a:latin typeface="Manrope" pitchFamily="2" charset="0"/>
              </a:rPr>
              <a:t> </a:t>
            </a:r>
            <a:r>
              <a:rPr lang="en-US" sz="1800" dirty="0" err="1">
                <a:solidFill>
                  <a:srgbClr val="404040"/>
                </a:solidFill>
                <a:latin typeface="Manrope" pitchFamily="2" charset="0"/>
              </a:rPr>
              <a:t>menter</a:t>
            </a:r>
            <a:r>
              <a:rPr lang="en-US" sz="1800" dirty="0">
                <a:solidFill>
                  <a:srgbClr val="404040"/>
                </a:solidFill>
                <a:latin typeface="Manrope" pitchFamily="2" charset="0"/>
              </a:rPr>
              <a:t> a </a:t>
            </a:r>
            <a:r>
              <a:rPr lang="en-US" sz="1800" dirty="0" err="1">
                <a:solidFill>
                  <a:srgbClr val="404040"/>
                </a:solidFill>
                <a:latin typeface="Manrope" pitchFamily="2" charset="0"/>
              </a:rPr>
              <a:t>chwilfrydedd</a:t>
            </a:r>
            <a:r>
              <a:rPr lang="en-US" sz="1800" dirty="0">
                <a:solidFill>
                  <a:srgbClr val="404040"/>
                </a:solidFill>
                <a:latin typeface="Manrope" pitchFamily="2" charset="0"/>
              </a:rPr>
              <a:t> </a:t>
            </a:r>
          </a:p>
          <a:p>
            <a:pPr marL="357188" indent="-357188">
              <a:buClr>
                <a:srgbClr val="294054"/>
              </a:buClr>
              <a:buFont typeface="Wingdings" panose="05000000000000000000" pitchFamily="2" charset="2"/>
              <a:buChar char="q"/>
              <a:tabLst>
                <a:tab pos="357188" algn="l"/>
              </a:tabLst>
            </a:pPr>
            <a:r>
              <a:rPr lang="en-US" sz="1800" dirty="0" err="1">
                <a:solidFill>
                  <a:srgbClr val="404040"/>
                </a:solidFill>
                <a:latin typeface="Manrope" pitchFamily="2" charset="0"/>
              </a:rPr>
              <a:t>Dealltwriaeth</a:t>
            </a:r>
            <a:r>
              <a:rPr lang="en-US" sz="1800" dirty="0">
                <a:solidFill>
                  <a:srgbClr val="404040"/>
                </a:solidFill>
                <a:latin typeface="Manrope" pitchFamily="2" charset="0"/>
              </a:rPr>
              <a:t> </a:t>
            </a:r>
            <a:r>
              <a:rPr lang="en-US" sz="1800" dirty="0" err="1">
                <a:solidFill>
                  <a:srgbClr val="404040"/>
                </a:solidFill>
                <a:latin typeface="Manrope" pitchFamily="2" charset="0"/>
              </a:rPr>
              <a:t>sylfaenol</a:t>
            </a:r>
            <a:r>
              <a:rPr lang="en-US" sz="1800" dirty="0">
                <a:solidFill>
                  <a:srgbClr val="404040"/>
                </a:solidFill>
                <a:latin typeface="Manrope" pitchFamily="2" charset="0"/>
              </a:rPr>
              <a:t> </a:t>
            </a:r>
            <a:r>
              <a:rPr lang="en-US" sz="1800" dirty="0" err="1">
                <a:solidFill>
                  <a:srgbClr val="404040"/>
                </a:solidFill>
                <a:latin typeface="Manrope" pitchFamily="2" charset="0"/>
              </a:rPr>
              <a:t>a’r</a:t>
            </a:r>
            <a:r>
              <a:rPr lang="en-US" sz="1800" dirty="0">
                <a:solidFill>
                  <a:srgbClr val="404040"/>
                </a:solidFill>
                <a:latin typeface="Manrope" pitchFamily="2" charset="0"/>
              </a:rPr>
              <a:t> </a:t>
            </a:r>
            <a:r>
              <a:rPr lang="en-US" sz="1800" dirty="0" err="1">
                <a:solidFill>
                  <a:srgbClr val="404040"/>
                </a:solidFill>
                <a:latin typeface="Manrope" pitchFamily="2" charset="0"/>
              </a:rPr>
              <a:t>gallu</a:t>
            </a:r>
            <a:r>
              <a:rPr lang="en-US" sz="1800" dirty="0">
                <a:solidFill>
                  <a:srgbClr val="404040"/>
                </a:solidFill>
                <a:latin typeface="Manrope" pitchFamily="2" charset="0"/>
              </a:rPr>
              <a:t> </a:t>
            </a:r>
            <a:r>
              <a:rPr lang="en-US" sz="1800" dirty="0" err="1">
                <a:solidFill>
                  <a:srgbClr val="404040"/>
                </a:solidFill>
                <a:latin typeface="Manrope" pitchFamily="2" charset="0"/>
              </a:rPr>
              <a:t>i</a:t>
            </a:r>
            <a:r>
              <a:rPr lang="en-US" sz="1800" dirty="0">
                <a:solidFill>
                  <a:srgbClr val="404040"/>
                </a:solidFill>
                <a:latin typeface="Manrope" pitchFamily="2" charset="0"/>
              </a:rPr>
              <a:t> </a:t>
            </a:r>
            <a:r>
              <a:rPr lang="en-US" sz="1800" dirty="0" err="1">
                <a:solidFill>
                  <a:srgbClr val="404040"/>
                </a:solidFill>
                <a:latin typeface="Manrope" pitchFamily="2" charset="0"/>
              </a:rPr>
              <a:t>ddefnyddio</a:t>
            </a:r>
            <a:r>
              <a:rPr lang="en-US" sz="1800" dirty="0">
                <a:solidFill>
                  <a:srgbClr val="404040"/>
                </a:solidFill>
                <a:latin typeface="Manrope" pitchFamily="2" charset="0"/>
              </a:rPr>
              <a:t> </a:t>
            </a:r>
            <a:r>
              <a:rPr lang="en-US" sz="1800" dirty="0" err="1">
                <a:solidFill>
                  <a:srgbClr val="404040"/>
                </a:solidFill>
                <a:latin typeface="Manrope" pitchFamily="2" charset="0"/>
              </a:rPr>
              <a:t>cymwysiadau</a:t>
            </a:r>
            <a:r>
              <a:rPr lang="en-US" sz="1800" dirty="0">
                <a:solidFill>
                  <a:srgbClr val="404040"/>
                </a:solidFill>
                <a:latin typeface="Manrope" pitchFamily="2" charset="0"/>
              </a:rPr>
              <a:t> Microsoft (Word, Excel, Outlook).</a:t>
            </a:r>
            <a:endParaRPr lang="en-GB" sz="1800" dirty="0">
              <a:solidFill>
                <a:srgbClr val="404040"/>
              </a:solidFill>
              <a:latin typeface="Manrope" pitchFamily="2" charset="0"/>
            </a:endParaRPr>
          </a:p>
          <a:p>
            <a:pPr marL="0" indent="0">
              <a:buClr>
                <a:srgbClr val="294054"/>
              </a:buClr>
              <a:buNone/>
              <a:tabLst>
                <a:tab pos="357188" algn="l"/>
              </a:tabLst>
            </a:pPr>
            <a:endParaRPr lang="cy-GB" sz="1800" dirty="0">
              <a:solidFill>
                <a:srgbClr val="404040"/>
              </a:solidFill>
              <a:latin typeface="Manrope" pitchFamily="2" charset="0"/>
            </a:endParaRPr>
          </a:p>
          <a:p>
            <a:pPr>
              <a:buClr>
                <a:srgbClr val="294054"/>
              </a:buClr>
              <a:buFont typeface="Wingdings" panose="05000000000000000000" pitchFamily="2" charset="2"/>
              <a:buChar char="q"/>
              <a:tabLst>
                <a:tab pos="357188" algn="l"/>
              </a:tabLst>
            </a:pPr>
            <a:endParaRPr lang="cy-GB" sz="1800" dirty="0">
              <a:solidFill>
                <a:srgbClr val="404040"/>
              </a:solidFill>
              <a:latin typeface="Manrope" pitchFamily="2" charset="0"/>
            </a:endParaRPr>
          </a:p>
        </p:txBody>
      </p:sp>
    </p:spTree>
    <p:extLst>
      <p:ext uri="{BB962C8B-B14F-4D97-AF65-F5344CB8AC3E}">
        <p14:creationId xmlns:p14="http://schemas.microsoft.com/office/powerpoint/2010/main" val="1367234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20CDC-334E-E590-CDE2-7F55878E6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E2273-7050-3EEB-025B-420C08D882AA}"/>
              </a:ext>
            </a:extLst>
          </p:cNvPr>
          <p:cNvSpPr>
            <a:spLocks noGrp="1"/>
          </p:cNvSpPr>
          <p:nvPr>
            <p:ph type="title"/>
          </p:nvPr>
        </p:nvSpPr>
        <p:spPr>
          <a:xfrm>
            <a:off x="1036320" y="133356"/>
            <a:ext cx="10058400" cy="1008797"/>
          </a:xfrm>
        </p:spPr>
        <p:txBody>
          <a:bodyPr/>
          <a:lstStyle/>
          <a:p>
            <a:r>
              <a:rPr lang="cy-GB" b="1" dirty="0">
                <a:solidFill>
                  <a:schemeClr val="tx1"/>
                </a:solidFill>
                <a:latin typeface="Manrope" pitchFamily="2" charset="0"/>
              </a:rPr>
              <a:t>Gofynion – Manyleb y Person</a:t>
            </a:r>
          </a:p>
        </p:txBody>
      </p:sp>
      <p:sp>
        <p:nvSpPr>
          <p:cNvPr id="3" name="Content Placeholder 2">
            <a:extLst>
              <a:ext uri="{FF2B5EF4-FFF2-40B4-BE49-F238E27FC236}">
                <a16:creationId xmlns:a16="http://schemas.microsoft.com/office/drawing/2014/main" id="{673B2760-75AE-B735-418A-7AD853E40A51}"/>
              </a:ext>
            </a:extLst>
          </p:cNvPr>
          <p:cNvSpPr>
            <a:spLocks noGrp="1"/>
          </p:cNvSpPr>
          <p:nvPr>
            <p:ph idx="1"/>
          </p:nvPr>
        </p:nvSpPr>
        <p:spPr>
          <a:xfrm>
            <a:off x="1097280" y="1142153"/>
            <a:ext cx="10058400" cy="4573694"/>
          </a:xfrm>
        </p:spPr>
        <p:txBody>
          <a:bodyPr>
            <a:normAutofit/>
          </a:bodyPr>
          <a:lstStyle/>
          <a:p>
            <a:pPr marL="0" indent="0">
              <a:buNone/>
            </a:pPr>
            <a:r>
              <a:rPr lang="cy-GB" sz="3400" b="1" dirty="0">
                <a:solidFill>
                  <a:srgbClr val="294054"/>
                </a:solidFill>
                <a:latin typeface="Manrope" pitchFamily="2" charset="0"/>
              </a:rPr>
              <a:t>Fel Swyddog Gwaith Achos Dan Hyfforddiant: </a:t>
            </a:r>
          </a:p>
          <a:p>
            <a:pPr marL="0" indent="0">
              <a:buNone/>
            </a:pPr>
            <a:r>
              <a:rPr lang="cy-GB" sz="3400" b="1" dirty="0">
                <a:solidFill>
                  <a:srgbClr val="294054"/>
                </a:solidFill>
                <a:latin typeface="Manrope" pitchFamily="2" charset="0"/>
              </a:rPr>
              <a:t>Meini Prawf Hanfodol</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Yn drefnus iawn, gyda’r gallu i flaenoriaethu gwaith a sylw cryf at fanylion – yn cymryd balchder yn ei gwaith.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Y gallu i ddilyn cyfarwyddiadau a chanllawiau gyda parodrwydd a brwdfrydedd i ddysgu sgiliau newydd ac hefyd i ddysgu wrth dderbyn adborth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Sgiliau cyfathrebu a rhyngbersonol da </a:t>
            </a:r>
          </a:p>
          <a:p>
            <a:pPr marL="357188" indent="-357188">
              <a:buClr>
                <a:srgbClr val="294054"/>
              </a:buClr>
              <a:buFont typeface="Wingdings" panose="05000000000000000000" pitchFamily="2" charset="2"/>
              <a:buChar char="q"/>
              <a:tabLst>
                <a:tab pos="357188" algn="l"/>
              </a:tabLst>
            </a:pPr>
            <a:r>
              <a:rPr lang="en-US" sz="1800" dirty="0">
                <a:solidFill>
                  <a:srgbClr val="404040"/>
                </a:solidFill>
                <a:latin typeface="Manrope" pitchFamily="2" charset="0"/>
              </a:rPr>
              <a:t>Y </a:t>
            </a:r>
            <a:r>
              <a:rPr lang="en-US" sz="1800" dirty="0" err="1">
                <a:solidFill>
                  <a:srgbClr val="404040"/>
                </a:solidFill>
                <a:latin typeface="Manrope" pitchFamily="2" charset="0"/>
              </a:rPr>
              <a:t>gallu</a:t>
            </a:r>
            <a:r>
              <a:rPr lang="en-US" sz="1800" dirty="0">
                <a:solidFill>
                  <a:srgbClr val="404040"/>
                </a:solidFill>
                <a:latin typeface="Manrope" pitchFamily="2" charset="0"/>
              </a:rPr>
              <a:t> </a:t>
            </a:r>
            <a:r>
              <a:rPr lang="en-US" sz="1800" dirty="0" err="1">
                <a:solidFill>
                  <a:srgbClr val="404040"/>
                </a:solidFill>
                <a:latin typeface="Manrope" pitchFamily="2" charset="0"/>
              </a:rPr>
              <a:t>i</a:t>
            </a:r>
            <a:r>
              <a:rPr lang="en-US" sz="1800" dirty="0">
                <a:solidFill>
                  <a:srgbClr val="404040"/>
                </a:solidFill>
                <a:latin typeface="Manrope" pitchFamily="2" charset="0"/>
              </a:rPr>
              <a:t> </a:t>
            </a:r>
            <a:r>
              <a:rPr lang="en-US" sz="1800" dirty="0" err="1">
                <a:solidFill>
                  <a:srgbClr val="404040"/>
                </a:solidFill>
                <a:latin typeface="Manrope" pitchFamily="2" charset="0"/>
              </a:rPr>
              <a:t>weithio’n</a:t>
            </a:r>
            <a:r>
              <a:rPr lang="en-US" sz="1800" dirty="0">
                <a:solidFill>
                  <a:srgbClr val="404040"/>
                </a:solidFill>
                <a:latin typeface="Manrope" pitchFamily="2" charset="0"/>
              </a:rPr>
              <a:t> </a:t>
            </a:r>
            <a:r>
              <a:rPr lang="en-US" sz="1800" dirty="0" err="1">
                <a:solidFill>
                  <a:srgbClr val="404040"/>
                </a:solidFill>
                <a:latin typeface="Manrope" pitchFamily="2" charset="0"/>
              </a:rPr>
              <a:t>annibynnol</a:t>
            </a:r>
            <a:r>
              <a:rPr lang="en-US" sz="1800" dirty="0">
                <a:solidFill>
                  <a:srgbClr val="404040"/>
                </a:solidFill>
                <a:latin typeface="Manrope" pitchFamily="2" charset="0"/>
              </a:rPr>
              <a:t> </a:t>
            </a:r>
            <a:r>
              <a:rPr lang="en-US" sz="1800" dirty="0" err="1">
                <a:solidFill>
                  <a:srgbClr val="404040"/>
                </a:solidFill>
                <a:latin typeface="Manrope" pitchFamily="2" charset="0"/>
              </a:rPr>
              <a:t>gyda</a:t>
            </a:r>
            <a:r>
              <a:rPr lang="en-US" sz="1800" dirty="0">
                <a:solidFill>
                  <a:srgbClr val="404040"/>
                </a:solidFill>
                <a:latin typeface="Manrope" pitchFamily="2" charset="0"/>
              </a:rPr>
              <a:t> </a:t>
            </a:r>
            <a:r>
              <a:rPr lang="en-US" sz="1800" dirty="0" err="1">
                <a:solidFill>
                  <a:srgbClr val="404040"/>
                </a:solidFill>
                <a:latin typeface="Manrope" pitchFamily="2" charset="0"/>
              </a:rPr>
              <a:t>chefnogaeth</a:t>
            </a:r>
            <a:r>
              <a:rPr lang="en-US" sz="1800" dirty="0">
                <a:solidFill>
                  <a:srgbClr val="404040"/>
                </a:solidFill>
                <a:latin typeface="Manrope" pitchFamily="2" charset="0"/>
              </a:rPr>
              <a:t> </a:t>
            </a:r>
            <a:r>
              <a:rPr lang="en-US" sz="1800" dirty="0" err="1">
                <a:solidFill>
                  <a:srgbClr val="404040"/>
                </a:solidFill>
                <a:latin typeface="Manrope" pitchFamily="2" charset="0"/>
              </a:rPr>
              <a:t>briodol</a:t>
            </a:r>
            <a:endParaRPr lang="en-US" sz="1800" dirty="0">
              <a:solidFill>
                <a:srgbClr val="404040"/>
              </a:solidFill>
              <a:latin typeface="Manrope" pitchFamily="2" charset="0"/>
            </a:endParaRPr>
          </a:p>
          <a:p>
            <a:pPr marL="357188" indent="-357188">
              <a:buClr>
                <a:srgbClr val="294054"/>
              </a:buClr>
              <a:buFont typeface="Wingdings" panose="05000000000000000000" pitchFamily="2" charset="2"/>
              <a:buChar char="q"/>
              <a:tabLst>
                <a:tab pos="357188" algn="l"/>
              </a:tabLst>
            </a:pPr>
            <a:r>
              <a:rPr lang="en-GB" sz="1800" dirty="0">
                <a:solidFill>
                  <a:srgbClr val="404040"/>
                </a:solidFill>
                <a:latin typeface="Manrope" pitchFamily="2" charset="0"/>
              </a:rPr>
              <a:t>Yn </a:t>
            </a:r>
            <a:r>
              <a:rPr lang="en-GB" sz="1800" dirty="0" err="1">
                <a:solidFill>
                  <a:srgbClr val="404040"/>
                </a:solidFill>
                <a:latin typeface="Manrope" pitchFamily="2" charset="0"/>
              </a:rPr>
              <a:t>dangos</a:t>
            </a:r>
            <a:r>
              <a:rPr lang="en-GB" sz="1800" dirty="0">
                <a:solidFill>
                  <a:srgbClr val="404040"/>
                </a:solidFill>
                <a:latin typeface="Manrope" pitchFamily="2" charset="0"/>
              </a:rPr>
              <a:t> </a:t>
            </a:r>
            <a:r>
              <a:rPr lang="en-GB" sz="1800" dirty="0" err="1">
                <a:solidFill>
                  <a:srgbClr val="404040"/>
                </a:solidFill>
                <a:latin typeface="Manrope" pitchFamily="2" charset="0"/>
              </a:rPr>
              <a:t>gwydnwch</a:t>
            </a:r>
            <a:r>
              <a:rPr lang="en-GB" sz="1800" dirty="0">
                <a:solidFill>
                  <a:srgbClr val="404040"/>
                </a:solidFill>
                <a:latin typeface="Manrope" pitchFamily="2" charset="0"/>
              </a:rPr>
              <a:t> – </a:t>
            </a:r>
            <a:r>
              <a:rPr lang="en-GB" sz="1800" dirty="0" err="1">
                <a:solidFill>
                  <a:srgbClr val="404040"/>
                </a:solidFill>
                <a:latin typeface="Manrope" pitchFamily="2" charset="0"/>
              </a:rPr>
              <a:t>gallu</a:t>
            </a:r>
            <a:r>
              <a:rPr lang="en-GB" sz="1800" dirty="0">
                <a:solidFill>
                  <a:srgbClr val="404040"/>
                </a:solidFill>
                <a:latin typeface="Manrope" pitchFamily="2" charset="0"/>
              </a:rPr>
              <a:t> </a:t>
            </a:r>
            <a:r>
              <a:rPr lang="en-GB" sz="1800" dirty="0" err="1">
                <a:solidFill>
                  <a:srgbClr val="404040"/>
                </a:solidFill>
                <a:latin typeface="Manrope" pitchFamily="2" charset="0"/>
              </a:rPr>
              <a:t>i</a:t>
            </a:r>
            <a:r>
              <a:rPr lang="en-GB" sz="1800" dirty="0">
                <a:solidFill>
                  <a:srgbClr val="404040"/>
                </a:solidFill>
                <a:latin typeface="Manrope" pitchFamily="2" charset="0"/>
              </a:rPr>
              <a:t> </a:t>
            </a:r>
            <a:r>
              <a:rPr lang="en-GB" sz="1800" dirty="0" err="1">
                <a:solidFill>
                  <a:srgbClr val="404040"/>
                </a:solidFill>
                <a:latin typeface="Manrope" pitchFamily="2" charset="0"/>
              </a:rPr>
              <a:t>gynnal</a:t>
            </a:r>
            <a:r>
              <a:rPr lang="en-GB" sz="1800" dirty="0">
                <a:solidFill>
                  <a:srgbClr val="404040"/>
                </a:solidFill>
                <a:latin typeface="Manrope" pitchFamily="2" charset="0"/>
              </a:rPr>
              <a:t> </a:t>
            </a:r>
            <a:r>
              <a:rPr lang="en-GB" sz="1800" dirty="0" err="1">
                <a:solidFill>
                  <a:srgbClr val="404040"/>
                </a:solidFill>
                <a:latin typeface="Manrope" pitchFamily="2" charset="0"/>
              </a:rPr>
              <a:t>perfformiad</a:t>
            </a:r>
            <a:r>
              <a:rPr lang="en-GB" sz="1800" dirty="0">
                <a:solidFill>
                  <a:srgbClr val="404040"/>
                </a:solidFill>
                <a:latin typeface="Manrope" pitchFamily="2" charset="0"/>
              </a:rPr>
              <a:t> </a:t>
            </a:r>
            <a:r>
              <a:rPr lang="en-GB" sz="1800" dirty="0" err="1">
                <a:solidFill>
                  <a:srgbClr val="404040"/>
                </a:solidFill>
                <a:latin typeface="Manrope" pitchFamily="2" charset="0"/>
              </a:rPr>
              <a:t>ar</a:t>
            </a:r>
            <a:r>
              <a:rPr lang="en-GB" sz="1800" dirty="0">
                <a:solidFill>
                  <a:srgbClr val="404040"/>
                </a:solidFill>
                <a:latin typeface="Manrope" pitchFamily="2" charset="0"/>
              </a:rPr>
              <a:t> </a:t>
            </a:r>
            <a:r>
              <a:rPr lang="en-GB" sz="1800" dirty="0" err="1">
                <a:solidFill>
                  <a:srgbClr val="404040"/>
                </a:solidFill>
                <a:latin typeface="Manrope" pitchFamily="2" charset="0"/>
              </a:rPr>
              <a:t>adegau</a:t>
            </a:r>
            <a:r>
              <a:rPr lang="en-GB" sz="1800" dirty="0">
                <a:solidFill>
                  <a:srgbClr val="404040"/>
                </a:solidFill>
                <a:latin typeface="Manrope" pitchFamily="2" charset="0"/>
              </a:rPr>
              <a:t> </a:t>
            </a:r>
            <a:r>
              <a:rPr lang="en-GB" sz="1800" dirty="0" err="1">
                <a:solidFill>
                  <a:srgbClr val="404040"/>
                </a:solidFill>
                <a:latin typeface="Manrope" pitchFamily="2" charset="0"/>
              </a:rPr>
              <a:t>prysur</a:t>
            </a:r>
            <a:endParaRPr lang="en-GB" sz="1800" dirty="0">
              <a:solidFill>
                <a:srgbClr val="404040"/>
              </a:solidFill>
              <a:latin typeface="Manrope" pitchFamily="2" charset="0"/>
            </a:endParaRPr>
          </a:p>
          <a:p>
            <a:pPr marL="357188" indent="-357188">
              <a:buClr>
                <a:srgbClr val="294054"/>
              </a:buClr>
              <a:buFont typeface="Wingdings" panose="05000000000000000000" pitchFamily="2" charset="2"/>
              <a:buChar char="q"/>
              <a:tabLst>
                <a:tab pos="357188" algn="l"/>
              </a:tabLst>
            </a:pPr>
            <a:r>
              <a:rPr lang="en-GB" sz="1800" dirty="0">
                <a:solidFill>
                  <a:srgbClr val="404040"/>
                </a:solidFill>
                <a:latin typeface="Manrope" pitchFamily="2" charset="0"/>
              </a:rPr>
              <a:t>Y </a:t>
            </a:r>
            <a:r>
              <a:rPr lang="en-GB" sz="1800" dirty="0" err="1">
                <a:solidFill>
                  <a:srgbClr val="404040"/>
                </a:solidFill>
                <a:latin typeface="Manrope" pitchFamily="2" charset="0"/>
              </a:rPr>
              <a:t>gallu</a:t>
            </a:r>
            <a:r>
              <a:rPr lang="en-GB" sz="1800" dirty="0">
                <a:solidFill>
                  <a:srgbClr val="404040"/>
                </a:solidFill>
                <a:latin typeface="Manrope" pitchFamily="2" charset="0"/>
              </a:rPr>
              <a:t> </a:t>
            </a:r>
            <a:r>
              <a:rPr lang="en-GB" sz="1800" dirty="0" err="1">
                <a:solidFill>
                  <a:srgbClr val="404040"/>
                </a:solidFill>
                <a:latin typeface="Manrope" pitchFamily="2" charset="0"/>
              </a:rPr>
              <a:t>i</a:t>
            </a:r>
            <a:r>
              <a:rPr lang="en-GB" sz="1800" dirty="0">
                <a:solidFill>
                  <a:srgbClr val="404040"/>
                </a:solidFill>
                <a:latin typeface="Manrope" pitchFamily="2" charset="0"/>
              </a:rPr>
              <a:t> </a:t>
            </a:r>
            <a:r>
              <a:rPr lang="en-GB" sz="1800" dirty="0" err="1">
                <a:solidFill>
                  <a:srgbClr val="404040"/>
                </a:solidFill>
                <a:latin typeface="Manrope" pitchFamily="2" charset="0"/>
              </a:rPr>
              <a:t>reoli</a:t>
            </a:r>
            <a:r>
              <a:rPr lang="en-GB" sz="1800" dirty="0">
                <a:solidFill>
                  <a:srgbClr val="404040"/>
                </a:solidFill>
                <a:latin typeface="Manrope" pitchFamily="2" charset="0"/>
              </a:rPr>
              <a:t> </a:t>
            </a:r>
            <a:r>
              <a:rPr lang="en-GB" sz="1800" dirty="0" err="1">
                <a:solidFill>
                  <a:srgbClr val="404040"/>
                </a:solidFill>
                <a:latin typeface="Manrope" pitchFamily="2" charset="0"/>
              </a:rPr>
              <a:t>amser</a:t>
            </a:r>
            <a:r>
              <a:rPr lang="en-GB" sz="1800" dirty="0">
                <a:solidFill>
                  <a:srgbClr val="404040"/>
                </a:solidFill>
                <a:latin typeface="Manrope" pitchFamily="2" charset="0"/>
              </a:rPr>
              <a:t> </a:t>
            </a:r>
            <a:r>
              <a:rPr lang="en-GB" sz="1800" dirty="0" err="1">
                <a:solidFill>
                  <a:srgbClr val="404040"/>
                </a:solidFill>
                <a:latin typeface="Manrope" pitchFamily="2" charset="0"/>
              </a:rPr>
              <a:t>yn</a:t>
            </a:r>
            <a:r>
              <a:rPr lang="en-GB" sz="1800" dirty="0">
                <a:solidFill>
                  <a:srgbClr val="404040"/>
                </a:solidFill>
                <a:latin typeface="Manrope" pitchFamily="2" charset="0"/>
              </a:rPr>
              <a:t> </a:t>
            </a:r>
            <a:r>
              <a:rPr lang="en-GB" sz="1800" dirty="0" err="1">
                <a:solidFill>
                  <a:srgbClr val="404040"/>
                </a:solidFill>
                <a:latin typeface="Manrope" pitchFamily="2" charset="0"/>
              </a:rPr>
              <a:t>effeithiol</a:t>
            </a:r>
            <a:r>
              <a:rPr lang="en-GB" sz="1800" dirty="0">
                <a:solidFill>
                  <a:srgbClr val="404040"/>
                </a:solidFill>
                <a:latin typeface="Manrope" pitchFamily="2" charset="0"/>
              </a:rPr>
              <a:t> a </a:t>
            </a:r>
            <a:r>
              <a:rPr lang="en-GB" sz="1800" dirty="0" err="1">
                <a:solidFill>
                  <a:srgbClr val="404040"/>
                </a:solidFill>
                <a:latin typeface="Manrope" pitchFamily="2" charset="0"/>
              </a:rPr>
              <a:t>chwrdd</a:t>
            </a:r>
            <a:r>
              <a:rPr lang="en-GB" sz="1800" dirty="0">
                <a:solidFill>
                  <a:srgbClr val="404040"/>
                </a:solidFill>
                <a:latin typeface="Manrope" pitchFamily="2" charset="0"/>
              </a:rPr>
              <a:t> </a:t>
            </a:r>
            <a:r>
              <a:rPr lang="en-GB" sz="1800" dirty="0">
                <a:solidFill>
                  <a:srgbClr val="404040"/>
                </a:solidFill>
                <a:latin typeface="Calibri" panose="020F0502020204030204" pitchFamily="34" charset="0"/>
                <a:ea typeface="Calibri" panose="020F0502020204030204" pitchFamily="34" charset="0"/>
                <a:cs typeface="Calibri" panose="020F0502020204030204" pitchFamily="34" charset="0"/>
              </a:rPr>
              <a:t>â </a:t>
            </a:r>
            <a:r>
              <a:rPr lang="en-GB"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therfynnau</a:t>
            </a:r>
            <a:r>
              <a:rPr lang="en-GB" sz="18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amser</a:t>
            </a:r>
            <a:endParaRPr lang="en-GB" sz="1800" dirty="0">
              <a:solidFill>
                <a:srgbClr val="404040"/>
              </a:solidFill>
              <a:latin typeface="Manrope" pitchFamily="2" charset="0"/>
            </a:endParaRPr>
          </a:p>
          <a:p>
            <a:pPr marL="357188" indent="-357188">
              <a:buClr>
                <a:srgbClr val="294054"/>
              </a:buClr>
              <a:buFont typeface="Wingdings" panose="05000000000000000000" pitchFamily="2" charset="2"/>
              <a:buChar char="q"/>
              <a:tabLst>
                <a:tab pos="357188" algn="l"/>
              </a:tabLst>
            </a:pPr>
            <a:endParaRPr lang="cy-GB" sz="1800" dirty="0">
              <a:solidFill>
                <a:srgbClr val="404040"/>
              </a:solidFill>
              <a:latin typeface="Manrope" pitchFamily="2" charset="0"/>
            </a:endParaRPr>
          </a:p>
          <a:p>
            <a:pPr>
              <a:buClr>
                <a:srgbClr val="294054"/>
              </a:buClr>
              <a:buFont typeface="Wingdings" panose="05000000000000000000" pitchFamily="2" charset="2"/>
              <a:buChar char="q"/>
              <a:tabLst>
                <a:tab pos="357188" algn="l"/>
              </a:tabLst>
            </a:pPr>
            <a:endParaRPr lang="cy-GB" sz="1800" dirty="0">
              <a:solidFill>
                <a:srgbClr val="404040"/>
              </a:solidFill>
              <a:latin typeface="Manrope" pitchFamily="2" charset="0"/>
            </a:endParaRPr>
          </a:p>
        </p:txBody>
      </p:sp>
    </p:spTree>
    <p:extLst>
      <p:ext uri="{BB962C8B-B14F-4D97-AF65-F5344CB8AC3E}">
        <p14:creationId xmlns:p14="http://schemas.microsoft.com/office/powerpoint/2010/main" val="891827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C3CE0F-0BD5-A26B-9C9F-B93C28B40A45}"/>
              </a:ext>
            </a:extLst>
          </p:cNvPr>
          <p:cNvSpPr>
            <a:spLocks noGrp="1"/>
          </p:cNvSpPr>
          <p:nvPr>
            <p:ph idx="1"/>
          </p:nvPr>
        </p:nvSpPr>
        <p:spPr/>
        <p:txBody>
          <a:bodyPr>
            <a:normAutofit/>
          </a:bodyPr>
          <a:lstStyle/>
          <a:p>
            <a:pPr marL="0" indent="0">
              <a:buNone/>
            </a:pPr>
            <a:r>
              <a:rPr lang="en-US" b="1" dirty="0" err="1">
                <a:solidFill>
                  <a:schemeClr val="bg2">
                    <a:lumMod val="50000"/>
                  </a:schemeClr>
                </a:solidFill>
              </a:rPr>
              <a:t>Meini</a:t>
            </a:r>
            <a:r>
              <a:rPr lang="en-US" b="1" dirty="0">
                <a:solidFill>
                  <a:schemeClr val="bg2">
                    <a:lumMod val="50000"/>
                  </a:schemeClr>
                </a:solidFill>
              </a:rPr>
              <a:t> </a:t>
            </a:r>
            <a:r>
              <a:rPr lang="en-US" b="1" dirty="0" err="1">
                <a:solidFill>
                  <a:schemeClr val="bg2">
                    <a:lumMod val="50000"/>
                  </a:schemeClr>
                </a:solidFill>
              </a:rPr>
              <a:t>Prawf</a:t>
            </a:r>
            <a:r>
              <a:rPr lang="en-US" b="1" dirty="0">
                <a:solidFill>
                  <a:schemeClr val="bg2">
                    <a:lumMod val="50000"/>
                  </a:schemeClr>
                </a:solidFill>
              </a:rPr>
              <a:t> </a:t>
            </a:r>
            <a:r>
              <a:rPr lang="en-US" b="1" dirty="0" err="1">
                <a:solidFill>
                  <a:schemeClr val="bg2">
                    <a:lumMod val="50000"/>
                  </a:schemeClr>
                </a:solidFill>
              </a:rPr>
              <a:t>Dymunol</a:t>
            </a:r>
            <a:endParaRPr lang="en-US" b="1" dirty="0">
              <a:solidFill>
                <a:schemeClr val="bg2">
                  <a:lumMod val="50000"/>
                </a:schemeClr>
              </a:solidFill>
            </a:endParaRPr>
          </a:p>
          <a:p>
            <a:pPr>
              <a:buClr>
                <a:srgbClr val="294054"/>
              </a:buClr>
              <a:buFont typeface="Wingdings" panose="05000000000000000000" pitchFamily="2" charset="2"/>
              <a:buChar char="q"/>
            </a:pPr>
            <a:r>
              <a:rPr lang="cy-GB" dirty="0">
                <a:solidFill>
                  <a:schemeClr val="tx1"/>
                </a:solidFill>
              </a:rPr>
              <a:t>Gwybodaeth a dealltwriaeth sylfaenol o awdurdodaeth yr Ombwdsmon </a:t>
            </a:r>
          </a:p>
          <a:p>
            <a:pPr>
              <a:buClr>
                <a:srgbClr val="294054"/>
              </a:buClr>
              <a:buFont typeface="Wingdings" panose="05000000000000000000" pitchFamily="2" charset="2"/>
              <a:buChar char="q"/>
            </a:pPr>
            <a:r>
              <a:rPr lang="cy-GB" dirty="0">
                <a:solidFill>
                  <a:schemeClr val="tx1"/>
                </a:solidFill>
              </a:rPr>
              <a:t>Y gallu i weithio trwy gyfrwng y Gymraeg, (ar lafar a/neu ysgrifenedig). </a:t>
            </a:r>
          </a:p>
          <a:p>
            <a:pPr>
              <a:buClr>
                <a:srgbClr val="294054"/>
              </a:buClr>
              <a:buFont typeface="Wingdings" panose="05000000000000000000" pitchFamily="2" charset="2"/>
              <a:buChar char="q"/>
            </a:pPr>
            <a:r>
              <a:rPr lang="cy-GB" dirty="0">
                <a:solidFill>
                  <a:schemeClr val="tx1"/>
                </a:solidFill>
              </a:rPr>
              <a:t>Profiad o weithio mewn tîm o’r ysgol, chwaraeon, clybiau neu wirfoddoli. </a:t>
            </a:r>
          </a:p>
          <a:p>
            <a:pPr>
              <a:buClr>
                <a:srgbClr val="294054"/>
              </a:buClr>
              <a:buFont typeface="Wingdings" panose="05000000000000000000" pitchFamily="2" charset="2"/>
              <a:buChar char="q"/>
            </a:pPr>
            <a:r>
              <a:rPr lang="cy-GB" dirty="0">
                <a:solidFill>
                  <a:schemeClr val="tx1"/>
                </a:solidFill>
              </a:rPr>
              <a:t>Yn cymryd cyfrifoldeb dros ddysgu a datblygiad personol.</a:t>
            </a:r>
          </a:p>
          <a:p>
            <a:pPr>
              <a:buClr>
                <a:srgbClr val="294054"/>
              </a:buClr>
              <a:buFont typeface="Wingdings" panose="05000000000000000000" pitchFamily="2" charset="2"/>
              <a:buChar char="q"/>
            </a:pPr>
            <a:r>
              <a:rPr lang="cy-GB" dirty="0">
                <a:solidFill>
                  <a:schemeClr val="tx1"/>
                </a:solidFill>
              </a:rPr>
              <a:t>Ymwybyddiaeth o bwysigrwydd mewn cyfrinachedd gan weithio’n ddisylw mewn amgylchedd proffesiynol </a:t>
            </a:r>
          </a:p>
          <a:p>
            <a:pPr>
              <a:buClr>
                <a:srgbClr val="294054"/>
              </a:buClr>
              <a:buFont typeface="Wingdings" panose="05000000000000000000" pitchFamily="2" charset="2"/>
              <a:buChar char="q"/>
            </a:pPr>
            <a:r>
              <a:rPr lang="cy-GB" dirty="0">
                <a:solidFill>
                  <a:schemeClr val="tx1"/>
                </a:solidFill>
              </a:rPr>
              <a:t>Profiad gwaith o gymryd cofnodion mewn cyfarfodydd </a:t>
            </a:r>
          </a:p>
          <a:p>
            <a:pPr>
              <a:buClr>
                <a:srgbClr val="294054"/>
              </a:buClr>
              <a:buFont typeface="Wingdings" panose="05000000000000000000" pitchFamily="2" charset="2"/>
              <a:buChar char="q"/>
            </a:pPr>
            <a:r>
              <a:rPr lang="cy-GB" dirty="0">
                <a:solidFill>
                  <a:schemeClr val="tx1"/>
                </a:solidFill>
              </a:rPr>
              <a:t>Sgiliau datrys-problem sylfaenol. </a:t>
            </a:r>
          </a:p>
        </p:txBody>
      </p:sp>
      <p:sp>
        <p:nvSpPr>
          <p:cNvPr id="4" name="Title 1">
            <a:extLst>
              <a:ext uri="{FF2B5EF4-FFF2-40B4-BE49-F238E27FC236}">
                <a16:creationId xmlns:a16="http://schemas.microsoft.com/office/drawing/2014/main" id="{E5828EB4-AD9D-A43D-9C77-9D2B60DD1373}"/>
              </a:ext>
            </a:extLst>
          </p:cNvPr>
          <p:cNvSpPr>
            <a:spLocks noGrp="1"/>
          </p:cNvSpPr>
          <p:nvPr>
            <p:ph type="title"/>
          </p:nvPr>
        </p:nvSpPr>
        <p:spPr>
          <a:xfrm>
            <a:off x="1028473" y="-326341"/>
            <a:ext cx="10058400" cy="1449387"/>
          </a:xfrm>
        </p:spPr>
        <p:txBody>
          <a:bodyPr/>
          <a:lstStyle/>
          <a:p>
            <a:r>
              <a:rPr lang="cy-GB" b="1" dirty="0">
                <a:solidFill>
                  <a:schemeClr val="tx1"/>
                </a:solidFill>
                <a:latin typeface="Manrope" pitchFamily="2" charset="0"/>
              </a:rPr>
              <a:t>Gofynion – Manyleb y Person</a:t>
            </a:r>
          </a:p>
        </p:txBody>
      </p:sp>
      <p:sp>
        <p:nvSpPr>
          <p:cNvPr id="6" name="TextBox 5">
            <a:extLst>
              <a:ext uri="{FF2B5EF4-FFF2-40B4-BE49-F238E27FC236}">
                <a16:creationId xmlns:a16="http://schemas.microsoft.com/office/drawing/2014/main" id="{20D32B32-7D96-6CC4-E1DD-7394B50A4A3B}"/>
              </a:ext>
            </a:extLst>
          </p:cNvPr>
          <p:cNvSpPr txBox="1"/>
          <p:nvPr/>
        </p:nvSpPr>
        <p:spPr>
          <a:xfrm>
            <a:off x="1097280" y="988906"/>
            <a:ext cx="9920787" cy="615553"/>
          </a:xfrm>
          <a:prstGeom prst="rect">
            <a:avLst/>
          </a:prstGeom>
          <a:noFill/>
        </p:spPr>
        <p:txBody>
          <a:bodyPr wrap="square">
            <a:spAutoFit/>
          </a:bodyPr>
          <a:lstStyle/>
          <a:p>
            <a:pPr marL="0" indent="0">
              <a:buNone/>
            </a:pPr>
            <a:r>
              <a:rPr lang="cy-GB" sz="3400" b="1" dirty="0">
                <a:solidFill>
                  <a:srgbClr val="294054"/>
                </a:solidFill>
                <a:latin typeface="Manrope" pitchFamily="2" charset="0"/>
              </a:rPr>
              <a:t>Fel Swyddog Gwaith Achos Dan Hyfforddiant: </a:t>
            </a:r>
          </a:p>
        </p:txBody>
      </p:sp>
    </p:spTree>
    <p:extLst>
      <p:ext uri="{BB962C8B-B14F-4D97-AF65-F5344CB8AC3E}">
        <p14:creationId xmlns:p14="http://schemas.microsoft.com/office/powerpoint/2010/main" val="1708094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EFD95-D0C6-41BB-BB75-411B66735285}"/>
              </a:ext>
            </a:extLst>
          </p:cNvPr>
          <p:cNvSpPr>
            <a:spLocks noGrp="1"/>
          </p:cNvSpPr>
          <p:nvPr>
            <p:ph type="title"/>
          </p:nvPr>
        </p:nvSpPr>
        <p:spPr>
          <a:xfrm>
            <a:off x="1097280" y="286603"/>
            <a:ext cx="10058400" cy="907197"/>
          </a:xfrm>
        </p:spPr>
        <p:txBody>
          <a:bodyPr/>
          <a:lstStyle/>
          <a:p>
            <a:r>
              <a:rPr lang="cy-GB" b="1">
                <a:solidFill>
                  <a:srgbClr val="294054"/>
                </a:solidFill>
                <a:latin typeface="Manrope" pitchFamily="2" charset="0"/>
              </a:rPr>
              <a:t>Cynnwys</a:t>
            </a:r>
          </a:p>
        </p:txBody>
      </p:sp>
      <p:sp>
        <p:nvSpPr>
          <p:cNvPr id="4" name="Content Placeholder 3">
            <a:extLst>
              <a:ext uri="{FF2B5EF4-FFF2-40B4-BE49-F238E27FC236}">
                <a16:creationId xmlns:a16="http://schemas.microsoft.com/office/drawing/2014/main" id="{EC4DF406-A8B9-4E31-BB0D-757C83D3ACD3}"/>
              </a:ext>
            </a:extLst>
          </p:cNvPr>
          <p:cNvSpPr>
            <a:spLocks noGrp="1"/>
          </p:cNvSpPr>
          <p:nvPr>
            <p:ph sz="half" idx="2"/>
          </p:nvPr>
        </p:nvSpPr>
        <p:spPr>
          <a:xfrm>
            <a:off x="1097280" y="1854200"/>
            <a:ext cx="4937760" cy="4014895"/>
          </a:xfrm>
        </p:spPr>
        <p:txBody>
          <a:bodyPr/>
          <a:lstStyle/>
          <a:p>
            <a:r>
              <a:rPr lang="cy-GB">
                <a:solidFill>
                  <a:srgbClr val="3869FF"/>
                </a:solidFill>
                <a:latin typeface="Manrope" pitchFamily="2" charset="0"/>
              </a:rPr>
              <a:t>Cyflwyniad</a:t>
            </a:r>
          </a:p>
          <a:p>
            <a:r>
              <a:rPr lang="cy-GB" b="1">
                <a:solidFill>
                  <a:srgbClr val="3869FF"/>
                </a:solidFill>
                <a:latin typeface="Manrope" pitchFamily="2" charset="0"/>
              </a:rPr>
              <a:t>Gwybodaeth am yr Ombwdsmon</a:t>
            </a:r>
          </a:p>
          <a:p>
            <a:r>
              <a:rPr lang="cy-GB">
                <a:solidFill>
                  <a:srgbClr val="3869FF"/>
                </a:solidFill>
                <a:latin typeface="Manrope" pitchFamily="2" charset="0"/>
              </a:rPr>
              <a:t>Gwerthoedd OGCC</a:t>
            </a:r>
          </a:p>
          <a:p>
            <a:r>
              <a:rPr lang="cy-GB" b="1">
                <a:solidFill>
                  <a:srgbClr val="3869FF"/>
                </a:solidFill>
                <a:latin typeface="Manrope" pitchFamily="2" charset="0"/>
              </a:rPr>
              <a:t>Gair am y rôl</a:t>
            </a:r>
          </a:p>
          <a:p>
            <a:r>
              <a:rPr lang="cy-GB">
                <a:solidFill>
                  <a:srgbClr val="3869FF"/>
                </a:solidFill>
                <a:latin typeface="Manrope" pitchFamily="2" charset="0"/>
              </a:rPr>
              <a:t>Disgrifiad Swydd Pwrpas </a:t>
            </a:r>
          </a:p>
          <a:p>
            <a:r>
              <a:rPr lang="cy-GB">
                <a:solidFill>
                  <a:srgbClr val="3869FF"/>
                </a:solidFill>
                <a:latin typeface="Manrope" pitchFamily="2" charset="0"/>
              </a:rPr>
              <a:t>y rôl</a:t>
            </a:r>
          </a:p>
          <a:p>
            <a:r>
              <a:rPr lang="cy-GB">
                <a:solidFill>
                  <a:srgbClr val="3869FF"/>
                </a:solidFill>
                <a:latin typeface="Manrope" pitchFamily="2" charset="0"/>
              </a:rPr>
              <a:t>Cyfrifoldebau</a:t>
            </a:r>
          </a:p>
          <a:p>
            <a:r>
              <a:rPr lang="cy-GB">
                <a:solidFill>
                  <a:srgbClr val="3869FF"/>
                </a:solidFill>
                <a:latin typeface="Manrope" pitchFamily="2" charset="0"/>
              </a:rPr>
              <a:t>Gofynion</a:t>
            </a:r>
          </a:p>
          <a:p>
            <a:endParaRPr lang="en-GB" dirty="0">
              <a:solidFill>
                <a:srgbClr val="26BE7C"/>
              </a:solidFill>
            </a:endParaRPr>
          </a:p>
        </p:txBody>
      </p:sp>
      <p:sp>
        <p:nvSpPr>
          <p:cNvPr id="6" name="Content Placeholder 5">
            <a:extLst>
              <a:ext uri="{FF2B5EF4-FFF2-40B4-BE49-F238E27FC236}">
                <a16:creationId xmlns:a16="http://schemas.microsoft.com/office/drawing/2014/main" id="{16015A06-DB2E-4F7E-AF6D-4EFD1A029751}"/>
              </a:ext>
            </a:extLst>
          </p:cNvPr>
          <p:cNvSpPr>
            <a:spLocks noGrp="1"/>
          </p:cNvSpPr>
          <p:nvPr>
            <p:ph sz="quarter" idx="4"/>
          </p:nvPr>
        </p:nvSpPr>
        <p:spPr>
          <a:xfrm>
            <a:off x="6217920" y="1854199"/>
            <a:ext cx="4937760" cy="4014895"/>
          </a:xfrm>
        </p:spPr>
        <p:txBody>
          <a:bodyPr/>
          <a:lstStyle/>
          <a:p>
            <a:r>
              <a:rPr lang="cy-GB" b="1" dirty="0">
                <a:solidFill>
                  <a:srgbClr val="3869FF"/>
                </a:solidFill>
                <a:latin typeface="Manrope" pitchFamily="2" charset="0"/>
              </a:rPr>
              <a:t>Sut mae Gwneud Cais</a:t>
            </a:r>
          </a:p>
          <a:p>
            <a:r>
              <a:rPr lang="cy-GB" dirty="0">
                <a:solidFill>
                  <a:srgbClr val="3869FF"/>
                </a:solidFill>
                <a:latin typeface="Manrope" pitchFamily="2" charset="0"/>
              </a:rPr>
              <a:t>Gwneud cais am y rôl</a:t>
            </a:r>
          </a:p>
          <a:p>
            <a:r>
              <a:rPr lang="cy-GB" dirty="0">
                <a:solidFill>
                  <a:srgbClr val="3869FF"/>
                </a:solidFill>
                <a:latin typeface="Manrope" pitchFamily="2" charset="0"/>
              </a:rPr>
              <a:t>Canllawiau ar sut i wneud cais</a:t>
            </a:r>
          </a:p>
          <a:p>
            <a:r>
              <a:rPr lang="cy-GB" b="1" dirty="0">
                <a:solidFill>
                  <a:srgbClr val="3869FF"/>
                </a:solidFill>
                <a:latin typeface="Manrope" pitchFamily="2" charset="0"/>
              </a:rPr>
              <a:t>Y Broses Recriwtio a Dethol</a:t>
            </a:r>
          </a:p>
          <a:p>
            <a:r>
              <a:rPr lang="cy-GB" b="1" dirty="0">
                <a:solidFill>
                  <a:srgbClr val="3869FF"/>
                </a:solidFill>
                <a:latin typeface="Manrope" pitchFamily="2" charset="0"/>
              </a:rPr>
              <a:t>Diogelu Data</a:t>
            </a:r>
          </a:p>
          <a:p>
            <a:r>
              <a:rPr lang="cy-GB" dirty="0">
                <a:solidFill>
                  <a:srgbClr val="3869FF"/>
                </a:solidFill>
                <a:latin typeface="Manrope" pitchFamily="2" charset="0"/>
              </a:rPr>
              <a:t>Hysbysiad Preifatrwydd</a:t>
            </a:r>
          </a:p>
        </p:txBody>
      </p:sp>
      <p:sp>
        <p:nvSpPr>
          <p:cNvPr id="3" name="Rectangle 2">
            <a:hlinkClick r:id="rId2" action="ppaction://hlinksldjump"/>
            <a:extLst>
              <a:ext uri="{FF2B5EF4-FFF2-40B4-BE49-F238E27FC236}">
                <a16:creationId xmlns:a16="http://schemas.microsoft.com/office/drawing/2014/main" id="{CFE2693B-60BD-44B5-ADE8-4E7E8204FE4B}"/>
              </a:ext>
            </a:extLst>
          </p:cNvPr>
          <p:cNvSpPr/>
          <p:nvPr/>
        </p:nvSpPr>
        <p:spPr>
          <a:xfrm>
            <a:off x="1097280" y="2330245"/>
            <a:ext cx="2634062"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3" action="ppaction://hlinksldjump"/>
            <a:extLst>
              <a:ext uri="{FF2B5EF4-FFF2-40B4-BE49-F238E27FC236}">
                <a16:creationId xmlns:a16="http://schemas.microsoft.com/office/drawing/2014/main" id="{B4170934-B2B9-487F-B02D-41E4D5FE29E9}"/>
              </a:ext>
            </a:extLst>
          </p:cNvPr>
          <p:cNvSpPr/>
          <p:nvPr/>
        </p:nvSpPr>
        <p:spPr>
          <a:xfrm>
            <a:off x="1097280" y="3244645"/>
            <a:ext cx="1690165"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a:extLst>
              <a:ext uri="{FF2B5EF4-FFF2-40B4-BE49-F238E27FC236}">
                <a16:creationId xmlns:a16="http://schemas.microsoft.com/office/drawing/2014/main" id="{5121E4BD-021D-4A58-9779-DC2595A1797F}"/>
              </a:ext>
            </a:extLst>
          </p:cNvPr>
          <p:cNvSpPr/>
          <p:nvPr/>
        </p:nvSpPr>
        <p:spPr>
          <a:xfrm>
            <a:off x="6217920" y="1854199"/>
            <a:ext cx="1583977"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8" name="Rectangle 7">
            <a:hlinkClick r:id="rId5" action="ppaction://hlinksldjump"/>
            <a:extLst>
              <a:ext uri="{FF2B5EF4-FFF2-40B4-BE49-F238E27FC236}">
                <a16:creationId xmlns:a16="http://schemas.microsoft.com/office/drawing/2014/main" id="{71E02BD3-70B3-465D-84BD-A3638784935E}"/>
              </a:ext>
            </a:extLst>
          </p:cNvPr>
          <p:cNvSpPr/>
          <p:nvPr/>
        </p:nvSpPr>
        <p:spPr>
          <a:xfrm>
            <a:off x="6306820" y="3689990"/>
            <a:ext cx="3459480"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6" action="ppaction://hlinksldjump"/>
            <a:extLst>
              <a:ext uri="{FF2B5EF4-FFF2-40B4-BE49-F238E27FC236}">
                <a16:creationId xmlns:a16="http://schemas.microsoft.com/office/drawing/2014/main" id="{51941A28-1EBE-46B2-A4A4-7798E758D2E0}"/>
              </a:ext>
            </a:extLst>
          </p:cNvPr>
          <p:cNvSpPr/>
          <p:nvPr/>
        </p:nvSpPr>
        <p:spPr>
          <a:xfrm>
            <a:off x="6260854" y="4133645"/>
            <a:ext cx="1775706"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772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869A2-F2F9-566A-0C4B-2800D03AD4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AF741-EC01-A286-2F5B-781550607B59}"/>
              </a:ext>
            </a:extLst>
          </p:cNvPr>
          <p:cNvSpPr>
            <a:spLocks noGrp="1"/>
          </p:cNvSpPr>
          <p:nvPr>
            <p:ph type="title"/>
          </p:nvPr>
        </p:nvSpPr>
        <p:spPr>
          <a:xfrm>
            <a:off x="1097280" y="286603"/>
            <a:ext cx="10058400" cy="1008797"/>
          </a:xfrm>
        </p:spPr>
        <p:txBody>
          <a:bodyPr/>
          <a:lstStyle/>
          <a:p>
            <a:r>
              <a:rPr lang="cy-GB" b="1" dirty="0">
                <a:solidFill>
                  <a:schemeClr val="tx1"/>
                </a:solidFill>
                <a:latin typeface="Manrope" pitchFamily="2" charset="0"/>
              </a:rPr>
              <a:t>Gofynion – Manyleb y Person</a:t>
            </a:r>
          </a:p>
        </p:txBody>
      </p:sp>
      <p:sp>
        <p:nvSpPr>
          <p:cNvPr id="3" name="Content Placeholder 2">
            <a:extLst>
              <a:ext uri="{FF2B5EF4-FFF2-40B4-BE49-F238E27FC236}">
                <a16:creationId xmlns:a16="http://schemas.microsoft.com/office/drawing/2014/main" id="{AE9DA1BB-FC10-237C-FC28-DDC924E67B9B}"/>
              </a:ext>
            </a:extLst>
          </p:cNvPr>
          <p:cNvSpPr>
            <a:spLocks noGrp="1"/>
          </p:cNvSpPr>
          <p:nvPr>
            <p:ph idx="1"/>
          </p:nvPr>
        </p:nvSpPr>
        <p:spPr>
          <a:xfrm>
            <a:off x="1097280" y="1295400"/>
            <a:ext cx="10058400" cy="4573694"/>
          </a:xfrm>
        </p:spPr>
        <p:txBody>
          <a:bodyPr>
            <a:normAutofit/>
          </a:bodyPr>
          <a:lstStyle/>
          <a:p>
            <a:pPr marL="0" indent="0">
              <a:buNone/>
            </a:pPr>
            <a:r>
              <a:rPr lang="en-GB" sz="3400" b="1" dirty="0">
                <a:solidFill>
                  <a:srgbClr val="FF0000"/>
                </a:solidFill>
                <a:latin typeface="Manrope" pitchFamily="2" charset="0"/>
              </a:rPr>
              <a:t>AMODAU ARBENNIG</a:t>
            </a:r>
          </a:p>
          <a:p>
            <a:pPr marL="0" indent="0">
              <a:buClr>
                <a:srgbClr val="294054"/>
              </a:buClr>
              <a:buNone/>
              <a:tabLst>
                <a:tab pos="357188" algn="l"/>
              </a:tabLst>
            </a:pPr>
            <a:r>
              <a:rPr lang="en-GB" sz="2400" b="1" dirty="0">
                <a:solidFill>
                  <a:srgbClr val="294054"/>
                </a:solidFill>
                <a:latin typeface="Manrope" pitchFamily="2" charset="0"/>
              </a:rPr>
              <a:t>1 </a:t>
            </a:r>
            <a:r>
              <a:rPr lang="en-GB" sz="2400" b="1" dirty="0" err="1">
                <a:solidFill>
                  <a:srgbClr val="294054"/>
                </a:solidFill>
                <a:latin typeface="Manrope" pitchFamily="2" charset="0"/>
              </a:rPr>
              <a:t>Mae'n</a:t>
            </a:r>
            <a:r>
              <a:rPr lang="en-GB" sz="2400" b="1" dirty="0">
                <a:solidFill>
                  <a:srgbClr val="294054"/>
                </a:solidFill>
                <a:latin typeface="Manrope" pitchFamily="2" charset="0"/>
              </a:rPr>
              <a:t> </a:t>
            </a:r>
            <a:r>
              <a:rPr lang="en-GB" sz="2400" b="1" dirty="0" err="1">
                <a:solidFill>
                  <a:srgbClr val="294054"/>
                </a:solidFill>
                <a:latin typeface="Manrope" pitchFamily="2" charset="0"/>
              </a:rPr>
              <a:t>hanfodol</a:t>
            </a:r>
            <a:r>
              <a:rPr lang="en-GB" sz="2400" b="1" dirty="0">
                <a:solidFill>
                  <a:srgbClr val="294054"/>
                </a:solidFill>
                <a:latin typeface="Manrope" pitchFamily="2" charset="0"/>
              </a:rPr>
              <a:t> bod y </a:t>
            </a:r>
            <a:r>
              <a:rPr lang="en-GB" sz="2400" b="1" dirty="0" err="1">
                <a:solidFill>
                  <a:srgbClr val="294054"/>
                </a:solidFill>
                <a:latin typeface="Manrope" pitchFamily="2" charset="0"/>
              </a:rPr>
              <a:t>rhai</a:t>
            </a:r>
            <a:r>
              <a:rPr lang="en-GB" sz="2400" b="1" dirty="0">
                <a:solidFill>
                  <a:srgbClr val="294054"/>
                </a:solidFill>
                <a:latin typeface="Manrope" pitchFamily="2" charset="0"/>
              </a:rPr>
              <a:t> </a:t>
            </a:r>
            <a:r>
              <a:rPr lang="en-GB" sz="2400" b="1" dirty="0" err="1">
                <a:solidFill>
                  <a:srgbClr val="294054"/>
                </a:solidFill>
                <a:latin typeface="Manrope" pitchFamily="2" charset="0"/>
              </a:rPr>
              <a:t>sy'n</a:t>
            </a:r>
            <a:r>
              <a:rPr lang="en-GB" sz="2400" b="1" dirty="0">
                <a:solidFill>
                  <a:srgbClr val="294054"/>
                </a:solidFill>
                <a:latin typeface="Manrope" pitchFamily="2" charset="0"/>
              </a:rPr>
              <a:t> </a:t>
            </a:r>
            <a:r>
              <a:rPr lang="en-GB" sz="2400" b="1" dirty="0" err="1">
                <a:solidFill>
                  <a:srgbClr val="294054"/>
                </a:solidFill>
                <a:latin typeface="Manrope" pitchFamily="2" charset="0"/>
              </a:rPr>
              <a:t>gweithio</a:t>
            </a:r>
            <a:r>
              <a:rPr lang="en-GB" sz="2400" b="1" dirty="0">
                <a:solidFill>
                  <a:srgbClr val="294054"/>
                </a:solidFill>
                <a:latin typeface="Manrope" pitchFamily="2" charset="0"/>
              </a:rPr>
              <a:t> </a:t>
            </a:r>
            <a:r>
              <a:rPr lang="en-GB" sz="2400" b="1" dirty="0" err="1">
                <a:solidFill>
                  <a:srgbClr val="294054"/>
                </a:solidFill>
                <a:latin typeface="Manrope" pitchFamily="2" charset="0"/>
              </a:rPr>
              <a:t>i'r</a:t>
            </a:r>
            <a:r>
              <a:rPr lang="en-GB" sz="2400" b="1" dirty="0">
                <a:solidFill>
                  <a:srgbClr val="294054"/>
                </a:solidFill>
                <a:latin typeface="Manrope" pitchFamily="2" charset="0"/>
              </a:rPr>
              <a:t> </a:t>
            </a:r>
            <a:r>
              <a:rPr lang="en-GB" sz="2400" b="1" dirty="0" err="1">
                <a:solidFill>
                  <a:srgbClr val="294054"/>
                </a:solidFill>
                <a:latin typeface="Manrope" pitchFamily="2" charset="0"/>
              </a:rPr>
              <a:t>Ombwdsmon</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ddiduedd</a:t>
            </a:r>
            <a:r>
              <a:rPr lang="en-GB" sz="2400" b="1" dirty="0">
                <a:solidFill>
                  <a:srgbClr val="294054"/>
                </a:solidFill>
                <a:latin typeface="Manrope" pitchFamily="2" charset="0"/>
              </a:rPr>
              <a:t> </a:t>
            </a:r>
            <a:r>
              <a:rPr lang="en-GB" sz="2400" b="1" dirty="0" err="1">
                <a:solidFill>
                  <a:srgbClr val="294054"/>
                </a:solidFill>
                <a:latin typeface="Manrope" pitchFamily="2" charset="0"/>
              </a:rPr>
              <a:t>a'u</a:t>
            </a:r>
            <a:r>
              <a:rPr lang="en-GB" sz="2400" b="1" dirty="0">
                <a:solidFill>
                  <a:srgbClr val="294054"/>
                </a:solidFill>
                <a:latin typeface="Manrope" pitchFamily="2" charset="0"/>
              </a:rPr>
              <a:t> bod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cael</a:t>
            </a:r>
            <a:r>
              <a:rPr lang="en-GB" sz="2400" b="1" dirty="0">
                <a:solidFill>
                  <a:srgbClr val="294054"/>
                </a:solidFill>
                <a:latin typeface="Manrope" pitchFamily="2" charset="0"/>
              </a:rPr>
              <a:t> </a:t>
            </a:r>
            <a:r>
              <a:rPr lang="en-GB" sz="2400" b="1" dirty="0" err="1">
                <a:solidFill>
                  <a:srgbClr val="294054"/>
                </a:solidFill>
                <a:latin typeface="Manrope" pitchFamily="2" charset="0"/>
              </a:rPr>
              <a:t>eu</a:t>
            </a:r>
            <a:r>
              <a:rPr lang="en-GB" sz="2400" b="1" dirty="0">
                <a:solidFill>
                  <a:srgbClr val="294054"/>
                </a:solidFill>
                <a:latin typeface="Manrope" pitchFamily="2" charset="0"/>
              </a:rPr>
              <a:t> </a:t>
            </a:r>
            <a:r>
              <a:rPr lang="en-GB" sz="2400" b="1" dirty="0" err="1">
                <a:solidFill>
                  <a:srgbClr val="294054"/>
                </a:solidFill>
                <a:latin typeface="Manrope" pitchFamily="2" charset="0"/>
              </a:rPr>
              <a:t>gweld</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a:t>
            </a:r>
            <a:r>
              <a:rPr lang="en-GB" sz="2400" b="1" dirty="0" err="1">
                <a:solidFill>
                  <a:srgbClr val="294054"/>
                </a:solidFill>
                <a:latin typeface="Manrope" pitchFamily="2" charset="0"/>
              </a:rPr>
              <a:t>fod</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ddiduedd</a:t>
            </a:r>
            <a:r>
              <a:rPr lang="en-GB" sz="2400" b="1" dirty="0">
                <a:solidFill>
                  <a:srgbClr val="294054"/>
                </a:solidFill>
                <a:latin typeface="Manrope" pitchFamily="2" charset="0"/>
              </a:rPr>
              <a:t>. Felly, </a:t>
            </a:r>
            <a:r>
              <a:rPr lang="en-GB" sz="2400" b="1" dirty="0" err="1">
                <a:solidFill>
                  <a:srgbClr val="294054"/>
                </a:solidFill>
                <a:latin typeface="Manrope" pitchFamily="2" charset="0"/>
              </a:rPr>
              <a:t>ni</a:t>
            </a:r>
            <a:r>
              <a:rPr lang="en-GB" sz="2400" b="1" dirty="0">
                <a:solidFill>
                  <a:srgbClr val="294054"/>
                </a:solidFill>
                <a:latin typeface="Manrope" pitchFamily="2" charset="0"/>
              </a:rPr>
              <a:t> </a:t>
            </a:r>
            <a:r>
              <a:rPr lang="en-GB" sz="2400" b="1" dirty="0" err="1">
                <a:solidFill>
                  <a:srgbClr val="294054"/>
                </a:solidFill>
                <a:latin typeface="Manrope" pitchFamily="2" charset="0"/>
              </a:rPr>
              <a:t>chaniateir</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staff </a:t>
            </a:r>
            <a:r>
              <a:rPr lang="en-GB" sz="2400" b="1" dirty="0" err="1">
                <a:solidFill>
                  <a:srgbClr val="294054"/>
                </a:solidFill>
                <a:latin typeface="Manrope" pitchFamily="2" charset="0"/>
              </a:rPr>
              <a:t>sy'n</a:t>
            </a:r>
            <a:r>
              <a:rPr lang="en-GB" sz="2400" b="1" dirty="0">
                <a:solidFill>
                  <a:srgbClr val="294054"/>
                </a:solidFill>
                <a:latin typeface="Manrope" pitchFamily="2" charset="0"/>
              </a:rPr>
              <a:t> </a:t>
            </a:r>
            <a:r>
              <a:rPr lang="en-GB" sz="2400" b="1" dirty="0" err="1">
                <a:solidFill>
                  <a:srgbClr val="294054"/>
                </a:solidFill>
                <a:latin typeface="Manrope" pitchFamily="2" charset="0"/>
              </a:rPr>
              <a:t>gweithio</a:t>
            </a:r>
            <a:r>
              <a:rPr lang="en-GB" sz="2400" b="1" dirty="0">
                <a:solidFill>
                  <a:srgbClr val="294054"/>
                </a:solidFill>
                <a:latin typeface="Manrope" pitchFamily="2" charset="0"/>
              </a:rPr>
              <a:t> </a:t>
            </a:r>
            <a:r>
              <a:rPr lang="en-GB" sz="2400" b="1" dirty="0" err="1">
                <a:solidFill>
                  <a:srgbClr val="294054"/>
                </a:solidFill>
                <a:latin typeface="Manrope" pitchFamily="2" charset="0"/>
              </a:rPr>
              <a:t>i'r</a:t>
            </a:r>
            <a:r>
              <a:rPr lang="en-GB" sz="2400" b="1" dirty="0">
                <a:solidFill>
                  <a:srgbClr val="294054"/>
                </a:solidFill>
                <a:latin typeface="Manrope" pitchFamily="2" charset="0"/>
              </a:rPr>
              <a:t> </a:t>
            </a:r>
            <a:r>
              <a:rPr lang="en-GB" sz="2400" b="1" dirty="0" err="1">
                <a:solidFill>
                  <a:srgbClr val="294054"/>
                </a:solidFill>
                <a:latin typeface="Manrope" pitchFamily="2" charset="0"/>
              </a:rPr>
              <a:t>Ombwdsmon</a:t>
            </a:r>
            <a:r>
              <a:rPr lang="en-GB" sz="2400" b="1" dirty="0">
                <a:solidFill>
                  <a:srgbClr val="294054"/>
                </a:solidFill>
                <a:latin typeface="Manrope" pitchFamily="2" charset="0"/>
              </a:rPr>
              <a:t> </a:t>
            </a:r>
            <a:r>
              <a:rPr lang="en-GB" sz="2400" b="1" dirty="0" err="1">
                <a:solidFill>
                  <a:srgbClr val="294054"/>
                </a:solidFill>
                <a:latin typeface="Manrope" pitchFamily="2" charset="0"/>
              </a:rPr>
              <a:t>gymryd</a:t>
            </a:r>
            <a:r>
              <a:rPr lang="en-GB" sz="2400" b="1" dirty="0">
                <a:solidFill>
                  <a:srgbClr val="294054"/>
                </a:solidFill>
                <a:latin typeface="Manrope" pitchFamily="2" charset="0"/>
              </a:rPr>
              <a:t> </a:t>
            </a:r>
            <a:r>
              <a:rPr lang="en-GB" sz="2400" b="1" dirty="0" err="1">
                <a:solidFill>
                  <a:srgbClr val="294054"/>
                </a:solidFill>
                <a:latin typeface="Manrope" pitchFamily="2" charset="0"/>
              </a:rPr>
              <a:t>rhan</a:t>
            </a:r>
            <a:r>
              <a:rPr lang="en-GB" sz="2400" b="1" dirty="0">
                <a:solidFill>
                  <a:srgbClr val="294054"/>
                </a:solidFill>
                <a:latin typeface="Manrope" pitchFamily="2" charset="0"/>
              </a:rPr>
              <a:t> </a:t>
            </a:r>
            <a:r>
              <a:rPr lang="en-GB" sz="2400" b="1" dirty="0" err="1">
                <a:solidFill>
                  <a:srgbClr val="294054"/>
                </a:solidFill>
                <a:latin typeface="Manrope" pitchFamily="2" charset="0"/>
              </a:rPr>
              <a:t>mewn</a:t>
            </a:r>
            <a:r>
              <a:rPr lang="en-GB" sz="2400" b="1" dirty="0">
                <a:solidFill>
                  <a:srgbClr val="294054"/>
                </a:solidFill>
                <a:latin typeface="Manrope" pitchFamily="2" charset="0"/>
              </a:rPr>
              <a:t> </a:t>
            </a:r>
            <a:r>
              <a:rPr lang="en-GB" sz="2400" b="1" dirty="0" err="1">
                <a:solidFill>
                  <a:srgbClr val="294054"/>
                </a:solidFill>
                <a:latin typeface="Manrope" pitchFamily="2" charset="0"/>
              </a:rPr>
              <a:t>gweithgaredd</a:t>
            </a:r>
            <a:r>
              <a:rPr lang="en-GB" sz="2400" b="1" dirty="0">
                <a:solidFill>
                  <a:srgbClr val="294054"/>
                </a:solidFill>
                <a:latin typeface="Manrope" pitchFamily="2" charset="0"/>
              </a:rPr>
              <a:t> </a:t>
            </a:r>
            <a:r>
              <a:rPr lang="en-GB" sz="2400" b="1" dirty="0" err="1">
                <a:solidFill>
                  <a:srgbClr val="294054"/>
                </a:solidFill>
                <a:latin typeface="Manrope" pitchFamily="2" charset="0"/>
              </a:rPr>
              <a:t>gwleidyddol</a:t>
            </a:r>
            <a:r>
              <a:rPr lang="en-GB" sz="2400" b="1" dirty="0">
                <a:solidFill>
                  <a:srgbClr val="294054"/>
                </a:solidFill>
                <a:latin typeface="Manrope" pitchFamily="2" charset="0"/>
              </a:rPr>
              <a:t> ac </a:t>
            </a:r>
            <a:r>
              <a:rPr lang="en-GB" sz="2400" b="1" dirty="0" err="1">
                <a:solidFill>
                  <a:srgbClr val="294054"/>
                </a:solidFill>
                <a:latin typeface="Manrope" pitchFamily="2" charset="0"/>
              </a:rPr>
              <a:t>mae'n</a:t>
            </a:r>
            <a:r>
              <a:rPr lang="en-GB" sz="2400" b="1" dirty="0">
                <a:solidFill>
                  <a:srgbClr val="294054"/>
                </a:solidFill>
                <a:latin typeface="Manrope" pitchFamily="2" charset="0"/>
              </a:rPr>
              <a:t> </a:t>
            </a:r>
            <a:r>
              <a:rPr lang="en-GB" sz="2400" b="1" dirty="0" err="1">
                <a:solidFill>
                  <a:srgbClr val="294054"/>
                </a:solidFill>
                <a:latin typeface="Manrope" pitchFamily="2" charset="0"/>
              </a:rPr>
              <a:t>ofynnol</a:t>
            </a:r>
            <a:r>
              <a:rPr lang="en-GB" sz="2400" b="1" dirty="0">
                <a:solidFill>
                  <a:srgbClr val="294054"/>
                </a:solidFill>
                <a:latin typeface="Manrope" pitchFamily="2" charset="0"/>
              </a:rPr>
              <a:t> </a:t>
            </a:r>
            <a:r>
              <a:rPr lang="en-GB" sz="2400" b="1" dirty="0" err="1">
                <a:solidFill>
                  <a:srgbClr val="294054"/>
                </a:solidFill>
                <a:latin typeface="Manrope" pitchFamily="2" charset="0"/>
              </a:rPr>
              <a:t>iddynt</a:t>
            </a:r>
            <a:r>
              <a:rPr lang="en-GB" sz="2400" b="1" dirty="0">
                <a:solidFill>
                  <a:srgbClr val="294054"/>
                </a:solidFill>
                <a:latin typeface="Manrope" pitchFamily="2" charset="0"/>
              </a:rPr>
              <a:t> </a:t>
            </a:r>
            <a:r>
              <a:rPr lang="en-GB" sz="2400" b="1" dirty="0" err="1">
                <a:solidFill>
                  <a:srgbClr val="294054"/>
                </a:solidFill>
                <a:latin typeface="Manrope" pitchFamily="2" charset="0"/>
              </a:rPr>
              <a:t>osgoi</a:t>
            </a:r>
            <a:r>
              <a:rPr lang="en-GB" sz="2400" b="1" dirty="0">
                <a:solidFill>
                  <a:srgbClr val="294054"/>
                </a:solidFill>
                <a:latin typeface="Manrope" pitchFamily="2" charset="0"/>
              </a:rPr>
              <a:t> </a:t>
            </a:r>
            <a:r>
              <a:rPr lang="en-GB" sz="2400" b="1" dirty="0" err="1">
                <a:solidFill>
                  <a:srgbClr val="294054"/>
                </a:solidFill>
                <a:latin typeface="Manrope" pitchFamily="2" charset="0"/>
              </a:rPr>
              <a:t>sylwadau</a:t>
            </a:r>
            <a:r>
              <a:rPr lang="en-GB" sz="2400" b="1" dirty="0">
                <a:solidFill>
                  <a:srgbClr val="294054"/>
                </a:solidFill>
                <a:latin typeface="Manrope" pitchFamily="2" charset="0"/>
              </a:rPr>
              <a:t> </a:t>
            </a:r>
            <a:r>
              <a:rPr lang="en-GB" sz="2400" b="1" dirty="0" err="1">
                <a:solidFill>
                  <a:srgbClr val="294054"/>
                </a:solidFill>
                <a:latin typeface="Manrope" pitchFamily="2" charset="0"/>
              </a:rPr>
              <a:t>gwleidyddol</a:t>
            </a:r>
            <a:r>
              <a:rPr lang="en-GB" sz="2400" b="1" dirty="0">
                <a:solidFill>
                  <a:srgbClr val="294054"/>
                </a:solidFill>
                <a:latin typeface="Manrope" pitchFamily="2" charset="0"/>
              </a:rPr>
              <a:t> </a:t>
            </a:r>
            <a:r>
              <a:rPr lang="en-GB" sz="2400" b="1" dirty="0" err="1">
                <a:solidFill>
                  <a:srgbClr val="294054"/>
                </a:solidFill>
                <a:latin typeface="Manrope" pitchFamily="2" charset="0"/>
              </a:rPr>
              <a:t>cyhoeddus</a:t>
            </a:r>
            <a:r>
              <a:rPr lang="en-GB" sz="2400" b="1" dirty="0">
                <a:solidFill>
                  <a:srgbClr val="294054"/>
                </a:solidFill>
                <a:latin typeface="Manrope" pitchFamily="2" charset="0"/>
              </a:rPr>
              <a:t>, er </a:t>
            </a:r>
            <a:r>
              <a:rPr lang="en-GB" sz="2400" b="1" dirty="0" err="1">
                <a:solidFill>
                  <a:srgbClr val="294054"/>
                </a:solidFill>
                <a:latin typeface="Manrope" pitchFamily="2" charset="0"/>
              </a:rPr>
              <a:t>enghraifft</a:t>
            </a:r>
            <a:r>
              <a:rPr lang="en-GB" sz="2400" b="1" dirty="0">
                <a:solidFill>
                  <a:srgbClr val="294054"/>
                </a:solidFill>
                <a:latin typeface="Manrope" pitchFamily="2" charset="0"/>
              </a:rPr>
              <a:t> </a:t>
            </a:r>
            <a:r>
              <a:rPr lang="en-GB" sz="2400" b="1" dirty="0" err="1">
                <a:solidFill>
                  <a:srgbClr val="294054"/>
                </a:solidFill>
                <a:latin typeface="Manrope" pitchFamily="2" charset="0"/>
              </a:rPr>
              <a:t>ar</a:t>
            </a:r>
            <a:r>
              <a:rPr lang="en-GB" sz="2400" b="1" dirty="0">
                <a:solidFill>
                  <a:srgbClr val="294054"/>
                </a:solidFill>
                <a:latin typeface="Manrope" pitchFamily="2" charset="0"/>
              </a:rPr>
              <a:t> </a:t>
            </a:r>
            <a:r>
              <a:rPr lang="en-GB" sz="2400" b="1" dirty="0" err="1">
                <a:solidFill>
                  <a:srgbClr val="294054"/>
                </a:solidFill>
                <a:latin typeface="Manrope" pitchFamily="2" charset="0"/>
              </a:rPr>
              <a:t>gyfryngau</a:t>
            </a:r>
            <a:r>
              <a:rPr lang="en-GB" sz="2400" b="1" dirty="0">
                <a:solidFill>
                  <a:srgbClr val="294054"/>
                </a:solidFill>
                <a:latin typeface="Manrope" pitchFamily="2" charset="0"/>
              </a:rPr>
              <a:t> </a:t>
            </a:r>
            <a:r>
              <a:rPr lang="en-GB" sz="2400" b="1" dirty="0" err="1">
                <a:solidFill>
                  <a:srgbClr val="294054"/>
                </a:solidFill>
                <a:latin typeface="Manrope" pitchFamily="2" charset="0"/>
              </a:rPr>
              <a:t>cymdeithasol</a:t>
            </a:r>
            <a:r>
              <a:rPr lang="en-GB" sz="2400" b="1" dirty="0">
                <a:solidFill>
                  <a:srgbClr val="294054"/>
                </a:solidFill>
                <a:latin typeface="Manrope" pitchFamily="2" charset="0"/>
              </a:rPr>
              <a:t>. </a:t>
            </a:r>
            <a:r>
              <a:rPr lang="en-GB" sz="2400" b="1" dirty="0" err="1">
                <a:solidFill>
                  <a:srgbClr val="294054"/>
                </a:solidFill>
                <a:latin typeface="Manrope" pitchFamily="2" charset="0"/>
              </a:rPr>
              <a:t>Os</a:t>
            </a:r>
            <a:r>
              <a:rPr lang="en-GB" sz="2400" b="1" dirty="0">
                <a:solidFill>
                  <a:srgbClr val="294054"/>
                </a:solidFill>
                <a:latin typeface="Manrope" pitchFamily="2" charset="0"/>
              </a:rPr>
              <a:t> </a:t>
            </a:r>
            <a:r>
              <a:rPr lang="en-GB" sz="2400" b="1" dirty="0" err="1">
                <a:solidFill>
                  <a:srgbClr val="294054"/>
                </a:solidFill>
                <a:latin typeface="Manrope" pitchFamily="2" charset="0"/>
              </a:rPr>
              <a:t>byddwch</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llwyddiannus</a:t>
            </a:r>
            <a:r>
              <a:rPr lang="en-GB" sz="2400" b="1" dirty="0">
                <a:solidFill>
                  <a:srgbClr val="294054"/>
                </a:solidFill>
                <a:latin typeface="Manrope" pitchFamily="2" charset="0"/>
              </a:rPr>
              <a:t>, </a:t>
            </a:r>
            <a:r>
              <a:rPr lang="en-GB" sz="2400" b="1" dirty="0" err="1">
                <a:solidFill>
                  <a:srgbClr val="294054"/>
                </a:solidFill>
                <a:latin typeface="Manrope" pitchFamily="2" charset="0"/>
              </a:rPr>
              <a:t>byddwn</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gofyn</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chi </a:t>
            </a:r>
            <a:r>
              <a:rPr lang="en-GB" sz="2400" b="1" dirty="0" err="1">
                <a:solidFill>
                  <a:srgbClr val="294054"/>
                </a:solidFill>
                <a:latin typeface="Manrope" pitchFamily="2" charset="0"/>
              </a:rPr>
              <a:t>lofnodi</a:t>
            </a:r>
            <a:r>
              <a:rPr lang="en-GB" sz="2400" b="1" dirty="0">
                <a:solidFill>
                  <a:srgbClr val="294054"/>
                </a:solidFill>
                <a:latin typeface="Manrope" pitchFamily="2" charset="0"/>
              </a:rPr>
              <a:t> </a:t>
            </a:r>
            <a:r>
              <a:rPr lang="en-GB" sz="2400" b="1" dirty="0" err="1">
                <a:solidFill>
                  <a:srgbClr val="294054"/>
                </a:solidFill>
                <a:latin typeface="Manrope" pitchFamily="2" charset="0"/>
              </a:rPr>
              <a:t>ymrwymiad</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cadarnhau</a:t>
            </a:r>
            <a:r>
              <a:rPr lang="en-GB" sz="2400" b="1" dirty="0">
                <a:solidFill>
                  <a:srgbClr val="294054"/>
                </a:solidFill>
                <a:latin typeface="Manrope" pitchFamily="2" charset="0"/>
              </a:rPr>
              <a:t> </a:t>
            </a:r>
            <a:r>
              <a:rPr lang="en-GB" sz="2400" b="1" dirty="0" err="1">
                <a:solidFill>
                  <a:srgbClr val="294054"/>
                </a:solidFill>
                <a:latin typeface="Manrope" pitchFamily="2" charset="0"/>
              </a:rPr>
              <a:t>eich</a:t>
            </a:r>
            <a:r>
              <a:rPr lang="en-GB" sz="2400" b="1" dirty="0">
                <a:solidFill>
                  <a:srgbClr val="294054"/>
                </a:solidFill>
                <a:latin typeface="Manrope" pitchFamily="2" charset="0"/>
              </a:rPr>
              <a:t> bod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cytuno</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a:t>
            </a:r>
            <a:r>
              <a:rPr lang="en-GB" sz="2400" b="1" dirty="0" err="1">
                <a:solidFill>
                  <a:srgbClr val="294054"/>
                </a:solidFill>
                <a:latin typeface="Manrope" pitchFamily="2" charset="0"/>
              </a:rPr>
              <a:t>gydymffurfio</a:t>
            </a:r>
            <a:r>
              <a:rPr lang="en-GB" sz="2400" b="1" dirty="0">
                <a:solidFill>
                  <a:srgbClr val="294054"/>
                </a:solidFill>
                <a:latin typeface="Manrope" pitchFamily="2" charset="0"/>
              </a:rPr>
              <a:t> </a:t>
            </a:r>
            <a:r>
              <a:rPr lang="en-GB" sz="2400" b="1" dirty="0" err="1">
                <a:solidFill>
                  <a:srgbClr val="294054"/>
                </a:solidFill>
                <a:latin typeface="Manrope" pitchFamily="2" charset="0"/>
              </a:rPr>
              <a:t>â'n</a:t>
            </a:r>
            <a:r>
              <a:rPr lang="en-GB" sz="2400" b="1" dirty="0">
                <a:solidFill>
                  <a:srgbClr val="294054"/>
                </a:solidFill>
                <a:latin typeface="Manrope" pitchFamily="2" charset="0"/>
              </a:rPr>
              <a:t> </a:t>
            </a:r>
            <a:r>
              <a:rPr lang="en-GB" sz="2400" b="1" dirty="0" err="1">
                <a:solidFill>
                  <a:srgbClr val="294054"/>
                </a:solidFill>
                <a:latin typeface="Manrope" pitchFamily="2" charset="0"/>
              </a:rPr>
              <a:t>polisi</a:t>
            </a:r>
            <a:r>
              <a:rPr lang="en-GB" sz="2400" b="1" dirty="0">
                <a:solidFill>
                  <a:srgbClr val="294054"/>
                </a:solidFill>
                <a:latin typeface="Manrope" pitchFamily="2" charset="0"/>
              </a:rPr>
              <a:t> </a:t>
            </a:r>
            <a:r>
              <a:rPr lang="en-GB" sz="2400" b="1" dirty="0" err="1">
                <a:solidFill>
                  <a:srgbClr val="294054"/>
                </a:solidFill>
                <a:latin typeface="Manrope" pitchFamily="2" charset="0"/>
              </a:rPr>
              <a:t>cyfryngau</a:t>
            </a:r>
            <a:r>
              <a:rPr lang="en-GB" sz="2400" b="1" dirty="0">
                <a:solidFill>
                  <a:srgbClr val="294054"/>
                </a:solidFill>
                <a:latin typeface="Manrope" pitchFamily="2" charset="0"/>
              </a:rPr>
              <a:t> </a:t>
            </a:r>
            <a:r>
              <a:rPr lang="en-GB" sz="2400" b="1" dirty="0" err="1">
                <a:solidFill>
                  <a:srgbClr val="294054"/>
                </a:solidFill>
                <a:latin typeface="Manrope" pitchFamily="2" charset="0"/>
              </a:rPr>
              <a:t>cymdeithasol</a:t>
            </a:r>
            <a:r>
              <a:rPr lang="en-GB" sz="2400" b="1" dirty="0">
                <a:solidFill>
                  <a:srgbClr val="294054"/>
                </a:solidFill>
                <a:latin typeface="Manrope" pitchFamily="2" charset="0"/>
              </a:rPr>
              <a:t> ac </a:t>
            </a:r>
            <a:r>
              <a:rPr lang="en-GB" sz="2400" b="1" dirty="0" err="1">
                <a:solidFill>
                  <a:srgbClr val="294054"/>
                </a:solidFill>
                <a:latin typeface="Manrope" pitchFamily="2" charset="0"/>
              </a:rPr>
              <a:t>adolygu</a:t>
            </a:r>
            <a:r>
              <a:rPr lang="en-GB" sz="2400" b="1" dirty="0">
                <a:solidFill>
                  <a:srgbClr val="294054"/>
                </a:solidFill>
                <a:latin typeface="Manrope" pitchFamily="2" charset="0"/>
              </a:rPr>
              <a:t> </a:t>
            </a:r>
            <a:r>
              <a:rPr lang="en-GB" sz="2400" b="1" dirty="0" err="1">
                <a:solidFill>
                  <a:srgbClr val="294054"/>
                </a:solidFill>
                <a:latin typeface="Manrope" pitchFamily="2" charset="0"/>
              </a:rPr>
              <a:t>eich</a:t>
            </a:r>
            <a:r>
              <a:rPr lang="en-GB" sz="2400" b="1" dirty="0">
                <a:solidFill>
                  <a:srgbClr val="294054"/>
                </a:solidFill>
                <a:latin typeface="Manrope" pitchFamily="2" charset="0"/>
              </a:rPr>
              <a:t> </a:t>
            </a:r>
            <a:r>
              <a:rPr lang="en-GB" sz="2400" b="1" dirty="0" err="1">
                <a:solidFill>
                  <a:srgbClr val="294054"/>
                </a:solidFill>
                <a:latin typeface="Manrope" pitchFamily="2" charset="0"/>
              </a:rPr>
              <a:t>ôl</a:t>
            </a:r>
            <a:r>
              <a:rPr lang="en-GB" sz="2400" b="1" dirty="0">
                <a:solidFill>
                  <a:srgbClr val="294054"/>
                </a:solidFill>
                <a:latin typeface="Manrope" pitchFamily="2" charset="0"/>
              </a:rPr>
              <a:t> </a:t>
            </a:r>
            <a:r>
              <a:rPr lang="en-GB" sz="2400" b="1" dirty="0" err="1">
                <a:solidFill>
                  <a:srgbClr val="294054"/>
                </a:solidFill>
                <a:latin typeface="Manrope" pitchFamily="2" charset="0"/>
              </a:rPr>
              <a:t>troed</a:t>
            </a:r>
            <a:r>
              <a:rPr lang="en-GB" sz="2400" b="1" dirty="0">
                <a:solidFill>
                  <a:srgbClr val="294054"/>
                </a:solidFill>
                <a:latin typeface="Manrope" pitchFamily="2" charset="0"/>
              </a:rPr>
              <a:t> </a:t>
            </a:r>
            <a:r>
              <a:rPr lang="en-GB" sz="2400" b="1" dirty="0" err="1">
                <a:solidFill>
                  <a:srgbClr val="294054"/>
                </a:solidFill>
                <a:latin typeface="Manrope" pitchFamily="2" charset="0"/>
              </a:rPr>
              <a:t>cyfryngau</a:t>
            </a:r>
            <a:r>
              <a:rPr lang="en-GB" sz="2400" b="1" dirty="0">
                <a:solidFill>
                  <a:srgbClr val="294054"/>
                </a:solidFill>
                <a:latin typeface="Manrope" pitchFamily="2" charset="0"/>
              </a:rPr>
              <a:t> </a:t>
            </a:r>
            <a:r>
              <a:rPr lang="en-GB" sz="2400" b="1" dirty="0" err="1">
                <a:solidFill>
                  <a:srgbClr val="294054"/>
                </a:solidFill>
                <a:latin typeface="Manrope" pitchFamily="2" charset="0"/>
              </a:rPr>
              <a:t>cymdeithasol</a:t>
            </a:r>
            <a:r>
              <a:rPr lang="en-GB" sz="2400" b="1" dirty="0">
                <a:solidFill>
                  <a:srgbClr val="294054"/>
                </a:solidFill>
                <a:latin typeface="Manrope" pitchFamily="2" charset="0"/>
              </a:rPr>
              <a:t> </a:t>
            </a:r>
            <a:r>
              <a:rPr lang="en-GB" sz="2400" b="1" dirty="0" err="1">
                <a:solidFill>
                  <a:srgbClr val="294054"/>
                </a:solidFill>
                <a:latin typeface="Manrope" pitchFamily="2" charset="0"/>
              </a:rPr>
              <a:t>ar</a:t>
            </a:r>
            <a:r>
              <a:rPr lang="en-GB" sz="2400" b="1" dirty="0">
                <a:solidFill>
                  <a:srgbClr val="294054"/>
                </a:solidFill>
                <a:latin typeface="Manrope" pitchFamily="2" charset="0"/>
              </a:rPr>
              <a:t> draws </a:t>
            </a:r>
            <a:r>
              <a:rPr lang="en-GB" sz="2400" b="1" dirty="0" err="1">
                <a:solidFill>
                  <a:srgbClr val="294054"/>
                </a:solidFill>
                <a:latin typeface="Manrope" pitchFamily="2" charset="0"/>
              </a:rPr>
              <a:t>pob</a:t>
            </a:r>
            <a:r>
              <a:rPr lang="en-GB" sz="2400" b="1" dirty="0">
                <a:solidFill>
                  <a:srgbClr val="294054"/>
                </a:solidFill>
                <a:latin typeface="Manrope" pitchFamily="2" charset="0"/>
              </a:rPr>
              <a:t> </a:t>
            </a:r>
            <a:r>
              <a:rPr lang="en-GB" sz="2400" b="1" dirty="0" err="1">
                <a:solidFill>
                  <a:srgbClr val="294054"/>
                </a:solidFill>
                <a:latin typeface="Manrope" pitchFamily="2" charset="0"/>
              </a:rPr>
              <a:t>platfform</a:t>
            </a:r>
            <a:r>
              <a:rPr lang="en-GB" sz="2400" b="1" dirty="0">
                <a:solidFill>
                  <a:srgbClr val="294054"/>
                </a:solidFill>
                <a:latin typeface="Manrope" pitchFamily="2" charset="0"/>
              </a:rPr>
              <a:t> </a:t>
            </a:r>
            <a:r>
              <a:rPr lang="en-GB" sz="2400" b="1" dirty="0" err="1">
                <a:solidFill>
                  <a:srgbClr val="294054"/>
                </a:solidFill>
                <a:latin typeface="Manrope" pitchFamily="2" charset="0"/>
              </a:rPr>
              <a:t>rydych</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ei</a:t>
            </a:r>
            <a:r>
              <a:rPr lang="en-GB" sz="2400" b="1" dirty="0">
                <a:solidFill>
                  <a:srgbClr val="294054"/>
                </a:solidFill>
                <a:latin typeface="Manrope" pitchFamily="2" charset="0"/>
              </a:rPr>
              <a:t> </a:t>
            </a:r>
            <a:r>
              <a:rPr lang="en-GB" sz="2400" b="1" dirty="0" err="1">
                <a:solidFill>
                  <a:srgbClr val="294054"/>
                </a:solidFill>
                <a:latin typeface="Manrope" pitchFamily="2" charset="0"/>
              </a:rPr>
              <a:t>ddefnyddio</a:t>
            </a:r>
            <a:r>
              <a:rPr lang="en-GB" sz="2400" b="1" dirty="0">
                <a:solidFill>
                  <a:srgbClr val="294054"/>
                </a:solidFill>
                <a:latin typeface="Manrope" pitchFamily="2" charset="0"/>
              </a:rPr>
              <a:t>.</a:t>
            </a:r>
          </a:p>
          <a:p>
            <a:pPr marL="0" indent="0">
              <a:buClr>
                <a:srgbClr val="294054"/>
              </a:buClr>
              <a:buNone/>
              <a:tabLst>
                <a:tab pos="357188" algn="l"/>
              </a:tabLst>
            </a:pPr>
            <a:r>
              <a:rPr lang="en-GB" sz="2400" b="1" dirty="0">
                <a:solidFill>
                  <a:srgbClr val="294054"/>
                </a:solidFill>
                <a:latin typeface="Manrope" pitchFamily="2" charset="0"/>
              </a:rPr>
              <a:t>2 </a:t>
            </a:r>
            <a:r>
              <a:rPr lang="en-GB" sz="2400" b="1" dirty="0" err="1">
                <a:solidFill>
                  <a:srgbClr val="294054"/>
                </a:solidFill>
                <a:latin typeface="Manrope" pitchFamily="2" charset="0"/>
              </a:rPr>
              <a:t>Rydym</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gweithredu</a:t>
            </a:r>
            <a:r>
              <a:rPr lang="en-GB" sz="2400" b="1" dirty="0">
                <a:solidFill>
                  <a:srgbClr val="294054"/>
                </a:solidFill>
                <a:latin typeface="Manrope" pitchFamily="2" charset="0"/>
              </a:rPr>
              <a:t> </a:t>
            </a:r>
            <a:r>
              <a:rPr lang="en-GB" sz="2400" b="1" dirty="0" err="1">
                <a:solidFill>
                  <a:srgbClr val="294054"/>
                </a:solidFill>
                <a:latin typeface="Manrope" pitchFamily="2" charset="0"/>
              </a:rPr>
              <a:t>polisi</a:t>
            </a:r>
            <a:r>
              <a:rPr lang="en-GB" sz="2400" b="1" dirty="0">
                <a:solidFill>
                  <a:srgbClr val="294054"/>
                </a:solidFill>
                <a:latin typeface="Manrope" pitchFamily="2" charset="0"/>
              </a:rPr>
              <a:t> dim </a:t>
            </a:r>
            <a:r>
              <a:rPr lang="en-GB" sz="2400" b="1" dirty="0" err="1">
                <a:solidFill>
                  <a:srgbClr val="294054"/>
                </a:solidFill>
                <a:latin typeface="Manrope" pitchFamily="2" charset="0"/>
              </a:rPr>
              <a:t>ysmygu</a:t>
            </a:r>
            <a:endParaRPr lang="en-GB" sz="3400" b="1" dirty="0">
              <a:solidFill>
                <a:srgbClr val="FF0000"/>
              </a:solidFill>
              <a:latin typeface="Manrope" pitchFamily="2" charset="0"/>
            </a:endParaRPr>
          </a:p>
        </p:txBody>
      </p:sp>
    </p:spTree>
    <p:extLst>
      <p:ext uri="{BB962C8B-B14F-4D97-AF65-F5344CB8AC3E}">
        <p14:creationId xmlns:p14="http://schemas.microsoft.com/office/powerpoint/2010/main" val="111233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Sut mae Gwneud Cais</a:t>
            </a:r>
          </a:p>
        </p:txBody>
      </p:sp>
    </p:spTree>
    <p:extLst>
      <p:ext uri="{BB962C8B-B14F-4D97-AF65-F5344CB8AC3E}">
        <p14:creationId xmlns:p14="http://schemas.microsoft.com/office/powerpoint/2010/main" val="780443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Autofit/>
          </a:bodyPr>
          <a:lstStyle/>
          <a:p>
            <a:r>
              <a:rPr lang="cy-GB" sz="4000" b="1">
                <a:solidFill>
                  <a:srgbClr val="294054"/>
                </a:solidFill>
                <a:latin typeface="Manrope" pitchFamily="2" charset="0"/>
              </a:rPr>
              <a:t>Gwneud cais am y rôl </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9727474" cy="4451827"/>
          </a:xfrm>
        </p:spPr>
        <p:txBody>
          <a:bodyPr>
            <a:normAutofit lnSpcReduction="10000"/>
          </a:bodyPr>
          <a:lstStyle/>
          <a:p>
            <a:pPr marL="0" indent="0">
              <a:buNone/>
            </a:pPr>
            <a:r>
              <a:rPr lang="cy-GB" sz="1500" dirty="0">
                <a:solidFill>
                  <a:srgbClr val="294054"/>
                </a:solidFill>
                <a:latin typeface="Manrope" pitchFamily="2" charset="0"/>
              </a:rPr>
              <a:t>I wneud cais, llenwch y Ffurflen Gais a’i dychwelyd atom.  Gallwch wneud cais yn Gymraeg neu yn Saesneg.  Ni fydd cais yn Gymraeg yn cael ei drin yn llai ffafriol. Yn y ffurflen gais, gofynnir i chi wneud y canlynol: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eich manylion personol.  Llenwch yr adran hon yn gywir [gan fod y wybodaeth rydych chi’n ei roi yma yn ein helpu ni i gydymffurfio â Deddf Lloches a Mewnfudo 1996].</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manylion eich hanes cyflogaeth os oes gennych rai.  Wrth lenwi’r adran hon, gwnewch yn siŵr eich bod yn cynnwys manylion eich swydd bresennol neu ddiweddaraf, hyd yn oed os ydych yn teimlo nad yw’r swydd yn berthnasol i’ch cais presennol.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Nodi eich sgiliau, eich cyflawniadau addysgol ac unrhyw brofiad (gwirfoddol neu gyflogedig) a fydd, yn eich barn chi, yn eich helpu i gyfrannu yn y swydd hon at amcanion yr Ombwdsmon.  Gwnewch yn siŵr nad ydych chi’n mynd dros y cyfrif geiriau penodol lle mae’n berthnasol, neu os yw’n berthnasol.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manylion y cymwysterau a enillwyd drwy addysg a hyfforddiant ochr yn ochr ag unrhyw aelodaeth broffesiynol sydd gennych (os yw’n berthnasol).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manylion dau berson y gellid gofyn iddynt fod yn ganolwyr proffesiynol/personol.  Os oes gennych un, dewiswch ganolwr o’ch profiad gwaith/cwrs.  Dim ond ar ôl gwneud cynnig y byddwn yn gwneud cais am eirdaon.</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Llenwi’r Ffurflen Monitro Cydraddoldeb.  Bydd y ffurflen hon yn cael ei thrin ar wahân i’ch ffurflen gais, ac yn gyfrinachol, ac ni fydd yn cael ei defnyddio i asesu eich addasrwydd i gael eich cyflogi.   Defnyddir y ffurflen hon at ddibenion monitro cydraddoldeb yn unig.</a:t>
            </a:r>
          </a:p>
        </p:txBody>
      </p:sp>
    </p:spTree>
    <p:extLst>
      <p:ext uri="{BB962C8B-B14F-4D97-AF65-F5344CB8AC3E}">
        <p14:creationId xmlns:p14="http://schemas.microsoft.com/office/powerpoint/2010/main" val="2163896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833033"/>
            <a:ext cx="10058400" cy="4451827"/>
          </a:xfrm>
        </p:spPr>
        <p:txBody>
          <a:bodyPr>
            <a:normAutofit/>
          </a:bodyPr>
          <a:lstStyle/>
          <a:p>
            <a:pPr marL="0" indent="0">
              <a:buNone/>
            </a:pPr>
            <a:r>
              <a:rPr lang="cy-GB" sz="1600" dirty="0">
                <a:solidFill>
                  <a:srgbClr val="294054"/>
                </a:solidFill>
                <a:latin typeface="Manrope" pitchFamily="2" charset="0"/>
              </a:rPr>
              <a:t>Ni allwn ystyried ceisiadau hwyr neu geisiadau anghyflawn. Sicrhewch eich bod yn darparu digon o enghreifftiau yn erbyn y meini prawf i ddangos eich cymhwysedd e.e. nid yw dweud bod gennych brofiad mewn maes yn ddigon, mae angen i chi gynnwys yr hyn yr ydych wedi’i wneud go iawn.   </a:t>
            </a:r>
          </a:p>
          <a:p>
            <a:pPr marL="0" indent="0">
              <a:buNone/>
            </a:pPr>
            <a:r>
              <a:rPr lang="cy-GB" sz="1800" b="1" dirty="0">
                <a:solidFill>
                  <a:srgbClr val="294054"/>
                </a:solidFill>
                <a:latin typeface="Manrope" pitchFamily="2" charset="0"/>
              </a:rPr>
              <a:t>Y dyddiad cau ar gyfer cyflwyno ceisiadau yw 5yh 7 Medi 2026.  </a:t>
            </a:r>
            <a:r>
              <a:rPr lang="cy-GB" sz="1600" dirty="0">
                <a:solidFill>
                  <a:srgbClr val="294054"/>
                </a:solidFill>
                <a:latin typeface="Manrope" pitchFamily="2" charset="0"/>
              </a:rPr>
              <a:t>Ni ellir ystyried ceisiadau sy’n dod i law ar ôl yr amser a’r dyddiad hwnnw, am ba reswm bynnag.  </a:t>
            </a:r>
          </a:p>
          <a:p>
            <a:pPr marL="0" indent="0">
              <a:buNone/>
            </a:pPr>
            <a:r>
              <a:rPr lang="cy-GB" sz="1600" dirty="0">
                <a:solidFill>
                  <a:srgbClr val="294054"/>
                </a:solidFill>
                <a:latin typeface="Manrope" pitchFamily="2" charset="0"/>
              </a:rPr>
              <a:t>Rydym yn cadw’r hawl i gau’r cyfle hwn yn gynnar os daw digon o geisiadau i law, felly peidiwch ag oedi cyn cyflwyno eich cais.</a:t>
            </a:r>
          </a:p>
          <a:p>
            <a:pPr marL="0" indent="0">
              <a:buNone/>
            </a:pPr>
            <a:endParaRPr lang="cy-GB" sz="1600" dirty="0">
              <a:solidFill>
                <a:srgbClr val="294054"/>
              </a:solidFill>
              <a:latin typeface="Manrope" pitchFamily="2" charset="0"/>
            </a:endParaRPr>
          </a:p>
        </p:txBody>
      </p:sp>
    </p:spTree>
    <p:extLst>
      <p:ext uri="{BB962C8B-B14F-4D97-AF65-F5344CB8AC3E}">
        <p14:creationId xmlns:p14="http://schemas.microsoft.com/office/powerpoint/2010/main" val="2022846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Canllawiau ar sut i wneud cais</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319092"/>
          </a:xfrm>
        </p:spPr>
        <p:txBody>
          <a:bodyPr>
            <a:noAutofit/>
          </a:bodyPr>
          <a:lstStyle/>
          <a:p>
            <a:pPr marL="0" indent="0">
              <a:buNone/>
            </a:pPr>
            <a:r>
              <a:rPr lang="cy-GB" sz="1400">
                <a:solidFill>
                  <a:srgbClr val="294054"/>
                </a:solidFill>
                <a:latin typeface="Manrope" pitchFamily="2" charset="0"/>
              </a:rPr>
              <a:t>Bydd y ffurflen gais y byddwch yn ei llenwi a’i chyflwyno yn rhan o’r broses ddethol. Felly, gwnewch yn siŵr eich bod yn cymryd eich amser ac yn cyflwyno eich dogfennau gan ddefnyddio print neu inc du.</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Darllenwch y Swydd-ddisgrifiad a’r Pecyn Recriwtio hwn yn ofalus cyn dechrau llenwi’r Ffurflen Gais.  Mae’r holl ddogfennau recriwtio, gan gynnwys y Ffurflen Gais, ar gael yn Gymraeg ac yn Saesneg.  </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Rhaid i ffurflenni cais ein cyrraedd erbyn y dyddiad cau fel y nodir yn yr hysbyseb a’r Pecyn Recriwtio.</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Mae’r Ffurflen Gais ar gael fel dogfen Microsoft Word: fe’ch anogir i lenwi’r fersiwn Word a’i hanfon dros ebost gyda’r Ffurflen Monitro Cydraddoldeb i </a:t>
            </a:r>
            <a:r>
              <a:rPr lang="cy-GB" sz="1400">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cy-GB" sz="1400">
                <a:solidFill>
                  <a:srgbClr val="3869FF"/>
                </a:solidFill>
                <a:latin typeface="Manrope" pitchFamily="2" charset="0"/>
              </a:rPr>
              <a:t> </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Dylai ymgeiswyr sy’n anfon eu ceisiadau dros ebost nodi y bydd gweinydd yr Ombwdsmon yn diffinio amser derbyn eich cais.  Dylai ymgeiswyr y mae’n well ganddynt gyflwyno eu Ffurflen Gais a’u Ffurflen Monitro Cydraddoldeb drwy’r post eu hanfon i’r cyfeiriad post a nodir ar y dudalen nesaf.  Sylwch nad yw post dosbarth cyntaf yn gwarantu y bydd yn cyrraedd y diwrnod canlynol. Ni fyddwn yn derbyn unrhyw gais lle gofynnir i ni dalu am unrhyw ddiffyg o ran costau postio.</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Rhaid i chi lenwi bob adran o'r ffurflen. Gallai eich cais gael ei wrthod os na fyddwch wedi llenwi pob rhan ohono. </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Llenwch y Ffurflen Monitro Cydraddoldeb. Ni fydd y manylion y byddwch yn eu rhoi ar y ffurflen hon yn rhan o’r broses ddethol.</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Rydym yn argymell eich bod yn gwneud copi o’ch ffurflen wedi’i llenwi a’ch swydd-ddisgrifiad ac yn eu cadw ar gyfer eich cofnodion. </a:t>
            </a:r>
          </a:p>
        </p:txBody>
      </p:sp>
    </p:spTree>
    <p:extLst>
      <p:ext uri="{BB962C8B-B14F-4D97-AF65-F5344CB8AC3E}">
        <p14:creationId xmlns:p14="http://schemas.microsoft.com/office/powerpoint/2010/main" val="1940229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Cyflwyno eich cais</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596846" cy="4319092"/>
          </a:xfrm>
        </p:spPr>
        <p:txBody>
          <a:bodyPr>
            <a:normAutofit/>
          </a:bodyPr>
          <a:lstStyle/>
          <a:p>
            <a:pPr marL="0" indent="0">
              <a:buNone/>
            </a:pPr>
            <a:r>
              <a:rPr lang="cy-GB" sz="1600">
                <a:solidFill>
                  <a:srgbClr val="294054"/>
                </a:solidFill>
                <a:latin typeface="Manrope" pitchFamily="2" charset="0"/>
              </a:rPr>
              <a:t>Rydym yn ffafrio derbyn dogfennau cais yn electronig erbyn y dyddiad cau at y cyfeiriad canlynol: </a:t>
            </a:r>
            <a:r>
              <a:rPr lang="cy-GB" sz="1600">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cy-GB" sz="1600">
                <a:solidFill>
                  <a:srgbClr val="3869FF"/>
                </a:solidFill>
                <a:latin typeface="Manrope" pitchFamily="2" charset="0"/>
              </a:rPr>
              <a:t> </a:t>
            </a:r>
          </a:p>
          <a:p>
            <a:pPr marL="0" indent="0">
              <a:buNone/>
            </a:pPr>
            <a:r>
              <a:rPr lang="cy-GB" sz="1600">
                <a:solidFill>
                  <a:srgbClr val="294054"/>
                </a:solidFill>
                <a:latin typeface="Manrope" pitchFamily="2" charset="0"/>
              </a:rPr>
              <a:t>Fel arall, gallwch argraffu eich Ffurflen Gais a’i hanfon at:</a:t>
            </a:r>
          </a:p>
          <a:p>
            <a:pPr marL="0" indent="0">
              <a:buNone/>
            </a:pPr>
            <a:r>
              <a:rPr lang="cy-GB" sz="1600">
                <a:solidFill>
                  <a:srgbClr val="294054"/>
                </a:solidFill>
                <a:latin typeface="Manrope" pitchFamily="2" charset="0"/>
              </a:rPr>
              <a:t>Recriwtio</a:t>
            </a:r>
          </a:p>
          <a:p>
            <a:pPr marL="0" indent="0">
              <a:spcBef>
                <a:spcPts val="0"/>
              </a:spcBef>
              <a:buNone/>
            </a:pPr>
            <a:r>
              <a:rPr lang="cy-GB" sz="1600">
                <a:solidFill>
                  <a:srgbClr val="294054"/>
                </a:solidFill>
                <a:latin typeface="Manrope" pitchFamily="2" charset="0"/>
              </a:rPr>
              <a:t>Ombwdsmon Gwasanaethau Cyhoeddus Cymru</a:t>
            </a:r>
          </a:p>
          <a:p>
            <a:pPr marL="0" indent="0">
              <a:spcBef>
                <a:spcPts val="0"/>
              </a:spcBef>
              <a:buNone/>
            </a:pPr>
            <a:r>
              <a:rPr lang="cy-GB" sz="1600">
                <a:solidFill>
                  <a:srgbClr val="294054"/>
                </a:solidFill>
                <a:latin typeface="Manrope" pitchFamily="2" charset="0"/>
              </a:rPr>
              <a:t>1 Ffordd yr Hen Gae</a:t>
            </a:r>
          </a:p>
          <a:p>
            <a:pPr marL="0" indent="0">
              <a:spcBef>
                <a:spcPts val="0"/>
              </a:spcBef>
              <a:buNone/>
            </a:pPr>
            <a:r>
              <a:rPr lang="cy-GB" sz="1600">
                <a:solidFill>
                  <a:srgbClr val="294054"/>
                </a:solidFill>
                <a:latin typeface="Manrope" pitchFamily="2" charset="0"/>
              </a:rPr>
              <a:t>Pencoed</a:t>
            </a:r>
          </a:p>
          <a:p>
            <a:pPr marL="0" indent="0">
              <a:spcBef>
                <a:spcPts val="0"/>
              </a:spcBef>
              <a:buNone/>
            </a:pPr>
            <a:r>
              <a:rPr lang="cy-GB" sz="1600">
                <a:solidFill>
                  <a:srgbClr val="294054"/>
                </a:solidFill>
                <a:latin typeface="Manrope" pitchFamily="2" charset="0"/>
              </a:rPr>
              <a:t>CF35 5LJ</a:t>
            </a:r>
          </a:p>
          <a:p>
            <a:pPr marL="0" indent="0">
              <a:buNone/>
            </a:pPr>
            <a:r>
              <a:rPr lang="cy-GB" sz="1600">
                <a:solidFill>
                  <a:srgbClr val="294054"/>
                </a:solidFill>
                <a:latin typeface="Manrope" pitchFamily="2" charset="0"/>
              </a:rPr>
              <a:t>Gwnewch yn siŵr eich bod wedi atodi:</a:t>
            </a:r>
          </a:p>
          <a:p>
            <a:pPr marL="180000" indent="-360000">
              <a:buClr>
                <a:srgbClr val="294054"/>
              </a:buClr>
              <a:buFont typeface="Wingdings" panose="05000000000000000000" pitchFamily="2" charset="2"/>
              <a:buChar char="§"/>
            </a:pPr>
            <a:r>
              <a:rPr lang="cy-GB" sz="1600">
                <a:solidFill>
                  <a:srgbClr val="294054"/>
                </a:solidFill>
                <a:latin typeface="Manrope" pitchFamily="2" charset="0"/>
              </a:rPr>
              <a:t>Ffurflen Gais wedi'i Llenwi</a:t>
            </a:r>
          </a:p>
          <a:p>
            <a:pPr marL="180000" indent="-360000">
              <a:buClr>
                <a:srgbClr val="294054"/>
              </a:buClr>
              <a:buFont typeface="Wingdings" panose="05000000000000000000" pitchFamily="2" charset="2"/>
              <a:buChar char="§"/>
            </a:pPr>
            <a:r>
              <a:rPr lang="cy-GB" sz="1600">
                <a:solidFill>
                  <a:srgbClr val="294054"/>
                </a:solidFill>
                <a:latin typeface="Manrope" pitchFamily="2" charset="0"/>
              </a:rPr>
              <a:t>Ffurflen Monitro Cydraddoldeb</a:t>
            </a:r>
          </a:p>
          <a:p>
            <a:pPr marL="0" indent="0">
              <a:buNone/>
            </a:pPr>
            <a:r>
              <a:rPr lang="cy-GB" sz="1600">
                <a:solidFill>
                  <a:srgbClr val="294054"/>
                </a:solidFill>
                <a:latin typeface="Manrope" pitchFamily="2" charset="0"/>
              </a:rPr>
              <a:t>Os oes gennych chi gwestiynau nad ydynt yn cael eu hateb yn y pecyn hwn, cysylltwch â Recriwtio ar 01656 644214 neu anfonwch ebost i </a:t>
            </a:r>
            <a:r>
              <a:rPr lang="cy-GB" sz="1600">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cy-GB" sz="1600">
                <a:solidFill>
                  <a:srgbClr val="3869FF"/>
                </a:solidFill>
                <a:latin typeface="Manrope" pitchFamily="2" charset="0"/>
              </a:rPr>
              <a:t> </a:t>
            </a:r>
          </a:p>
          <a:p>
            <a:pPr marL="360000" indent="-360000">
              <a:buFont typeface="Wingdings" panose="05000000000000000000" pitchFamily="2" charset="2"/>
              <a:buChar char="q"/>
            </a:pPr>
            <a:endParaRPr lang="en-GB" sz="1600" dirty="0"/>
          </a:p>
        </p:txBody>
      </p:sp>
    </p:spTree>
    <p:extLst>
      <p:ext uri="{BB962C8B-B14F-4D97-AF65-F5344CB8AC3E}">
        <p14:creationId xmlns:p14="http://schemas.microsoft.com/office/powerpoint/2010/main" val="2300419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Y Broses Recriwtio a Dethol</a:t>
            </a:r>
          </a:p>
        </p:txBody>
      </p:sp>
    </p:spTree>
    <p:extLst>
      <p:ext uri="{BB962C8B-B14F-4D97-AF65-F5344CB8AC3E}">
        <p14:creationId xmlns:p14="http://schemas.microsoft.com/office/powerpoint/2010/main" val="4291852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rmAutofit/>
          </a:bodyPr>
          <a:lstStyle/>
          <a:p>
            <a:r>
              <a:rPr lang="cy-GB" sz="4400" b="1">
                <a:solidFill>
                  <a:srgbClr val="294054"/>
                </a:solidFill>
                <a:latin typeface="Manrope" pitchFamily="2" charset="0"/>
              </a:rPr>
              <a:t>Y Broses Recriwtio a Dethol</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892937" cy="4023360"/>
          </a:xfrm>
        </p:spPr>
        <p:txBody>
          <a:bodyPr>
            <a:noAutofit/>
          </a:bodyPr>
          <a:lstStyle/>
          <a:p>
            <a:pPr marL="0" indent="0">
              <a:spcBef>
                <a:spcPts val="600"/>
              </a:spcBef>
              <a:buNone/>
            </a:pPr>
            <a:r>
              <a:rPr lang="cy-GB" sz="1600" dirty="0">
                <a:solidFill>
                  <a:srgbClr val="294054"/>
                </a:solidFill>
                <a:latin typeface="Manrope" pitchFamily="2" charset="0"/>
              </a:rPr>
              <a:t>Bydd y panel dethol yn ystyried pob cais cyflawn. Bydd y panel yn ystyried yr wybodaeth, y sgiliau ac unrhyw brofiad perthnasol a nodir yn eich cais.  Felly, mae’r wybodaeth rydych yn ei darparu yn hanfodol wrth benderfynu a fyddwch yn cael eich rhoi ar y rhestr fer i’ch hystyried ymhellach.  Gwnewch yn siŵr eich bod yn darparu enghreifftiau, gan na fydd dweud “Mae gen i brofiad o...” a pheidio â rhoi enghraifft o’r hyn rydych chi wedi’i wneud yn ddigon o dystiolaeth i ni allu eich sgorio ar yr elfen benodol honno.  </a:t>
            </a:r>
          </a:p>
          <a:p>
            <a:pPr marL="0" indent="0">
              <a:lnSpc>
                <a:spcPct val="120000"/>
              </a:lnSpc>
              <a:buNone/>
            </a:pPr>
            <a:r>
              <a:rPr lang="cy-GB" sz="1600" b="1" dirty="0">
                <a:solidFill>
                  <a:srgbClr val="294054"/>
                </a:solidFill>
                <a:latin typeface="Manrope" pitchFamily="2" charset="0"/>
              </a:rPr>
              <a:t>Gofynion arbennig</a:t>
            </a:r>
          </a:p>
          <a:p>
            <a:pPr marL="0" indent="0">
              <a:buNone/>
            </a:pPr>
            <a:r>
              <a:rPr lang="cy-GB" sz="1600" dirty="0">
                <a:solidFill>
                  <a:srgbClr val="294054"/>
                </a:solidFill>
                <a:latin typeface="Manrope" pitchFamily="2" charset="0"/>
              </a:rPr>
              <a:t>Fel cyflogwr sydd wedi ymrwymo i’r Cynllun Hyderus o ran Anabledd, bydd yr holl ymgeiswyr sy’n bodloni’r meini prawf hanfodol ac sy’n anabl yn cael eu rhoi ar y rhestr fer. Os oes gennych chi unrhyw ofynion arbennig oherwydd anabledd er enghraifft, cysylltwch â’r adran Recriwtio ar </a:t>
            </a:r>
            <a:r>
              <a:rPr lang="cy-GB" sz="1600" b="1" dirty="0">
                <a:solidFill>
                  <a:srgbClr val="294054"/>
                </a:solidFill>
                <a:latin typeface="Manrope" pitchFamily="2" charset="0"/>
              </a:rPr>
              <a:t>01656 644214</a:t>
            </a:r>
            <a:r>
              <a:rPr lang="cy-GB" sz="1600" dirty="0">
                <a:solidFill>
                  <a:srgbClr val="294054"/>
                </a:solidFill>
                <a:latin typeface="Manrope" pitchFamily="2" charset="0"/>
              </a:rPr>
              <a:t> neu </a:t>
            </a:r>
            <a:r>
              <a:rPr lang="cy-GB" sz="1600" u="sng" dirty="0" err="1">
                <a:solidFill>
                  <a:srgbClr val="3869FF"/>
                </a:solidFill>
                <a:latin typeface="Manrope" pitchFamily="2" charset="0"/>
              </a:rPr>
              <a:t>recriwtio@ombwdsmon.cymru</a:t>
            </a:r>
            <a:r>
              <a:rPr lang="cy-GB" sz="1600" u="sng" dirty="0">
                <a:solidFill>
                  <a:srgbClr val="3869FF"/>
                </a:solidFill>
                <a:latin typeface="Manrope" pitchFamily="2" charset="0"/>
              </a:rPr>
              <a:t> </a:t>
            </a:r>
            <a:r>
              <a:rPr lang="cy-GB" sz="1600" dirty="0">
                <a:solidFill>
                  <a:srgbClr val="294054"/>
                </a:solidFill>
                <a:latin typeface="Manrope" pitchFamily="2" charset="0"/>
              </a:rPr>
              <a:t>a fydd yn falch o’ch helpu.</a:t>
            </a:r>
          </a:p>
          <a:p>
            <a:pPr marL="0" indent="0">
              <a:buNone/>
            </a:pPr>
            <a:r>
              <a:rPr lang="cy-GB" sz="1600" b="1" dirty="0">
                <a:solidFill>
                  <a:srgbClr val="294054"/>
                </a:solidFill>
                <a:latin typeface="Manrope" pitchFamily="2" charset="0"/>
              </a:rPr>
              <a:t>Ieithoedd i'w defnyddio wrth asesu a chyfweld</a:t>
            </a:r>
          </a:p>
          <a:p>
            <a:pPr marL="0" indent="0">
              <a:spcBef>
                <a:spcPts val="600"/>
              </a:spcBef>
              <a:buNone/>
            </a:pPr>
            <a:r>
              <a:rPr lang="cy-GB" sz="1600" dirty="0">
                <a:solidFill>
                  <a:srgbClr val="294054"/>
                </a:solidFill>
                <a:latin typeface="Manrope" pitchFamily="2" charset="0"/>
              </a:rPr>
              <a:t>Ar gyfer y swydd yn y Gymraeg, byddwn yn profi eich Cymraeg. Fodd bynnag, waeth beth fo iaith y rôl yr ymgeisir amdani, os hoffech i'r cyfweliad gael ei gynnal yn y Gymraeg, rhowch wybod i ni.</a:t>
            </a:r>
          </a:p>
        </p:txBody>
      </p:sp>
    </p:spTree>
    <p:extLst>
      <p:ext uri="{BB962C8B-B14F-4D97-AF65-F5344CB8AC3E}">
        <p14:creationId xmlns:p14="http://schemas.microsoft.com/office/powerpoint/2010/main" val="3110932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769534"/>
            <a:ext cx="10058400" cy="4023360"/>
          </a:xfrm>
        </p:spPr>
        <p:txBody>
          <a:bodyPr>
            <a:noAutofit/>
          </a:bodyPr>
          <a:lstStyle/>
          <a:p>
            <a:pPr marL="0" indent="0">
              <a:buNone/>
            </a:pPr>
            <a:r>
              <a:rPr lang="cy-GB" sz="1600" b="1" dirty="0">
                <a:solidFill>
                  <a:srgbClr val="294054"/>
                </a:solidFill>
                <a:latin typeface="Manrope" pitchFamily="2" charset="0"/>
              </a:rPr>
              <a:t>Penodi</a:t>
            </a:r>
          </a:p>
          <a:p>
            <a:pPr marL="0" indent="0">
              <a:spcBef>
                <a:spcPts val="600"/>
              </a:spcBef>
              <a:buNone/>
            </a:pPr>
            <a:r>
              <a:rPr lang="cy-GB" sz="1600" dirty="0">
                <a:solidFill>
                  <a:srgbClr val="294054"/>
                </a:solidFill>
                <a:latin typeface="Manrope" pitchFamily="2" charset="0"/>
              </a:rPr>
              <a:t>Cyn penodi:</a:t>
            </a:r>
          </a:p>
          <a:p>
            <a:pPr marL="0" indent="0">
              <a:spcBef>
                <a:spcPts val="600"/>
              </a:spcBef>
              <a:buNone/>
            </a:pPr>
            <a:r>
              <a:rPr lang="cy-GB" sz="1600" dirty="0">
                <a:solidFill>
                  <a:srgbClr val="294054"/>
                </a:solidFill>
                <a:latin typeface="Manrope" pitchFamily="2" charset="0"/>
              </a:rPr>
              <a:t>Bydd angen i'r ymgeisydd llwyddiannus ddarparu tystiolaeth ei fod yn gymwys i weithio yn y DU; darparu dau gyfeirnod llwyddiannus a gwybodaeth am unrhyw gollfarnau troseddol heb eu disbyddu. Byddwn hefyd yn gofyn i chi gwblhau holiadur iechyd.</a:t>
            </a:r>
          </a:p>
          <a:p>
            <a:pPr marL="0" indent="0">
              <a:spcBef>
                <a:spcPts val="600"/>
              </a:spcBef>
              <a:buNone/>
            </a:pPr>
            <a:r>
              <a:rPr lang="cy-GB" sz="1600" dirty="0">
                <a:solidFill>
                  <a:srgbClr val="294054"/>
                </a:solidFill>
                <a:latin typeface="Manrope" pitchFamily="2" charset="0"/>
              </a:rPr>
              <a:t>Mae'n hanfodol bod y rhai sy'n gweithio i'r Ombwdsmon yn ddiduedd a'u bod yn cael eu gweld i fod yn ddiduedd. Felly, ni chaniateir i staff sy'n gweithio i'r Ombwdsmon gymryd rhan mewn gweithgaredd gwleidyddol ac mae'n ofynnol iddynt osgoi sylwadau gwleidyddol cyhoeddus, er enghraifft ar gyfryngau cymdeithasol. Gofynnir i ymgeiswyr llwyddiannus, cyn eu penodi, lofnodi ymrwymiad yn cadarnhau eu bod yn cytuno i gydymffurfio â'n polisi cyfryngau cymdeithasol ac adolygu eu hôl troed cyfryngau cymdeithasol ar draws pob platfform y maent yn ei ddefnyddio.</a:t>
            </a:r>
          </a:p>
          <a:p>
            <a:pPr marL="0" indent="0">
              <a:spcBef>
                <a:spcPts val="600"/>
              </a:spcBef>
              <a:buNone/>
            </a:pPr>
            <a:r>
              <a:rPr lang="en-GB" sz="1600" dirty="0" err="1">
                <a:solidFill>
                  <a:srgbClr val="294054"/>
                </a:solidFill>
                <a:latin typeface="Manrope" pitchFamily="2" charset="0"/>
              </a:rPr>
              <a:t>Bydd</a:t>
            </a:r>
            <a:r>
              <a:rPr lang="en-GB" sz="1600" dirty="0">
                <a:solidFill>
                  <a:srgbClr val="294054"/>
                </a:solidFill>
                <a:latin typeface="Manrope" pitchFamily="2" charset="0"/>
              </a:rPr>
              <a:t> </a:t>
            </a:r>
            <a:r>
              <a:rPr lang="en-GB" sz="1600" dirty="0" err="1">
                <a:solidFill>
                  <a:srgbClr val="294054"/>
                </a:solidFill>
                <a:latin typeface="Manrope" pitchFamily="2" charset="0"/>
              </a:rPr>
              <a:t>angen</a:t>
            </a:r>
            <a:r>
              <a:rPr lang="en-GB" sz="1600" dirty="0">
                <a:solidFill>
                  <a:srgbClr val="294054"/>
                </a:solidFill>
                <a:latin typeface="Manrope" pitchFamily="2" charset="0"/>
              </a:rPr>
              <a:t> </a:t>
            </a:r>
            <a:r>
              <a:rPr lang="en-GB" sz="1600" dirty="0" err="1">
                <a:solidFill>
                  <a:srgbClr val="294054"/>
                </a:solidFill>
                <a:latin typeface="Manrope" pitchFamily="2" charset="0"/>
              </a:rPr>
              <a:t>i</a:t>
            </a:r>
            <a:r>
              <a:rPr lang="en-GB" sz="1600" dirty="0">
                <a:solidFill>
                  <a:srgbClr val="294054"/>
                </a:solidFill>
                <a:latin typeface="Manrope" pitchFamily="2" charset="0"/>
              </a:rPr>
              <a:t> </a:t>
            </a:r>
            <a:r>
              <a:rPr lang="en-GB" sz="1600" dirty="0" err="1">
                <a:solidFill>
                  <a:srgbClr val="294054"/>
                </a:solidFill>
                <a:latin typeface="Manrope" pitchFamily="2" charset="0"/>
              </a:rPr>
              <a:t>ni</a:t>
            </a:r>
            <a:r>
              <a:rPr lang="en-GB" sz="1600" dirty="0">
                <a:solidFill>
                  <a:srgbClr val="294054"/>
                </a:solidFill>
                <a:latin typeface="Manrope" pitchFamily="2" charset="0"/>
              </a:rPr>
              <a:t> </a:t>
            </a:r>
            <a:r>
              <a:rPr lang="en-GB" sz="1600" dirty="0" err="1">
                <a:solidFill>
                  <a:srgbClr val="294054"/>
                </a:solidFill>
                <a:latin typeface="Manrope" pitchFamily="2" charset="0"/>
              </a:rPr>
              <a:t>dderbyn</a:t>
            </a:r>
            <a:r>
              <a:rPr lang="en-GB" sz="1600" dirty="0">
                <a:solidFill>
                  <a:srgbClr val="294054"/>
                </a:solidFill>
                <a:latin typeface="Manrope" pitchFamily="2" charset="0"/>
              </a:rPr>
              <a:t> </a:t>
            </a:r>
            <a:r>
              <a:rPr lang="en-GB" sz="1600" dirty="0" err="1">
                <a:solidFill>
                  <a:srgbClr val="294054"/>
                </a:solidFill>
                <a:latin typeface="Manrope" pitchFamily="2" charset="0"/>
              </a:rPr>
              <a:t>dau</a:t>
            </a:r>
            <a:r>
              <a:rPr lang="en-GB" sz="1600" dirty="0">
                <a:solidFill>
                  <a:srgbClr val="294054"/>
                </a:solidFill>
                <a:latin typeface="Manrope" pitchFamily="2" charset="0"/>
              </a:rPr>
              <a:t> </a:t>
            </a:r>
            <a:r>
              <a:rPr lang="en-GB" sz="1600" dirty="0" err="1">
                <a:solidFill>
                  <a:srgbClr val="294054"/>
                </a:solidFill>
                <a:latin typeface="Manrope" pitchFamily="2" charset="0"/>
              </a:rPr>
              <a:t>ganolwr</a:t>
            </a:r>
            <a:r>
              <a:rPr lang="en-GB" sz="1600" dirty="0">
                <a:solidFill>
                  <a:srgbClr val="294054"/>
                </a:solidFill>
                <a:latin typeface="Manrope" pitchFamily="2" charset="0"/>
              </a:rPr>
              <a:t> addas </a:t>
            </a:r>
            <a:r>
              <a:rPr lang="en-GB" sz="1600" dirty="0" err="1">
                <a:solidFill>
                  <a:srgbClr val="294054"/>
                </a:solidFill>
                <a:latin typeface="Manrope" pitchFamily="2" charset="0"/>
              </a:rPr>
              <a:t>ar</a:t>
            </a:r>
            <a:r>
              <a:rPr lang="en-GB" sz="1600" dirty="0">
                <a:solidFill>
                  <a:srgbClr val="294054"/>
                </a:solidFill>
                <a:latin typeface="Manrope" pitchFamily="2" charset="0"/>
              </a:rPr>
              <a:t> </a:t>
            </a:r>
            <a:r>
              <a:rPr lang="en-GB" sz="1600" dirty="0" err="1">
                <a:solidFill>
                  <a:srgbClr val="294054"/>
                </a:solidFill>
                <a:latin typeface="Manrope" pitchFamily="2" charset="0"/>
              </a:rPr>
              <a:t>gyfer</a:t>
            </a:r>
            <a:r>
              <a:rPr lang="en-GB" sz="1600" dirty="0">
                <a:solidFill>
                  <a:srgbClr val="294054"/>
                </a:solidFill>
                <a:latin typeface="Manrope" pitchFamily="2" charset="0"/>
              </a:rPr>
              <a:t> </a:t>
            </a:r>
            <a:r>
              <a:rPr lang="en-GB" sz="1600" dirty="0" err="1">
                <a:solidFill>
                  <a:srgbClr val="294054"/>
                </a:solidFill>
                <a:latin typeface="Manrope" pitchFamily="2" charset="0"/>
              </a:rPr>
              <a:t>eich</a:t>
            </a:r>
            <a:r>
              <a:rPr lang="en-GB" sz="1600" dirty="0">
                <a:solidFill>
                  <a:srgbClr val="294054"/>
                </a:solidFill>
                <a:latin typeface="Manrope" pitchFamily="2" charset="0"/>
              </a:rPr>
              <a:t> </a:t>
            </a:r>
            <a:r>
              <a:rPr lang="en-GB" sz="1600" dirty="0" err="1">
                <a:solidFill>
                  <a:srgbClr val="294054"/>
                </a:solidFill>
                <a:latin typeface="Manrope" pitchFamily="2" charset="0"/>
              </a:rPr>
              <a:t>penodiad</a:t>
            </a:r>
            <a:r>
              <a:rPr lang="en-GB" sz="1600" dirty="0">
                <a:solidFill>
                  <a:srgbClr val="294054"/>
                </a:solidFill>
                <a:latin typeface="Manrope" pitchFamily="2" charset="0"/>
              </a:rPr>
              <a:t> </a:t>
            </a:r>
            <a:r>
              <a:rPr lang="en-GB" sz="1600" dirty="0" err="1">
                <a:solidFill>
                  <a:srgbClr val="294054"/>
                </a:solidFill>
                <a:latin typeface="Manrope" pitchFamily="2" charset="0"/>
              </a:rPr>
              <a:t>i'r</a:t>
            </a:r>
            <a:r>
              <a:rPr lang="en-GB" sz="1600" dirty="0">
                <a:solidFill>
                  <a:srgbClr val="294054"/>
                </a:solidFill>
                <a:latin typeface="Manrope" pitchFamily="2" charset="0"/>
              </a:rPr>
              <a:t> </a:t>
            </a:r>
            <a:r>
              <a:rPr lang="en-GB" sz="1600" dirty="0" err="1">
                <a:solidFill>
                  <a:srgbClr val="294054"/>
                </a:solidFill>
                <a:latin typeface="Manrope" pitchFamily="2" charset="0"/>
              </a:rPr>
              <a:t>rôl</a:t>
            </a:r>
            <a:r>
              <a:rPr lang="en-GB" sz="1600" dirty="0">
                <a:solidFill>
                  <a:srgbClr val="294054"/>
                </a:solidFill>
                <a:latin typeface="Manrope" pitchFamily="2" charset="0"/>
              </a:rPr>
              <a:t>.</a:t>
            </a:r>
            <a:r>
              <a:rPr lang="cy-GB" sz="1600" dirty="0">
                <a:solidFill>
                  <a:srgbClr val="294054"/>
                </a:solidFill>
                <a:latin typeface="Manrope" pitchFamily="2" charset="0"/>
              </a:rPr>
              <a:t> Dim ond ar ôl i gynnig cyflogaeth gael ei wneud a’i dderbyn y gwneir cais am eirdaon.  </a:t>
            </a:r>
          </a:p>
          <a:p>
            <a:pPr marL="0" indent="0">
              <a:spcBef>
                <a:spcPts val="600"/>
              </a:spcBef>
              <a:buNone/>
            </a:pPr>
            <a:endParaRPr lang="en-GB" sz="1600" dirty="0">
              <a:solidFill>
                <a:srgbClr val="294054"/>
              </a:solidFill>
              <a:latin typeface="Manrope" pitchFamily="2" charset="0"/>
            </a:endParaRPr>
          </a:p>
          <a:p>
            <a:pPr marL="0" indent="0">
              <a:spcBef>
                <a:spcPts val="600"/>
              </a:spcBef>
              <a:buNone/>
            </a:pPr>
            <a:r>
              <a:rPr lang="cy-GB" sz="1800" b="1" dirty="0">
                <a:solidFill>
                  <a:srgbClr val="294054"/>
                </a:solidFill>
                <a:latin typeface="Manrope" pitchFamily="2" charset="0"/>
              </a:rPr>
              <a:t>Dyddiad cau: 5yh 7 Medi 2026</a:t>
            </a:r>
          </a:p>
          <a:p>
            <a:pPr marL="0" indent="0">
              <a:spcBef>
                <a:spcPts val="600"/>
              </a:spcBef>
              <a:buNone/>
            </a:pPr>
            <a:r>
              <a:rPr lang="cy-GB" sz="1600" b="1" dirty="0">
                <a:solidFill>
                  <a:srgbClr val="FF0000"/>
                </a:solidFill>
                <a:latin typeface="Manrope" pitchFamily="2" charset="0"/>
              </a:rPr>
              <a:t>Mae gennym yr hawl i gau’r cyfle hwn yn gynnar os daw digon o geisiadau i law.</a:t>
            </a:r>
          </a:p>
        </p:txBody>
      </p:sp>
    </p:spTree>
    <p:extLst>
      <p:ext uri="{BB962C8B-B14F-4D97-AF65-F5344CB8AC3E}">
        <p14:creationId xmlns:p14="http://schemas.microsoft.com/office/powerpoint/2010/main" val="1906281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Diogelu Data</a:t>
            </a:r>
          </a:p>
        </p:txBody>
      </p:sp>
    </p:spTree>
    <p:extLst>
      <p:ext uri="{BB962C8B-B14F-4D97-AF65-F5344CB8AC3E}">
        <p14:creationId xmlns:p14="http://schemas.microsoft.com/office/powerpoint/2010/main" val="81248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Cyflwyniad</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r>
              <a:rPr lang="cy-GB" sz="1600" dirty="0">
                <a:solidFill>
                  <a:srgbClr val="294054"/>
                </a:solidFill>
                <a:latin typeface="Manrope" pitchFamily="2" charset="0"/>
              </a:rPr>
              <a:t>Diolch am eich diddordeb yn rôl </a:t>
            </a:r>
            <a:r>
              <a:rPr lang="cy-GB" sz="1600" b="1" dirty="0">
                <a:solidFill>
                  <a:srgbClr val="294054"/>
                </a:solidFill>
                <a:latin typeface="Manrope" pitchFamily="2" charset="0"/>
              </a:rPr>
              <a:t>Swyddog Gwaith Achos Dan Hyfforddiant </a:t>
            </a:r>
            <a:r>
              <a:rPr lang="cy-GB" sz="1600" dirty="0">
                <a:solidFill>
                  <a:srgbClr val="294054"/>
                </a:solidFill>
                <a:latin typeface="Manrope" pitchFamily="2" charset="0"/>
              </a:rPr>
              <a:t>yn Ombwdsmon Gwasanaethau Cyhoeddus Cymru.</a:t>
            </a:r>
          </a:p>
          <a:p>
            <a:r>
              <a:rPr lang="cy-GB" sz="1600" dirty="0">
                <a:solidFill>
                  <a:srgbClr val="294054"/>
                </a:solidFill>
                <a:latin typeface="Manrope" pitchFamily="2" charset="0"/>
              </a:rPr>
              <a:t>Mae’r Pecyn Recriwtio hwn yn cynnwys gwybodaeth am Ombwdsmon Gwasanaethau Cyhoeddus Cymru, y broses recriwtio a sut i wneud cais am y swydd.</a:t>
            </a:r>
          </a:p>
          <a:p>
            <a:r>
              <a:rPr lang="cy-GB" sz="1600" dirty="0">
                <a:solidFill>
                  <a:srgbClr val="294054"/>
                </a:solidFill>
                <a:latin typeface="Manrope" pitchFamily="2" charset="0"/>
              </a:rPr>
              <a:t>Ewch i’n gwefan </a:t>
            </a:r>
            <a:r>
              <a:rPr lang="cy-GB"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www.ombwdsmon.cymru</a:t>
            </a:r>
            <a:r>
              <a:rPr lang="cy-GB" sz="1600" dirty="0">
                <a:solidFill>
                  <a:srgbClr val="3869FF"/>
                </a:solidFill>
                <a:latin typeface="Manrope" pitchFamily="2" charset="0"/>
              </a:rPr>
              <a:t> </a:t>
            </a:r>
            <a:r>
              <a:rPr lang="cy-GB" sz="1600" dirty="0">
                <a:solidFill>
                  <a:srgbClr val="294054"/>
                </a:solidFill>
                <a:latin typeface="Manrope" pitchFamily="2" charset="0"/>
              </a:rPr>
              <a:t>i gael rhagor o wybodaeth am y swyddfa. </a:t>
            </a:r>
          </a:p>
          <a:p>
            <a:endParaRPr lang="en-GB" sz="1600" dirty="0"/>
          </a:p>
          <a:p>
            <a:endParaRPr lang="en-GB" sz="1600" dirty="0"/>
          </a:p>
        </p:txBody>
      </p:sp>
    </p:spTree>
    <p:extLst>
      <p:ext uri="{BB962C8B-B14F-4D97-AF65-F5344CB8AC3E}">
        <p14:creationId xmlns:p14="http://schemas.microsoft.com/office/powerpoint/2010/main" val="1847284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Hysbysiad Preifatrwydd</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pPr marL="0" indent="0">
              <a:buNone/>
            </a:pPr>
            <a:r>
              <a:rPr lang="cy-GB" sz="1600" dirty="0">
                <a:solidFill>
                  <a:srgbClr val="294054"/>
                </a:solidFill>
                <a:latin typeface="Manrope" pitchFamily="2" charset="0"/>
              </a:rPr>
              <a:t>Mae ein Hysbysiad Preifatrwydd yn esbonio sut y bydd Ombwdsmon Gwasanaethau Cyhoeddus Cymru yn ymdrin â’ch gwybodaeth bersonol (neu wybodaeth bersonol unigolyn yr ydych chi’n gweithredu ar ei ran). Mae’r hysbysiad preifatrwydd yn ystyried gofynion </a:t>
            </a:r>
            <a:r>
              <a:rPr lang="cy-GB"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Y Rheoliad Cyffredinol ar Ddiogelu Data </a:t>
            </a:r>
            <a:r>
              <a:rPr lang="cy-GB" sz="1600" dirty="0">
                <a:solidFill>
                  <a:srgbClr val="294054"/>
                </a:solidFill>
                <a:latin typeface="Manrope" pitchFamily="2" charset="0"/>
              </a:rPr>
              <a:t>a </a:t>
            </a:r>
            <a:r>
              <a:rPr lang="cy-GB" sz="1600" dirty="0">
                <a:solidFill>
                  <a:srgbClr val="3869FF"/>
                </a:solidFill>
                <a:latin typeface="Manrope" pitchFamily="2" charset="0"/>
                <a:hlinkClick r:id="rId3">
                  <a:extLst>
                    <a:ext uri="{A12FA001-AC4F-418D-AE19-62706E023703}">
                      <ahyp:hlinkClr xmlns:ahyp="http://schemas.microsoft.com/office/drawing/2018/hyperlinkcolor" val="tx"/>
                    </a:ext>
                  </a:extLst>
                </a:hlinkClick>
              </a:rPr>
              <a:t>Deddf Diogelu Data 2018</a:t>
            </a:r>
            <a:r>
              <a:rPr lang="cy-GB" sz="1600" dirty="0">
                <a:solidFill>
                  <a:srgbClr val="3869FF"/>
                </a:solidFill>
                <a:latin typeface="Manrope" pitchFamily="2" charset="0"/>
              </a:rPr>
              <a:t>.</a:t>
            </a:r>
          </a:p>
          <a:p>
            <a:pPr marL="0" indent="0">
              <a:buNone/>
            </a:pPr>
            <a:r>
              <a:rPr lang="cy-GB" sz="1600" dirty="0">
                <a:solidFill>
                  <a:srgbClr val="294054"/>
                </a:solidFill>
                <a:latin typeface="Manrope" pitchFamily="2" charset="0"/>
              </a:rPr>
              <a:t>Dylai'r rhai sydd â diddordeb mewn gweithio i Ombwdsmon Gwasanaethau Cyhoeddus Cymru gyfeirio at yr hysbysiad preifatrwydd mwy manwl </a:t>
            </a:r>
            <a:r>
              <a:rPr lang="cy-GB" sz="1600" dirty="0">
                <a:solidFill>
                  <a:srgbClr val="294054"/>
                </a:solidFill>
                <a:latin typeface="Manrope" pitchFamily="2" charset="0"/>
                <a:hlinkClick r:id="rId4"/>
              </a:rPr>
              <a:t>Hysbysiad Preifatrwydd - Ombwdsmon Gwasanaethau </a:t>
            </a:r>
            <a:r>
              <a:rPr lang="cy-GB" sz="1600">
                <a:solidFill>
                  <a:srgbClr val="294054"/>
                </a:solidFill>
                <a:latin typeface="Manrope" pitchFamily="2" charset="0"/>
                <a:hlinkClick r:id="rId4"/>
              </a:rPr>
              <a:t>Cyhoeddus Cymru</a:t>
            </a:r>
            <a:r>
              <a:rPr lang="cy-GB" sz="1600">
                <a:solidFill>
                  <a:srgbClr val="294054"/>
                </a:solidFill>
                <a:latin typeface="Manrope" pitchFamily="2" charset="0"/>
              </a:rPr>
              <a:t>.</a:t>
            </a:r>
            <a:endParaRPr lang="cy-GB" sz="1600" dirty="0">
              <a:solidFill>
                <a:srgbClr val="294054"/>
              </a:solidFill>
              <a:latin typeface="Manrope" pitchFamily="2" charset="0"/>
            </a:endParaRPr>
          </a:p>
          <a:p>
            <a:pPr marL="0" indent="0">
              <a:buNone/>
            </a:pPr>
            <a:endParaRPr lang="en-GB" sz="1600" dirty="0"/>
          </a:p>
        </p:txBody>
      </p:sp>
    </p:spTree>
    <p:extLst>
      <p:ext uri="{BB962C8B-B14F-4D97-AF65-F5344CB8AC3E}">
        <p14:creationId xmlns:p14="http://schemas.microsoft.com/office/powerpoint/2010/main" val="3205765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font, graphics, logo&#10;&#10;Description automatically generated">
            <a:extLst>
              <a:ext uri="{FF2B5EF4-FFF2-40B4-BE49-F238E27FC236}">
                <a16:creationId xmlns:a16="http://schemas.microsoft.com/office/drawing/2014/main" id="{43DADC3A-5F34-9611-FCFE-55975A35E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4936" y="2242103"/>
            <a:ext cx="4558747" cy="1445189"/>
          </a:xfrm>
          <a:prstGeom prst="rect">
            <a:avLst/>
          </a:prstGeom>
        </p:spPr>
      </p:pic>
    </p:spTree>
    <p:extLst>
      <p:ext uri="{BB962C8B-B14F-4D97-AF65-F5344CB8AC3E}">
        <p14:creationId xmlns:p14="http://schemas.microsoft.com/office/powerpoint/2010/main" val="158801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6600" b="1">
                <a:solidFill>
                  <a:srgbClr val="294054"/>
                </a:solidFill>
                <a:latin typeface="Manrope" pitchFamily="2" charset="0"/>
              </a:rPr>
              <a:t>Gwybodaeth am yr Ombwdsmon</a:t>
            </a:r>
          </a:p>
        </p:txBody>
      </p:sp>
    </p:spTree>
    <p:extLst>
      <p:ext uri="{BB962C8B-B14F-4D97-AF65-F5344CB8AC3E}">
        <p14:creationId xmlns:p14="http://schemas.microsoft.com/office/powerpoint/2010/main" val="355316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43060"/>
            <a:ext cx="10058400" cy="1008797"/>
          </a:xfrm>
        </p:spPr>
        <p:txBody>
          <a:bodyPr/>
          <a:lstStyle/>
          <a:p>
            <a:r>
              <a:rPr lang="cy-GB" b="1">
                <a:solidFill>
                  <a:srgbClr val="294054"/>
                </a:solidFill>
                <a:latin typeface="Manrope" pitchFamily="2" charset="0"/>
              </a:rPr>
              <a:t>Gwybodaeth am yr Ombwdsmon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10058400" cy="4378085"/>
          </a:xfrm>
        </p:spPr>
        <p:txBody>
          <a:bodyPr>
            <a:normAutofit fontScale="92500" lnSpcReduction="20000"/>
          </a:bodyPr>
          <a:lstStyle/>
          <a:p>
            <a:pPr marR="550">
              <a:lnSpc>
                <a:spcPct val="120000"/>
              </a:lnSpc>
            </a:pPr>
            <a:r>
              <a:rPr lang="cy-GB" sz="1400" b="0" i="0" u="none" strike="noStrike" baseline="0">
                <a:solidFill>
                  <a:srgbClr val="294054"/>
                </a:solidFill>
                <a:latin typeface="Manrope" pitchFamily="2" charset="0"/>
              </a:rPr>
              <a:t>Mae gan yr Ombwdsmon dair rôl benodol. Y cyntaf yw ystyried cwynion am ddarparwyr gwasanaethau cyhoeddus yng Nghymru; yr ail yw ystyried cwynion am gynghorwyr yn torri’r Cod Ymddygiad; y trydydd yw sbarduno gwelliant systemig mewn gwasanaethau cyhoeddus a safonau ymddygiad mewn llywodraeth leol yng Nghymru. Mae’r Ombwdsmon yn Gorfforaeth Unigol ac yn Swyddog Cyfrifyddu ar gyfer y swyddfa. Mae’r Ombwdsmon yn annibynnol ar holl gyrff y llywodraeth ac mae’r gwasanaeth sy’n cael ei ddarparu yn rhad ac am ddim. Mae’r Ombwdsmon wedi nodi ei huchelgeisiau yn ei Chynllun Strategol 2023 – 2026, y gellir ei weld ar ein gwefan. Ceir rhagor o wybodaeth am waith y swyddfa isod.</a:t>
            </a:r>
          </a:p>
          <a:p>
            <a:pPr>
              <a:lnSpc>
                <a:spcPct val="120000"/>
              </a:lnSpc>
            </a:pPr>
            <a:r>
              <a:rPr lang="cy-GB" sz="1600" b="1" i="0" u="none" strike="noStrike" baseline="0">
                <a:solidFill>
                  <a:srgbClr val="294054"/>
                </a:solidFill>
                <a:latin typeface="Manrope" pitchFamily="2" charset="0"/>
              </a:rPr>
              <a:t>Cwynion am ddarparwyr gwasanaethau cyhoeddus</a:t>
            </a:r>
          </a:p>
          <a:p>
            <a:pPr marR="550">
              <a:lnSpc>
                <a:spcPct val="120000"/>
              </a:lnSpc>
            </a:pPr>
            <a:r>
              <a:rPr lang="cy-GB" sz="1400" b="0" i="0" u="none" strike="noStrike" baseline="0">
                <a:solidFill>
                  <a:srgbClr val="294054"/>
                </a:solidFill>
                <a:latin typeface="Manrope" pitchFamily="2" charset="0"/>
              </a:rPr>
              <a:t>O dan Ddeddf Ombwdsmon Gwasanaethau Cyhoeddus (Cymru) 2019, mae’r Ombwdsmon yn ystyried cwynion am gyrff sy’n darparu gwasanaethau cyhoeddus lle mae’r cyfrifoldeb am eu darparu wedi cael ei ddatganoli i Gymru. Gall yr Ombwdsmon hefyd gychwyn ymchwiliadau ar ei liwt ei hun, lle mae o’r farn bod amheuaeth resymol o gamweinyddu systemig yn achosi anghyfiawnder personol.</a:t>
            </a:r>
          </a:p>
          <a:p>
            <a:pPr>
              <a:lnSpc>
                <a:spcPct val="120000"/>
              </a:lnSpc>
            </a:pPr>
            <a:r>
              <a:rPr lang="cy-GB" sz="1600" b="1" i="0" u="none" strike="noStrike" baseline="0">
                <a:solidFill>
                  <a:srgbClr val="294054"/>
                </a:solidFill>
                <a:latin typeface="Manrope" pitchFamily="2" charset="0"/>
              </a:rPr>
              <a:t>Cwynion ynghylch Cod Ymddygiad</a:t>
            </a:r>
          </a:p>
          <a:p>
            <a:pPr marR="550">
              <a:lnSpc>
                <a:spcPct val="120000"/>
              </a:lnSpc>
            </a:pPr>
            <a:r>
              <a:rPr lang="cy-GB" sz="1400">
                <a:solidFill>
                  <a:srgbClr val="294054"/>
                </a:solidFill>
                <a:latin typeface="Manrope" pitchFamily="2" charset="0"/>
              </a:rPr>
              <a:t>O dan ddarpariaethau Rhan lll Deddf Llywodraeth Leol 2000, ynghyd â Gorchmynion perthnasol a wnaed gan Gynulliad Cenedlaethol Cymru dan y Ddeddf honno, mae’r Ombwdsmon yn ystyried cwynion bod aelodau o awdurdodau lleol wedi torri Cod Ymddygiad eu hawdurdod.</a:t>
            </a:r>
          </a:p>
          <a:p>
            <a:pPr>
              <a:lnSpc>
                <a:spcPct val="120000"/>
              </a:lnSpc>
            </a:pPr>
            <a:r>
              <a:rPr lang="cy-GB" sz="1600" b="1" i="0" u="none" strike="noStrike" baseline="0">
                <a:solidFill>
                  <a:srgbClr val="294054"/>
                </a:solidFill>
                <a:latin typeface="Manrope" pitchFamily="2" charset="0"/>
              </a:rPr>
              <a:t>Sbarduno Gwelliant Systemig/Safonau Ymddygiad</a:t>
            </a:r>
          </a:p>
          <a:p>
            <a:pPr marR="550">
              <a:lnSpc>
                <a:spcPct val="120000"/>
              </a:lnSpc>
            </a:pPr>
            <a:r>
              <a:rPr lang="cy-GB" sz="1400" b="0" i="0" u="none" strike="noStrike" baseline="0">
                <a:solidFill>
                  <a:srgbClr val="294054"/>
                </a:solidFill>
                <a:latin typeface="Manrope" pitchFamily="2" charset="0"/>
              </a:rPr>
              <a:t>O dan Ddeddf Ombwdsmon Gwasanaethau Cyhoeddus (Cymru) 2019, gall yr Ombwdsmon osod safonau delio â chwynion ar gyfer darparwyr gwasanaethau cyhoeddus yng Nghymru, cyhoeddi data ar gwynion a chefnogi’r gwaith o ddelio â chwynion yn dda drwy ddarparu hyfforddiant.</a:t>
            </a:r>
          </a:p>
          <a:p>
            <a:endParaRPr lang="en-GB" sz="1600" dirty="0"/>
          </a:p>
        </p:txBody>
      </p:sp>
    </p:spTree>
    <p:extLst>
      <p:ext uri="{BB962C8B-B14F-4D97-AF65-F5344CB8AC3E}">
        <p14:creationId xmlns:p14="http://schemas.microsoft.com/office/powerpoint/2010/main" val="291021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4BA7D3-0505-8EDC-AB76-620AEDF4B5E2}"/>
              </a:ext>
            </a:extLst>
          </p:cNvPr>
          <p:cNvPicPr>
            <a:picLocks noChangeAspect="1"/>
          </p:cNvPicPr>
          <p:nvPr/>
        </p:nvPicPr>
        <p:blipFill>
          <a:blip r:embed="rId2"/>
          <a:stretch>
            <a:fillRect/>
          </a:stretch>
        </p:blipFill>
        <p:spPr>
          <a:xfrm>
            <a:off x="389043" y="423044"/>
            <a:ext cx="3999323" cy="5316173"/>
          </a:xfrm>
          <a:prstGeom prst="rect">
            <a:avLst/>
          </a:prstGeom>
        </p:spPr>
      </p:pic>
      <p:sp>
        <p:nvSpPr>
          <p:cNvPr id="7" name="Title 1">
            <a:extLst>
              <a:ext uri="{FF2B5EF4-FFF2-40B4-BE49-F238E27FC236}">
                <a16:creationId xmlns:a16="http://schemas.microsoft.com/office/drawing/2014/main" id="{E637D6CD-71CD-FF5F-91AE-BB044656B730}"/>
              </a:ext>
            </a:extLst>
          </p:cNvPr>
          <p:cNvSpPr txBox="1">
            <a:spLocks/>
          </p:cNvSpPr>
          <p:nvPr/>
        </p:nvSpPr>
        <p:spPr>
          <a:xfrm>
            <a:off x="4626901" y="644885"/>
            <a:ext cx="6574972" cy="1511906"/>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y-GB" sz="2200" b="1">
                <a:solidFill>
                  <a:srgbClr val="294054"/>
                </a:solidFill>
                <a:latin typeface="Manrope" pitchFamily="2" charset="0"/>
              </a:rPr>
              <a:t>Gwerthoedd OGCC</a:t>
            </a:r>
            <a:br>
              <a:rPr lang="cy-GB" sz="1800">
                <a:solidFill>
                  <a:srgbClr val="294054"/>
                </a:solidFill>
                <a:latin typeface="Manrope" pitchFamily="2" charset="0"/>
              </a:rPr>
            </a:br>
            <a:r>
              <a:rPr lang="cy-GB" sz="1600">
                <a:solidFill>
                  <a:srgbClr val="294054"/>
                </a:solidFill>
                <a:latin typeface="Manrope" pitchFamily="2" charset="0"/>
              </a:rPr>
              <a:t>Mae Ombwdsmon Gwasanaethau Cyhoeddus Cymru (OGCC) yn credu bod diwylliant yn effeithio ar bob agwedd ar sut rydym yn gweithredu a sut mae gwaith yn cael ei wneud.  Rydym yn ymddiried yn ymdeimlad gweithwyr o bwrpas, a’r set o werthoedd rydym yn eu dilyn wrth weithredu, i lywio ein diwylliant.  Nod ein gwerthoedd yw darparu templed ar gyfer yr ymddygiadau a’r safonau a ddisgwylir wrth weithio i ni, gan amlinellu’r ffordd rydym yn gwneud pethau yma.</a:t>
            </a:r>
          </a:p>
        </p:txBody>
      </p:sp>
      <p:sp>
        <p:nvSpPr>
          <p:cNvPr id="8" name="Content Placeholder 2">
            <a:extLst>
              <a:ext uri="{FF2B5EF4-FFF2-40B4-BE49-F238E27FC236}">
                <a16:creationId xmlns:a16="http://schemas.microsoft.com/office/drawing/2014/main" id="{FCF85B19-2594-E230-4C76-99464DB4AA98}"/>
              </a:ext>
            </a:extLst>
          </p:cNvPr>
          <p:cNvSpPr txBox="1">
            <a:spLocks/>
          </p:cNvSpPr>
          <p:nvPr/>
        </p:nvSpPr>
        <p:spPr>
          <a:xfrm>
            <a:off x="4626901" y="2228731"/>
            <a:ext cx="6574973" cy="375557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52000" indent="-72000">
              <a:spcBef>
                <a:spcPts val="200"/>
              </a:spcBef>
            </a:pPr>
            <a:r>
              <a:rPr lang="cy-GB" sz="1600" b="1" dirty="0">
                <a:solidFill>
                  <a:srgbClr val="294054"/>
                </a:solidFill>
                <a:latin typeface="Manrope" pitchFamily="2" charset="0"/>
              </a:rPr>
              <a:t>C    Cyflawni:</a:t>
            </a:r>
          </a:p>
          <a:p>
            <a:pPr marL="252000" indent="-72000">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Gwneud ein gorau glas</a:t>
            </a:r>
          </a:p>
          <a:p>
            <a:pPr marL="252000" indent="-72000">
              <a:spcBef>
                <a:spcPts val="200"/>
              </a:spcBef>
            </a:pPr>
            <a:r>
              <a:rPr lang="cy-GB" sz="1600" b="1" dirty="0">
                <a:solidFill>
                  <a:srgbClr val="294054"/>
                </a:solidFill>
                <a:latin typeface="Manrope" pitchFamily="2" charset="0"/>
              </a:rPr>
              <a:t>C    Cydberthynas:</a:t>
            </a:r>
          </a:p>
          <a:p>
            <a:pPr marL="901700" indent="-71438">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Parchu ein gilydd a gweithio ar y cyd er mwyn i’r sefydliad lwyddo</a:t>
            </a:r>
          </a:p>
          <a:p>
            <a:pPr marL="252000" indent="-72000">
              <a:spcBef>
                <a:spcPts val="200"/>
              </a:spcBef>
            </a:pPr>
            <a:r>
              <a:rPr lang="cy-GB" sz="1600" b="1" dirty="0">
                <a:solidFill>
                  <a:srgbClr val="294054"/>
                </a:solidFill>
                <a:latin typeface="Manrope" pitchFamily="2" charset="0"/>
              </a:rPr>
              <a:t>M  Meddwl yn gadarnhaol:</a:t>
            </a:r>
          </a:p>
          <a:p>
            <a:pPr marL="901700" indent="-71438">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Dangos brwdfrydedd a balchder o ran pwy ydym ni a’r hyn rydym yn ei wneud</a:t>
            </a:r>
          </a:p>
          <a:p>
            <a:pPr marL="252000" indent="-72000">
              <a:spcBef>
                <a:spcPts val="200"/>
              </a:spcBef>
            </a:pPr>
            <a:r>
              <a:rPr lang="cy-GB" sz="1600" b="1" dirty="0">
                <a:solidFill>
                  <a:srgbClr val="294054"/>
                </a:solidFill>
                <a:latin typeface="Manrope" pitchFamily="2" charset="0"/>
              </a:rPr>
              <a:t>C    Cefnogi:</a:t>
            </a:r>
          </a:p>
          <a:p>
            <a:pPr marL="252000" indent="-72000">
              <a:spcBef>
                <a:spcPts val="200"/>
              </a:spcBef>
            </a:pPr>
            <a:r>
              <a:rPr lang="cy-GB" sz="1600" dirty="0">
                <a:solidFill>
                  <a:srgbClr val="294054"/>
                </a:solidFill>
                <a:latin typeface="Manrope" pitchFamily="2" charset="0"/>
              </a:rPr>
              <a:t>	Bod yn gefn i’n gilydd a gwerthfawrogi ein hamrywiaeth</a:t>
            </a:r>
          </a:p>
          <a:p>
            <a:pPr marL="252000" indent="-72000">
              <a:spcBef>
                <a:spcPts val="200"/>
              </a:spcBef>
            </a:pPr>
            <a:r>
              <a:rPr lang="cy-GB" sz="1600" b="1" dirty="0">
                <a:solidFill>
                  <a:srgbClr val="294054"/>
                </a:solidFill>
                <a:latin typeface="Manrope" pitchFamily="2" charset="0"/>
              </a:rPr>
              <a:t>P    Perchnogaeth:</a:t>
            </a:r>
          </a:p>
          <a:p>
            <a:pPr marL="252000" indent="-72000">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Derbyn cyfrifoldeb am bopeth a wnawn</a:t>
            </a:r>
          </a:p>
          <a:p>
            <a:pPr marL="252000" indent="-72000">
              <a:spcBef>
                <a:spcPts val="200"/>
              </a:spcBef>
            </a:pPr>
            <a:r>
              <a:rPr lang="cy-GB" sz="1600" b="1" dirty="0">
                <a:solidFill>
                  <a:srgbClr val="294054"/>
                </a:solidFill>
                <a:latin typeface="Manrope" pitchFamily="2" charset="0"/>
              </a:rPr>
              <a:t>P    Parodrwydd:</a:t>
            </a:r>
          </a:p>
          <a:p>
            <a:pPr marL="252000" indent="-72000">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Agwedd gadarnhaol, hyblyg ac awyddus</a:t>
            </a:r>
          </a:p>
          <a:p>
            <a:pPr marL="252000" indent="-72000"/>
            <a:endParaRPr lang="en-GB" sz="1600" dirty="0"/>
          </a:p>
        </p:txBody>
      </p:sp>
    </p:spTree>
    <p:extLst>
      <p:ext uri="{BB962C8B-B14F-4D97-AF65-F5344CB8AC3E}">
        <p14:creationId xmlns:p14="http://schemas.microsoft.com/office/powerpoint/2010/main" val="732612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cy-GB" b="1">
                <a:solidFill>
                  <a:srgbClr val="294054"/>
                </a:solidFill>
                <a:latin typeface="Manrope" pitchFamily="2" charset="0"/>
              </a:rPr>
              <a:t>Cyflogwr Chwarae Teg</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4971245" y="1845735"/>
            <a:ext cx="6184435" cy="4023360"/>
          </a:xfrm>
        </p:spPr>
        <p:txBody>
          <a:bodyPr>
            <a:noAutofit/>
          </a:bodyPr>
          <a:lstStyle/>
          <a:p>
            <a:pPr>
              <a:spcBef>
                <a:spcPts val="600"/>
              </a:spcBef>
            </a:pPr>
            <a:r>
              <a:rPr lang="cy-GB" sz="1600" dirty="0">
                <a:solidFill>
                  <a:srgbClr val="294054"/>
                </a:solidFill>
                <a:latin typeface="Manrope" pitchFamily="2" charset="0"/>
              </a:rPr>
              <a:t>Mae Ombwdsmon Gwasanaethau Cyhoeddus Cymru yn ceisio sicrhau bod pobl sy'n defnyddio'i gwasanaeth, neu sy'n cael eu cyflogi ganddi, yn cael eu trin yn gyfartal ac nad yw'n gwahaniaethu'n anfwriadol yn erbyn aelodau unrhyw grŵp penodol mewn cymdeithas.</a:t>
            </a:r>
          </a:p>
          <a:p>
            <a:pPr>
              <a:spcBef>
                <a:spcPts val="600"/>
              </a:spcBef>
            </a:pPr>
            <a:r>
              <a:rPr lang="cy-GB" sz="1600" dirty="0">
                <a:solidFill>
                  <a:srgbClr val="294054"/>
                </a:solidFill>
                <a:latin typeface="Manrope" pitchFamily="2" charset="0"/>
              </a:rPr>
              <a:t>Rydym yn Hyderus o ran Anabledd ac felly rydym wedi ymrwymo i’r canlynol:</a:t>
            </a:r>
          </a:p>
          <a:p>
            <a:pPr>
              <a:spcBef>
                <a:spcPts val="600"/>
              </a:spcBef>
            </a:pPr>
            <a:endParaRPr lang="en-GB" sz="1600" dirty="0">
              <a:solidFill>
                <a:srgbClr val="294054"/>
              </a:solidFill>
              <a:latin typeface="Manrope" pitchFamily="2" charset="0"/>
            </a:endParaRP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bod yn gynhwysol ac yn hygyrch i bawb</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rhoi gwybod am swyddi gwag</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cynnig cyfweliad i bobl anabl sy’n bodloni’r meini prawf hanfodol yn y manyleb person</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darparu addasiadau rhesymol</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cefnogi gweithwyr presennol</a:t>
            </a:r>
          </a:p>
          <a:p>
            <a:pPr>
              <a:spcBef>
                <a:spcPts val="600"/>
              </a:spcBef>
            </a:pPr>
            <a:endParaRPr lang="en-GB" sz="1600" dirty="0">
              <a:solidFill>
                <a:srgbClr val="294054"/>
              </a:solidFill>
              <a:latin typeface="Manrope" pitchFamily="2" charset="0"/>
            </a:endParaRPr>
          </a:p>
          <a:p>
            <a:pPr>
              <a:spcBef>
                <a:spcPts val="600"/>
              </a:spcBef>
            </a:pPr>
            <a:r>
              <a:rPr lang="cy-GB" sz="1600" dirty="0">
                <a:solidFill>
                  <a:srgbClr val="294054"/>
                </a:solidFill>
                <a:latin typeface="Manrope" pitchFamily="2" charset="0"/>
              </a:rPr>
              <a:t>Rydym wedi ennill achrediad Cyflogwr Chwarae Teg ar lefel Arian dan y Cynllun Cyflogwr Chwarae Teg.</a:t>
            </a:r>
          </a:p>
        </p:txBody>
      </p:sp>
      <p:pic>
        <p:nvPicPr>
          <p:cNvPr id="5" name="Content Placeholder 4" descr="A close up of a sign&#10;&#10;Description automatically generated">
            <a:extLst>
              <a:ext uri="{FF2B5EF4-FFF2-40B4-BE49-F238E27FC236}">
                <a16:creationId xmlns:a16="http://schemas.microsoft.com/office/drawing/2014/main" id="{95C9CC60-F1B0-4675-B190-92B0A656914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97280" y="1972991"/>
            <a:ext cx="3272631" cy="1577408"/>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68743F37-3D53-40D6-856C-8DD42D79B6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06" y="3550399"/>
            <a:ext cx="4224239" cy="2194792"/>
          </a:xfrm>
          <a:prstGeom prst="rect">
            <a:avLst/>
          </a:prstGeom>
        </p:spPr>
      </p:pic>
    </p:spTree>
    <p:extLst>
      <p:ext uri="{BB962C8B-B14F-4D97-AF65-F5344CB8AC3E}">
        <p14:creationId xmlns:p14="http://schemas.microsoft.com/office/powerpoint/2010/main" val="361543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cy-GB" b="1">
                <a:solidFill>
                  <a:srgbClr val="294054"/>
                </a:solidFill>
                <a:latin typeface="Manrope" pitchFamily="2" charset="0"/>
              </a:rPr>
              <a:t>Manteision</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1097280" y="1845735"/>
            <a:ext cx="10058400" cy="4023360"/>
          </a:xfrm>
        </p:spPr>
        <p:txBody>
          <a:bodyPr>
            <a:noAutofit/>
          </a:bodyPr>
          <a:lstStyle/>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Cyflog cystadleuol</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 Pensiwn y Gwasanaeth Sifil</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 Oriau Hyblyg</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Aelodaeth Ratach o Gampfa</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 Arian Iechyd</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Cynlluniau Pryniant Gostyngol</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32 diwrnod o wyliau blynyddol yn ogystal â gwyliau banc - </a:t>
            </a:r>
            <a:r>
              <a:rPr lang="cy-GB" sz="1600" dirty="0" err="1">
                <a:solidFill>
                  <a:srgbClr val="294054"/>
                </a:solidFill>
                <a:latin typeface="Manrope" pitchFamily="2" charset="0"/>
                <a:ea typeface="Calibri" panose="020F0502020204030204" pitchFamily="34" charset="0"/>
                <a:cs typeface="Times New Roman" panose="02020603050405020304" pitchFamily="18" charset="0"/>
              </a:rPr>
              <a:t>pro</a:t>
            </a:r>
            <a:r>
              <a:rPr lang="cy-GB" sz="1600" dirty="0">
                <a:solidFill>
                  <a:srgbClr val="294054"/>
                </a:solidFill>
                <a:latin typeface="Manrope" pitchFamily="2" charset="0"/>
                <a:ea typeface="Calibri" panose="020F0502020204030204" pitchFamily="34" charset="0"/>
                <a:cs typeface="Times New Roman" panose="02020603050405020304" pitchFamily="18" charset="0"/>
              </a:rPr>
              <a:t> </a:t>
            </a:r>
            <a:r>
              <a:rPr lang="cy-GB" sz="1600" dirty="0" err="1">
                <a:solidFill>
                  <a:srgbClr val="294054"/>
                </a:solidFill>
                <a:latin typeface="Manrope" pitchFamily="2" charset="0"/>
                <a:ea typeface="Calibri" panose="020F0502020204030204" pitchFamily="34" charset="0"/>
                <a:cs typeface="Times New Roman" panose="02020603050405020304" pitchFamily="18" charset="0"/>
              </a:rPr>
              <a:t>rata</a:t>
            </a:r>
            <a:r>
              <a:rPr lang="cy-GB" sz="1600" dirty="0">
                <a:solidFill>
                  <a:srgbClr val="294054"/>
                </a:solidFill>
                <a:latin typeface="Manrope" pitchFamily="2" charset="0"/>
                <a:ea typeface="Calibri" panose="020F0502020204030204" pitchFamily="34" charset="0"/>
                <a:cs typeface="Times New Roman" panose="02020603050405020304" pitchFamily="18" charset="0"/>
              </a:rPr>
              <a:t> ar gyfer gweithwyr rhan amser</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Cyfleusterau rhagorol ar y safle </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Cwnsela allanol a chymorth iechyd galwedigaethol am ddim  </a:t>
            </a:r>
          </a:p>
        </p:txBody>
      </p:sp>
    </p:spTree>
    <p:extLst>
      <p:ext uri="{BB962C8B-B14F-4D97-AF65-F5344CB8AC3E}">
        <p14:creationId xmlns:p14="http://schemas.microsoft.com/office/powerpoint/2010/main" val="352721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Gair am y rôl</a:t>
            </a:r>
          </a:p>
        </p:txBody>
      </p:sp>
    </p:spTree>
    <p:extLst>
      <p:ext uri="{BB962C8B-B14F-4D97-AF65-F5344CB8AC3E}">
        <p14:creationId xmlns:p14="http://schemas.microsoft.com/office/powerpoint/2010/main" val="426538674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bf4e948-68b2-43c4-af7e-96cc69047ab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7FC4A7443E9E4699EBD85206805065" ma:contentTypeVersion="17" ma:contentTypeDescription="Create a new document." ma:contentTypeScope="" ma:versionID="b3302da6e064851d4b8b0db964aaab17">
  <xsd:schema xmlns:xsd="http://www.w3.org/2001/XMLSchema" xmlns:xs="http://www.w3.org/2001/XMLSchema" xmlns:p="http://schemas.microsoft.com/office/2006/metadata/properties" xmlns:ns3="c2d3e7e5-f39a-43d6-96b9-70b22f584e05" xmlns:ns4="8bf4e948-68b2-43c4-af7e-96cc69047abf" targetNamespace="http://schemas.microsoft.com/office/2006/metadata/properties" ma:root="true" ma:fieldsID="08fc2db3decced337eea77aee6bea3f2" ns3:_="" ns4:_="">
    <xsd:import namespace="c2d3e7e5-f39a-43d6-96b9-70b22f584e05"/>
    <xsd:import namespace="8bf4e948-68b2-43c4-af7e-96cc69047ab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AutoKeyPoints" minOccurs="0"/>
                <xsd:element ref="ns4:MediaServiceKeyPoints" minOccurs="0"/>
                <xsd:element ref="ns4:_activity" minOccurs="0"/>
                <xsd:element ref="ns4:MediaServiceOCR" minOccurs="0"/>
                <xsd:element ref="ns4:MediaServiceGenerationTime" minOccurs="0"/>
                <xsd:element ref="ns4:MediaServiceEventHashCode"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d3e7e5-f39a-43d6-96b9-70b22f584e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f4e948-68b2-43c4-af7e-96cc69047ab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65481E-A568-4494-94AD-31D0C74FB14A}">
  <ds:schemaRefs>
    <ds:schemaRef ds:uri="http://schemas.microsoft.com/office/2006/documentManagement/types"/>
    <ds:schemaRef ds:uri="http://schemas.openxmlformats.org/package/2006/metadata/core-properties"/>
    <ds:schemaRef ds:uri="http://purl.org/dc/dcmitype/"/>
    <ds:schemaRef ds:uri="8bf4e948-68b2-43c4-af7e-96cc69047abf"/>
    <ds:schemaRef ds:uri="http://purl.org/dc/elements/1.1/"/>
    <ds:schemaRef ds:uri="http://schemas.microsoft.com/office/2006/metadata/properties"/>
    <ds:schemaRef ds:uri="http://schemas.microsoft.com/office/infopath/2007/PartnerControls"/>
    <ds:schemaRef ds:uri="c2d3e7e5-f39a-43d6-96b9-70b22f584e05"/>
    <ds:schemaRef ds:uri="http://www.w3.org/XML/1998/namespace"/>
    <ds:schemaRef ds:uri="http://purl.org/dc/terms/"/>
  </ds:schemaRefs>
</ds:datastoreItem>
</file>

<file path=customXml/itemProps2.xml><?xml version="1.0" encoding="utf-8"?>
<ds:datastoreItem xmlns:ds="http://schemas.openxmlformats.org/officeDocument/2006/customXml" ds:itemID="{25F29227-FF93-4568-BE9C-73FF2B1749E7}">
  <ds:schemaRefs>
    <ds:schemaRef ds:uri="http://schemas.microsoft.com/sharepoint/v3/contenttype/forms"/>
  </ds:schemaRefs>
</ds:datastoreItem>
</file>

<file path=customXml/itemProps3.xml><?xml version="1.0" encoding="utf-8"?>
<ds:datastoreItem xmlns:ds="http://schemas.openxmlformats.org/officeDocument/2006/customXml" ds:itemID="{109DDB32-2989-4486-9F5F-FAAFE101E6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d3e7e5-f39a-43d6-96b9-70b22f584e05"/>
    <ds:schemaRef ds:uri="8bf4e948-68b2-43c4-af7e-96cc69047a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3257</Words>
  <Application>Microsoft Office PowerPoint</Application>
  <PresentationFormat>Widescreen</PresentationFormat>
  <Paragraphs>215</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Calibri Light</vt:lpstr>
      <vt:lpstr>Manrope</vt:lpstr>
      <vt:lpstr>Symbol</vt:lpstr>
      <vt:lpstr>Wingdings</vt:lpstr>
      <vt:lpstr>Retrospect</vt:lpstr>
      <vt:lpstr>Swyddog Gwaith Achos Dan Hyfforddiant Pecyn Recriwtio Dyddiad Cau: 5yh 7 Medi 2026 </vt:lpstr>
      <vt:lpstr>Cynnwys</vt:lpstr>
      <vt:lpstr>Cyflwyniad</vt:lpstr>
      <vt:lpstr>Gwybodaeth am yr Ombwdsmon</vt:lpstr>
      <vt:lpstr>Gwybodaeth am yr Ombwdsmon</vt:lpstr>
      <vt:lpstr>PowerPoint Presentation</vt:lpstr>
      <vt:lpstr>Cyflogwr Chwarae Teg</vt:lpstr>
      <vt:lpstr>Manteision</vt:lpstr>
      <vt:lpstr>Gair am y rôl</vt:lpstr>
      <vt:lpstr>Disgrifiad o’r Swydd</vt:lpstr>
      <vt:lpstr>Pwrpas y rôl</vt:lpstr>
      <vt:lpstr>Cyfrifoldebau Fel Swyddog Gwaith Achos Dan Hyfforddiant</vt:lpstr>
      <vt:lpstr>       Cyfrifoldebau (Parhau) Fel Swyddog Gwaith Achos Dan Hyfforddiant (1)</vt:lpstr>
      <vt:lpstr>Cyfrifoldebau (Parhau) Fel Swyddog Gwaith Achos  Dan Hyfforddiant (2)</vt:lpstr>
      <vt:lpstr>Amcanion ar gyfer staff OGCC  Swyddog Gwaith Achos Dan Hyfforddiant</vt:lpstr>
      <vt:lpstr>Amcanion ar gyfer staff OGCC  Swyddog Gwaith Achos Dan Hyfforddiant (1)</vt:lpstr>
      <vt:lpstr>Gofynion – Manyleb y Person</vt:lpstr>
      <vt:lpstr>Gofynion – Manyleb y Person</vt:lpstr>
      <vt:lpstr>Gofynion – Manyleb y Person</vt:lpstr>
      <vt:lpstr>Gofynion – Manyleb y Person</vt:lpstr>
      <vt:lpstr>Sut mae Gwneud Cais</vt:lpstr>
      <vt:lpstr>Gwneud cais am y rôl </vt:lpstr>
      <vt:lpstr>PowerPoint Presentation</vt:lpstr>
      <vt:lpstr>Canllawiau ar sut i wneud cais</vt:lpstr>
      <vt:lpstr>Cyflwyno eich cais</vt:lpstr>
      <vt:lpstr>Y Broses Recriwtio a Dethol</vt:lpstr>
      <vt:lpstr>Y Broses Recriwtio a Dethol</vt:lpstr>
      <vt:lpstr>PowerPoint Presentation</vt:lpstr>
      <vt:lpstr>Diogelu Data</vt:lpstr>
      <vt:lpstr>Hysbysiad Preifatrwydd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 Casework Officer Recruitment Pack Closing Date: Midday 27 January 2020</dc:title>
  <dc:creator>Marilyn Morgan</dc:creator>
  <cp:lastModifiedBy>Roisin O'Toole</cp:lastModifiedBy>
  <cp:revision>95</cp:revision>
  <cp:lastPrinted>2020-02-18T09:53:17Z</cp:lastPrinted>
  <dcterms:created xsi:type="dcterms:W3CDTF">2020-02-17T14:10:40Z</dcterms:created>
  <dcterms:modified xsi:type="dcterms:W3CDTF">2026-08-20T11:03:28Z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0x0101004E7FC4A7443E9E4699EBD85206805065</vt:lpwstr>
  </property>
</Properties>
</file>