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35"/>
  </p:notesMasterIdLst>
  <p:sldIdLst>
    <p:sldId id="256" r:id="rId5"/>
    <p:sldId id="259" r:id="rId6"/>
    <p:sldId id="260" r:id="rId7"/>
    <p:sldId id="266" r:id="rId8"/>
    <p:sldId id="261" r:id="rId9"/>
    <p:sldId id="291" r:id="rId10"/>
    <p:sldId id="284" r:id="rId11"/>
    <p:sldId id="286" r:id="rId12"/>
    <p:sldId id="265" r:id="rId13"/>
    <p:sldId id="264" r:id="rId14"/>
    <p:sldId id="267" r:id="rId15"/>
    <p:sldId id="268" r:id="rId16"/>
    <p:sldId id="269" r:id="rId17"/>
    <p:sldId id="296" r:id="rId18"/>
    <p:sldId id="292" r:id="rId19"/>
    <p:sldId id="270" r:id="rId20"/>
    <p:sldId id="293" r:id="rId21"/>
    <p:sldId id="294" r:id="rId22"/>
    <p:sldId id="298" r:id="rId23"/>
    <p:sldId id="272" r:id="rId24"/>
    <p:sldId id="273" r:id="rId25"/>
    <p:sldId id="282" r:id="rId26"/>
    <p:sldId id="274" r:id="rId27"/>
    <p:sldId id="275" r:id="rId28"/>
    <p:sldId id="280" r:id="rId29"/>
    <p:sldId id="276" r:id="rId30"/>
    <p:sldId id="281" r:id="rId31"/>
    <p:sldId id="277" r:id="rId32"/>
    <p:sldId id="278" r:id="rId33"/>
    <p:sldId id="279" r:id="rId3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lyn Morgan" initials="MM" lastIdx="7" clrIdx="0">
    <p:extLst>
      <p:ext uri="{19B8F6BF-5375-455C-9EA6-DF929625EA0E}">
        <p15:presenceInfo xmlns:p15="http://schemas.microsoft.com/office/powerpoint/2012/main" userId="S-1-5-21-497472960-4190691864-3839655171-2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054"/>
    <a:srgbClr val="3869FF"/>
    <a:srgbClr val="178ED5"/>
    <a:srgbClr val="1DCC80"/>
    <a:srgbClr val="26BE7C"/>
    <a:srgbClr val="4ADEE3"/>
    <a:srgbClr val="86C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76" d="100"/>
          <a:sy n="76" d="100"/>
        </p:scale>
        <p:origin x="126"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859FE6B-2680-4F0F-AECF-9641187DBB0C}" type="datetimeFigureOut">
              <a:rPr lang="en-GB" smtClean="0"/>
              <a:t>06/07/2026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03ECCF4-BC8A-41A0-8BAE-EA079F04D050}" type="slidenum">
              <a:rPr lang="en-GB" smtClean="0"/>
              <a:t>‹#›</a:t>
            </a:fld>
            <a:endParaRPr lang="en-GB"/>
          </a:p>
        </p:txBody>
      </p:sp>
    </p:spTree>
    <p:extLst>
      <p:ext uri="{BB962C8B-B14F-4D97-AF65-F5344CB8AC3E}">
        <p14:creationId xmlns:p14="http://schemas.microsoft.com/office/powerpoint/2010/main" val="173518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 y="6334316"/>
            <a:ext cx="12192000" cy="66484"/>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7/6/2026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4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7/6/2026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215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solidFill>
              <a:srgbClr val="294054"/>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7/6/2026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838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7/6/2026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897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7/6/2026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228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118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93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EDE50D6-574B-40AF-946F-D52A04ADE379}" type="datetime1">
              <a:rPr lang="en-US" smtClean="0"/>
              <a:t>7/6/2026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834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82884F1-FFEA-405F-9602-3DCA865EDA4E}" type="datetime1">
              <a:rPr lang="en-US" smtClean="0"/>
              <a:t>7/6/2026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8420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7/6/2026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464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291B17-9318-49DB-B28B-6E5994AE9581}" type="datetime1">
              <a:rPr lang="en-US" smtClean="0"/>
              <a:t>7/6/2026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5546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5.xml"/><Relationship Id="rId6" Type="http://schemas.openxmlformats.org/officeDocument/2006/relationships/slide" Target="slide28.xml"/><Relationship Id="rId5" Type="http://schemas.openxmlformats.org/officeDocument/2006/relationships/slide" Target="slide25.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legislation.gov.uk/cy/ukpga/2018/12/contents" TargetMode="External"/><Relationship Id="rId2" Type="http://schemas.openxmlformats.org/officeDocument/2006/relationships/hyperlink" Target="https://ico.org.uk/for-organisations/guide-to-data-protection/guide-to-the-general-data-protection-regulation-gdpr/" TargetMode="External"/><Relationship Id="rId1" Type="http://schemas.openxmlformats.org/officeDocument/2006/relationships/slideLayout" Target="../slideLayouts/slideLayout2.xml"/><Relationship Id="rId4" Type="http://schemas.openxmlformats.org/officeDocument/2006/relationships/hyperlink" Target="https://www.ombwdsmon.cymru/hysbysiad-preifatrwydd/?_gl=1*1j6h24s*_ga*MTIyMTgyODkyNy4xNzczODM4Njk1*_ga_RHY6X4DM35*czE3ODMzNTAxMjkkbzExNSRnMCR0MTc4MzM1MDEyOSRqNjAkbDAkaDE0MTcwMDk2NTA."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ombwdsmon.cymr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673681E1-173B-449A-A874-463C15FBE32B}"/>
              </a:ext>
            </a:extLst>
          </p:cNvPr>
          <p:cNvPicPr>
            <a:picLocks noChangeAspect="1"/>
          </p:cNvPicPr>
          <p:nvPr/>
        </p:nvPicPr>
        <p:blipFill rotWithShape="1">
          <a:blip r:embed="rId2">
            <a:duotone>
              <a:schemeClr val="bg2">
                <a:shade val="45000"/>
                <a:satMod val="135000"/>
              </a:schemeClr>
              <a:prstClr val="white"/>
            </a:duotone>
            <a:alphaModFix amt="15000"/>
          </a:blip>
          <a:srcRect t="21329"/>
          <a:stretch/>
        </p:blipFill>
        <p:spPr>
          <a:xfrm>
            <a:off x="20" y="10"/>
            <a:ext cx="12191980" cy="6857990"/>
          </a:xfrm>
          <a:prstGeom prst="rect">
            <a:avLst/>
          </a:prstGeom>
          <a:solidFill>
            <a:schemeClr val="bg1"/>
          </a:solidFill>
        </p:spPr>
      </p:pic>
      <p:sp>
        <p:nvSpPr>
          <p:cNvPr id="2" name="Title 1">
            <a:extLst>
              <a:ext uri="{FF2B5EF4-FFF2-40B4-BE49-F238E27FC236}">
                <a16:creationId xmlns:a16="http://schemas.microsoft.com/office/drawing/2014/main" id="{6472B201-8608-47DF-B9AF-8D39140E95E8}"/>
              </a:ext>
            </a:extLst>
          </p:cNvPr>
          <p:cNvSpPr>
            <a:spLocks noGrp="1"/>
          </p:cNvSpPr>
          <p:nvPr>
            <p:ph type="ctrTitle"/>
          </p:nvPr>
        </p:nvSpPr>
        <p:spPr>
          <a:xfrm>
            <a:off x="618024" y="1866890"/>
            <a:ext cx="10507176" cy="3302000"/>
          </a:xfrm>
        </p:spPr>
        <p:txBody>
          <a:bodyPr>
            <a:noAutofit/>
          </a:bodyPr>
          <a:lstStyle/>
          <a:p>
            <a:r>
              <a:rPr lang="cy-GB" sz="6400" b="1" dirty="0">
                <a:solidFill>
                  <a:srgbClr val="294054"/>
                </a:solidFill>
                <a:latin typeface="Manrope" pitchFamily="2" charset="0"/>
              </a:rPr>
              <a:t>Swyddog Ymchwilio Graddedig dan Hyfforddiant</a:t>
            </a:r>
            <a:br>
              <a:rPr lang="cy-GB" sz="6600" b="1" dirty="0">
                <a:solidFill>
                  <a:srgbClr val="86C9F2"/>
                </a:solidFill>
                <a:latin typeface="Manrope" pitchFamily="2" charset="0"/>
              </a:rPr>
            </a:br>
            <a:r>
              <a:rPr lang="cy-GB" sz="4400" b="1" dirty="0">
                <a:solidFill>
                  <a:srgbClr val="3869FF"/>
                </a:solidFill>
                <a:latin typeface="Manrope" pitchFamily="2" charset="0"/>
              </a:rPr>
              <a:t>Dyddiad Cau: 5 pm, 29 Gorffennaf 2026</a:t>
            </a:r>
          </a:p>
        </p:txBody>
      </p:sp>
      <p:pic>
        <p:nvPicPr>
          <p:cNvPr id="4" name="Picture 3" descr="A picture containing font, graphics, text, graphic design&#10;&#10;Description automatically generated">
            <a:extLst>
              <a:ext uri="{FF2B5EF4-FFF2-40B4-BE49-F238E27FC236}">
                <a16:creationId xmlns:a16="http://schemas.microsoft.com/office/drawing/2014/main" id="{71BCA77A-E17E-4813-EC59-595A37DA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24" y="534338"/>
            <a:ext cx="3640467" cy="1154772"/>
          </a:xfrm>
          <a:prstGeom prst="rect">
            <a:avLst/>
          </a:prstGeom>
        </p:spPr>
      </p:pic>
    </p:spTree>
    <p:extLst>
      <p:ext uri="{BB962C8B-B14F-4D97-AF65-F5344CB8AC3E}">
        <p14:creationId xmlns:p14="http://schemas.microsoft.com/office/powerpoint/2010/main" val="335360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cy-GB" b="1">
                <a:solidFill>
                  <a:srgbClr val="294054"/>
                </a:solidFill>
                <a:latin typeface="Manrope" pitchFamily="2" charset="0"/>
              </a:rPr>
              <a:t>Disgrifiad o’r Swydd</a:t>
            </a:r>
          </a:p>
        </p:txBody>
      </p:sp>
      <p:graphicFrame>
        <p:nvGraphicFramePr>
          <p:cNvPr id="4" name="Table 4">
            <a:extLst>
              <a:ext uri="{FF2B5EF4-FFF2-40B4-BE49-F238E27FC236}">
                <a16:creationId xmlns:a16="http://schemas.microsoft.com/office/drawing/2014/main" id="{20A85C4F-AB9A-41F2-B4AC-40EDEACB1062}"/>
              </a:ext>
            </a:extLst>
          </p:cNvPr>
          <p:cNvGraphicFramePr>
            <a:graphicFrameLocks noGrp="1"/>
          </p:cNvGraphicFramePr>
          <p:nvPr>
            <p:ph idx="1"/>
            <p:extLst>
              <p:ext uri="{D42A27DB-BD31-4B8C-83A1-F6EECF244321}">
                <p14:modId xmlns:p14="http://schemas.microsoft.com/office/powerpoint/2010/main" val="3574568384"/>
              </p:ext>
            </p:extLst>
          </p:nvPr>
        </p:nvGraphicFramePr>
        <p:xfrm>
          <a:off x="1066800" y="2032530"/>
          <a:ext cx="10058400" cy="3977640"/>
        </p:xfrm>
        <a:graphic>
          <a:graphicData uri="http://schemas.openxmlformats.org/drawingml/2006/table">
            <a:tbl>
              <a:tblPr firstRow="1" bandRow="1">
                <a:tableStyleId>{5C22544A-7EE6-4342-B048-85BDC9FD1C3A}</a:tableStyleId>
              </a:tblPr>
              <a:tblGrid>
                <a:gridCol w="3017837">
                  <a:extLst>
                    <a:ext uri="{9D8B030D-6E8A-4147-A177-3AD203B41FA5}">
                      <a16:colId xmlns:a16="http://schemas.microsoft.com/office/drawing/2014/main" val="1298046473"/>
                    </a:ext>
                  </a:extLst>
                </a:gridCol>
                <a:gridCol w="7040563">
                  <a:extLst>
                    <a:ext uri="{9D8B030D-6E8A-4147-A177-3AD203B41FA5}">
                      <a16:colId xmlns:a16="http://schemas.microsoft.com/office/drawing/2014/main" val="2385892233"/>
                    </a:ext>
                  </a:extLst>
                </a:gridCol>
              </a:tblGrid>
              <a:tr h="370840">
                <a:tc>
                  <a:txBody>
                    <a:bodyPr/>
                    <a:lstStyle/>
                    <a:p>
                      <a:endParaRPr lang="en-GB" dirty="0">
                        <a:latin typeface="Manrope" pitchFamily="2" charset="0"/>
                      </a:endParaRPr>
                    </a:p>
                  </a:txBody>
                  <a:tcPr>
                    <a:solidFill>
                      <a:srgbClr val="294054"/>
                    </a:solidFill>
                  </a:tcPr>
                </a:tc>
                <a:tc>
                  <a:txBody>
                    <a:bodyPr/>
                    <a:lstStyle/>
                    <a:p>
                      <a:r>
                        <a:rPr lang="cy-GB">
                          <a:latin typeface="Manrope" pitchFamily="2" charset="0"/>
                        </a:rPr>
                        <a:t>Teitl y Swydd</a:t>
                      </a:r>
                    </a:p>
                  </a:txBody>
                  <a:tcPr>
                    <a:solidFill>
                      <a:srgbClr val="294054"/>
                    </a:solidFill>
                  </a:tcPr>
                </a:tc>
                <a:extLst>
                  <a:ext uri="{0D108BD9-81ED-4DB2-BD59-A6C34878D82A}">
                    <a16:rowId xmlns:a16="http://schemas.microsoft.com/office/drawing/2014/main" val="2322731753"/>
                  </a:ext>
                </a:extLst>
              </a:tr>
              <a:tr h="370840">
                <a:tc>
                  <a:txBody>
                    <a:bodyPr/>
                    <a:lstStyle/>
                    <a:p>
                      <a:r>
                        <a:rPr lang="cy-GB" b="1">
                          <a:latin typeface="Manrope" pitchFamily="2" charset="0"/>
                        </a:rPr>
                        <a:t>Swydd:</a:t>
                      </a:r>
                    </a:p>
                  </a:txBody>
                  <a:tcPr/>
                </a:tc>
                <a:tc>
                  <a:txBody>
                    <a:bodyPr/>
                    <a:lstStyle/>
                    <a:p>
                      <a:r>
                        <a:rPr lang="cy-GB" b="1">
                          <a:latin typeface="Manrope" pitchFamily="2" charset="0"/>
                        </a:rPr>
                        <a:t>Swyddog Ymchwilio Graddedig dan Hyfforddiant</a:t>
                      </a:r>
                    </a:p>
                  </a:txBody>
                  <a:tcPr/>
                </a:tc>
                <a:extLst>
                  <a:ext uri="{0D108BD9-81ED-4DB2-BD59-A6C34878D82A}">
                    <a16:rowId xmlns:a16="http://schemas.microsoft.com/office/drawing/2014/main" val="497560726"/>
                  </a:ext>
                </a:extLst>
              </a:tr>
              <a:tr h="370840">
                <a:tc rowSpan="2">
                  <a:txBody>
                    <a:bodyPr/>
                    <a:lstStyle/>
                    <a:p>
                      <a:r>
                        <a:rPr lang="cy-GB" b="1">
                          <a:latin typeface="Manrope" pitchFamily="2" charset="0"/>
                        </a:rPr>
                        <a:t>Cyflog:</a:t>
                      </a:r>
                    </a:p>
                    <a:p>
                      <a:endParaRPr lang="en-GB" b="1" dirty="0">
                        <a:latin typeface="Manrope" pitchFamily="2" charset="0"/>
                      </a:endParaRPr>
                    </a:p>
                  </a:txBody>
                  <a:tcPr/>
                </a:tc>
                <a:tc>
                  <a:txBody>
                    <a:bodyPr/>
                    <a:lstStyle/>
                    <a:p>
                      <a:r>
                        <a:rPr lang="cy-GB" dirty="0">
                          <a:latin typeface="Manrope" pitchFamily="2" charset="0"/>
                        </a:rPr>
                        <a:t>Mynediad </a:t>
                      </a:r>
                      <a:r>
                        <a:rPr lang="en-GB" dirty="0">
                          <a:latin typeface="Manrope" pitchFamily="2" charset="0"/>
                        </a:rPr>
                        <a:t>£29,196</a:t>
                      </a:r>
                      <a:r>
                        <a:rPr lang="cy-GB" dirty="0">
                          <a:latin typeface="Manrope" pitchFamily="2" charset="0"/>
                        </a:rPr>
                        <a:t>, Blwyddyn 2 </a:t>
                      </a:r>
                      <a:r>
                        <a:rPr lang="en-GB" dirty="0">
                          <a:latin typeface="Manrope" pitchFamily="2" charset="0"/>
                        </a:rPr>
                        <a:t>£32,292</a:t>
                      </a:r>
                      <a:r>
                        <a:rPr lang="cy-GB" dirty="0">
                          <a:latin typeface="Manrope" pitchFamily="2" charset="0"/>
                        </a:rPr>
                        <a:t>, Blwyddyn 3 </a:t>
                      </a:r>
                      <a:r>
                        <a:rPr lang="en-GB" dirty="0">
                          <a:latin typeface="Manrope" pitchFamily="2" charset="0"/>
                        </a:rPr>
                        <a:t>£35,388, </a:t>
                      </a:r>
                      <a:r>
                        <a:rPr lang="cy-GB" dirty="0">
                          <a:latin typeface="Manrope" pitchFamily="2" charset="0"/>
                        </a:rPr>
                        <a:t>Blwyddyn 4 </a:t>
                      </a:r>
                      <a:r>
                        <a:rPr lang="en-GB" dirty="0">
                          <a:latin typeface="Manrope" pitchFamily="2" charset="0"/>
                        </a:rPr>
                        <a:t>£39,519</a:t>
                      </a:r>
                      <a:endParaRPr lang="cy-GB" dirty="0">
                        <a:latin typeface="Manrope" pitchFamily="2" charset="0"/>
                      </a:endParaRPr>
                    </a:p>
                  </a:txBody>
                  <a:tcPr/>
                </a:tc>
                <a:extLst>
                  <a:ext uri="{0D108BD9-81ED-4DB2-BD59-A6C34878D82A}">
                    <a16:rowId xmlns:a16="http://schemas.microsoft.com/office/drawing/2014/main" val="3774880727"/>
                  </a:ext>
                </a:extLst>
              </a:tr>
              <a:tr h="370840">
                <a:tc vMerge="1">
                  <a:txBody>
                    <a:bodyPr/>
                    <a:lstStyle/>
                    <a:p>
                      <a:endParaRPr dirty="0"/>
                    </a:p>
                  </a:txBody>
                  <a:tcPr/>
                </a:tc>
                <a:tc>
                  <a:txBody>
                    <a:bodyPr/>
                    <a:lstStyle/>
                    <a:p>
                      <a:r>
                        <a:rPr lang="cy-GB" dirty="0">
                          <a:latin typeface="Manrope" pitchFamily="2" charset="0"/>
                        </a:rPr>
                        <a:t>Blwyddyn 5 ymlaen - cynyddrannau blynyddol hyd at </a:t>
                      </a:r>
                      <a:r>
                        <a:rPr lang="en-GB" dirty="0">
                          <a:latin typeface="Manrope" pitchFamily="2" charset="0"/>
                        </a:rPr>
                        <a:t>£51,357 </a:t>
                      </a:r>
                      <a:r>
                        <a:rPr lang="cy-GB" dirty="0">
                          <a:latin typeface="Manrope" pitchFamily="2" charset="0"/>
                        </a:rPr>
                        <a:t>y flwyddyn</a:t>
                      </a:r>
                    </a:p>
                  </a:txBody>
                  <a:tcPr/>
                </a:tc>
                <a:extLst>
                  <a:ext uri="{0D108BD9-81ED-4DB2-BD59-A6C34878D82A}">
                    <a16:rowId xmlns:a16="http://schemas.microsoft.com/office/drawing/2014/main" val="892074764"/>
                  </a:ext>
                </a:extLst>
              </a:tr>
              <a:tr h="370840">
                <a:tc>
                  <a:txBody>
                    <a:bodyPr/>
                    <a:lstStyle/>
                    <a:p>
                      <a:r>
                        <a:rPr lang="cy-GB" b="1">
                          <a:latin typeface="Manrope" pitchFamily="2" charset="0"/>
                        </a:rPr>
                        <a:t>Yn atebol i’r:</a:t>
                      </a:r>
                    </a:p>
                  </a:txBody>
                  <a:tcPr/>
                </a:tc>
                <a:tc>
                  <a:txBody>
                    <a:bodyPr/>
                    <a:lstStyle/>
                    <a:p>
                      <a:r>
                        <a:rPr lang="cy-GB" dirty="0">
                          <a:latin typeface="Manrope" pitchFamily="2" charset="0"/>
                        </a:rPr>
                        <a:t>Swyddog Arwain ar Ymchwiliadau</a:t>
                      </a:r>
                    </a:p>
                  </a:txBody>
                  <a:tcPr/>
                </a:tc>
                <a:extLst>
                  <a:ext uri="{0D108BD9-81ED-4DB2-BD59-A6C34878D82A}">
                    <a16:rowId xmlns:a16="http://schemas.microsoft.com/office/drawing/2014/main" val="2087571915"/>
                  </a:ext>
                </a:extLst>
              </a:tr>
              <a:tr h="370840">
                <a:tc>
                  <a:txBody>
                    <a:bodyPr/>
                    <a:lstStyle/>
                    <a:p>
                      <a:r>
                        <a:rPr lang="cy-GB" b="1">
                          <a:latin typeface="Manrope" pitchFamily="2" charset="0"/>
                        </a:rPr>
                        <a:t>Math o Gontract:</a:t>
                      </a:r>
                    </a:p>
                  </a:txBody>
                  <a:tcPr/>
                </a:tc>
                <a:tc>
                  <a:txBody>
                    <a:bodyPr/>
                    <a:lstStyle/>
                    <a:p>
                      <a:r>
                        <a:rPr lang="cy-GB">
                          <a:latin typeface="Manrope" pitchFamily="2" charset="0"/>
                        </a:rPr>
                        <a:t>Parhaol – 37 awr yr wythnos</a:t>
                      </a:r>
                    </a:p>
                  </a:txBody>
                  <a:tcPr/>
                </a:tc>
                <a:extLst>
                  <a:ext uri="{0D108BD9-81ED-4DB2-BD59-A6C34878D82A}">
                    <a16:rowId xmlns:a16="http://schemas.microsoft.com/office/drawing/2014/main" val="1756693564"/>
                  </a:ext>
                </a:extLst>
              </a:tr>
              <a:tr h="370840">
                <a:tc>
                  <a:txBody>
                    <a:bodyPr/>
                    <a:lstStyle/>
                    <a:p>
                      <a:r>
                        <a:rPr lang="cy-GB" b="1">
                          <a:latin typeface="Manrope" pitchFamily="2" charset="0"/>
                        </a:rPr>
                        <a:t>Gwyliau Blynyddol:</a:t>
                      </a:r>
                    </a:p>
                  </a:txBody>
                  <a:tcPr/>
                </a:tc>
                <a:tc>
                  <a:txBody>
                    <a:bodyPr/>
                    <a:lstStyle/>
                    <a:p>
                      <a:r>
                        <a:rPr lang="cy-GB">
                          <a:latin typeface="Manrope" pitchFamily="2" charset="0"/>
                        </a:rPr>
                        <a:t>32 diwrnod o wyliau yn ogystal â gwyliau banc </a:t>
                      </a:r>
                    </a:p>
                  </a:txBody>
                  <a:tcPr/>
                </a:tc>
                <a:extLst>
                  <a:ext uri="{0D108BD9-81ED-4DB2-BD59-A6C34878D82A}">
                    <a16:rowId xmlns:a16="http://schemas.microsoft.com/office/drawing/2014/main" val="3866537693"/>
                  </a:ext>
                </a:extLst>
              </a:tr>
              <a:tr h="370840">
                <a:tc>
                  <a:txBody>
                    <a:bodyPr/>
                    <a:lstStyle/>
                    <a:p>
                      <a:r>
                        <a:rPr lang="cy-GB" b="1">
                          <a:latin typeface="Manrope" pitchFamily="2" charset="0"/>
                        </a:rPr>
                        <a:t>Cynllun Pensiwn:</a:t>
                      </a:r>
                    </a:p>
                  </a:txBody>
                  <a:tcPr/>
                </a:tc>
                <a:tc>
                  <a:txBody>
                    <a:bodyPr/>
                    <a:lstStyle/>
                    <a:p>
                      <a:r>
                        <a:rPr lang="cy-GB">
                          <a:latin typeface="Manrope" pitchFamily="2" charset="0"/>
                        </a:rPr>
                        <a:t>Cynllun Pensiwn y Gwasanaeth Sifil</a:t>
                      </a:r>
                    </a:p>
                  </a:txBody>
                  <a:tcPr/>
                </a:tc>
                <a:extLst>
                  <a:ext uri="{0D108BD9-81ED-4DB2-BD59-A6C34878D82A}">
                    <a16:rowId xmlns:a16="http://schemas.microsoft.com/office/drawing/2014/main" val="2375040061"/>
                  </a:ext>
                </a:extLst>
              </a:tr>
              <a:tr h="370840">
                <a:tc>
                  <a:txBody>
                    <a:bodyPr/>
                    <a:lstStyle/>
                    <a:p>
                      <a:r>
                        <a:rPr lang="cy-GB" b="1">
                          <a:latin typeface="Manrope" pitchFamily="2" charset="0"/>
                        </a:rPr>
                        <a:t>Lleoliad:</a:t>
                      </a:r>
                    </a:p>
                  </a:txBody>
                  <a:tcPr/>
                </a:tc>
                <a:tc>
                  <a:txBody>
                    <a:bodyPr/>
                    <a:lstStyle/>
                    <a:p>
                      <a:r>
                        <a:rPr lang="cy-GB">
                          <a:latin typeface="Manrope" pitchFamily="2" charset="0"/>
                        </a:rPr>
                        <a:t>Gweithio Hybrid (Pen-y-bont ar Ogwr/Gartref)</a:t>
                      </a:r>
                    </a:p>
                  </a:txBody>
                  <a:tcPr/>
                </a:tc>
                <a:extLst>
                  <a:ext uri="{0D108BD9-81ED-4DB2-BD59-A6C34878D82A}">
                    <a16:rowId xmlns:a16="http://schemas.microsoft.com/office/drawing/2014/main" val="2058129577"/>
                  </a:ext>
                </a:extLst>
              </a:tr>
              <a:tr h="370840">
                <a:tc>
                  <a:txBody>
                    <a:bodyPr/>
                    <a:lstStyle/>
                    <a:p>
                      <a:r>
                        <a:rPr lang="cy-GB" b="1">
                          <a:latin typeface="Manrope" pitchFamily="2" charset="0"/>
                        </a:rPr>
                        <a:t>Gofynion y Gymraeg:</a:t>
                      </a:r>
                    </a:p>
                  </a:txBody>
                  <a:tcPr/>
                </a:tc>
                <a:tc>
                  <a:txBody>
                    <a:bodyPr/>
                    <a:lstStyle/>
                    <a:p>
                      <a:r>
                        <a:rPr lang="cy-GB" dirty="0">
                          <a:latin typeface="Manrope" pitchFamily="2" charset="0"/>
                        </a:rPr>
                        <a:t>Mae’r Gymraeg yn Hanfodol </a:t>
                      </a:r>
                    </a:p>
                  </a:txBody>
                  <a:tcPr/>
                </a:tc>
                <a:extLst>
                  <a:ext uri="{0D108BD9-81ED-4DB2-BD59-A6C34878D82A}">
                    <a16:rowId xmlns:a16="http://schemas.microsoft.com/office/drawing/2014/main" val="2441009227"/>
                  </a:ext>
                </a:extLst>
              </a:tr>
            </a:tbl>
          </a:graphicData>
        </a:graphic>
      </p:graphicFrame>
    </p:spTree>
    <p:extLst>
      <p:ext uri="{BB962C8B-B14F-4D97-AF65-F5344CB8AC3E}">
        <p14:creationId xmlns:p14="http://schemas.microsoft.com/office/powerpoint/2010/main" val="303530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cy-GB" b="1">
                <a:solidFill>
                  <a:srgbClr val="294054"/>
                </a:solidFill>
                <a:latin typeface="Manrope" pitchFamily="2" charset="0"/>
              </a:rPr>
              <a:t>Pwrpas y rôl</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065623" cy="4023360"/>
          </a:xfrm>
        </p:spPr>
        <p:txBody>
          <a:bodyPr>
            <a:normAutofit/>
          </a:bodyPr>
          <a:lstStyle/>
          <a:p>
            <a:pPr>
              <a:lnSpc>
                <a:spcPct val="107000"/>
              </a:lnSpc>
              <a:spcAft>
                <a:spcPts val="800"/>
              </a:spcAft>
            </a:pPr>
            <a:r>
              <a:rPr lang="cy-GB" sz="1600" dirty="0">
                <a:latin typeface="Arial" panose="020B0604020202020204" pitchFamily="34" charset="0"/>
                <a:ea typeface="Calibri" panose="020F0502020204030204" pitchFamily="34" charset="0"/>
              </a:rPr>
              <a:t>Bydd y Swyddog Ymchwilio Graddedig dan Hyfforddiant </a:t>
            </a:r>
            <a:r>
              <a:rPr lang="en-GB" sz="1600" dirty="0" err="1">
                <a:latin typeface="Arial" panose="020B0604020202020204" pitchFamily="34" charset="0"/>
                <a:ea typeface="Calibri" panose="020F0502020204030204" pitchFamily="34" charset="0"/>
              </a:rPr>
              <a:t>yn</a:t>
            </a:r>
            <a:r>
              <a:rPr lang="en-GB" sz="1600" dirty="0">
                <a:latin typeface="Arial" panose="020B0604020202020204" pitchFamily="34" charset="0"/>
                <a:ea typeface="Calibri" panose="020F0502020204030204" pitchFamily="34" charset="0"/>
              </a:rPr>
              <a:t> </a:t>
            </a:r>
            <a:r>
              <a:rPr lang="en-GB" sz="1600" dirty="0" err="1">
                <a:latin typeface="Arial" panose="020B0604020202020204" pitchFamily="34" charset="0"/>
                <a:ea typeface="Calibri" panose="020F0502020204030204" pitchFamily="34" charset="0"/>
              </a:rPr>
              <a:t>ymgymryd</a:t>
            </a:r>
            <a:r>
              <a:rPr lang="en-GB" sz="1600" dirty="0">
                <a:latin typeface="Arial" panose="020B0604020202020204" pitchFamily="34" charset="0"/>
                <a:ea typeface="Calibri" panose="020F0502020204030204" pitchFamily="34" charset="0"/>
              </a:rPr>
              <a:t> â </a:t>
            </a:r>
            <a:r>
              <a:rPr lang="en-GB" sz="1600" dirty="0" err="1">
                <a:latin typeface="Arial" panose="020B0604020202020204" pitchFamily="34" charset="0"/>
                <a:ea typeface="Calibri" panose="020F0502020204030204" pitchFamily="34" charset="0"/>
              </a:rPr>
              <a:t>rhaglen</a:t>
            </a:r>
            <a:r>
              <a:rPr lang="en-GB" sz="1600" dirty="0">
                <a:latin typeface="Arial" panose="020B0604020202020204" pitchFamily="34" charset="0"/>
                <a:ea typeface="Calibri" panose="020F0502020204030204" pitchFamily="34" charset="0"/>
              </a:rPr>
              <a:t> </a:t>
            </a:r>
            <a:r>
              <a:rPr lang="en-GB" sz="1600" dirty="0" err="1">
                <a:latin typeface="Arial" panose="020B0604020202020204" pitchFamily="34" charset="0"/>
                <a:ea typeface="Calibri" panose="020F0502020204030204" pitchFamily="34" charset="0"/>
              </a:rPr>
              <a:t>ddatblygu</a:t>
            </a:r>
            <a:r>
              <a:rPr lang="en-GB" sz="1600" dirty="0">
                <a:latin typeface="Arial" panose="020B0604020202020204" pitchFamily="34" charset="0"/>
                <a:ea typeface="Calibri" panose="020F0502020204030204" pitchFamily="34" charset="0"/>
              </a:rPr>
              <a:t> </a:t>
            </a:r>
            <a:r>
              <a:rPr lang="en-GB" sz="1600" dirty="0" err="1">
                <a:latin typeface="Arial" panose="020B0604020202020204" pitchFamily="34" charset="0"/>
                <a:ea typeface="Calibri" panose="020F0502020204030204" pitchFamily="34" charset="0"/>
              </a:rPr>
              <a:t>tair</a:t>
            </a:r>
            <a:r>
              <a:rPr lang="en-GB" sz="1600" dirty="0">
                <a:latin typeface="Arial" panose="020B0604020202020204" pitchFamily="34" charset="0"/>
                <a:ea typeface="Calibri" panose="020F0502020204030204" pitchFamily="34" charset="0"/>
              </a:rPr>
              <a:t> </a:t>
            </a:r>
            <a:r>
              <a:rPr lang="en-GB" sz="1600" dirty="0" err="1">
                <a:latin typeface="Arial" panose="020B0604020202020204" pitchFamily="34" charset="0"/>
                <a:ea typeface="Calibri" panose="020F0502020204030204" pitchFamily="34" charset="0"/>
              </a:rPr>
              <a:t>blynedd</a:t>
            </a:r>
            <a:r>
              <a:rPr lang="en-GB" sz="1600" dirty="0">
                <a:latin typeface="Arial" panose="020B0604020202020204" pitchFamily="34" charset="0"/>
                <a:ea typeface="Calibri" panose="020F0502020204030204" pitchFamily="34" charset="0"/>
              </a:rPr>
              <a:t> er </a:t>
            </a:r>
            <a:r>
              <a:rPr lang="en-GB" sz="1600" dirty="0" err="1">
                <a:latin typeface="Arial" panose="020B0604020202020204" pitchFamily="34" charset="0"/>
                <a:ea typeface="Calibri" panose="020F0502020204030204" pitchFamily="34" charset="0"/>
              </a:rPr>
              <a:t>mwyn</a:t>
            </a:r>
            <a:r>
              <a:rPr lang="en-GB" sz="1600" dirty="0">
                <a:latin typeface="Arial" panose="020B0604020202020204" pitchFamily="34" charset="0"/>
                <a:ea typeface="Calibri" panose="020F0502020204030204" pitchFamily="34" charset="0"/>
              </a:rPr>
              <a:t> </a:t>
            </a:r>
            <a:r>
              <a:rPr lang="en-GB" sz="1600" dirty="0" err="1">
                <a:latin typeface="Arial" panose="020B0604020202020204" pitchFamily="34" charset="0"/>
                <a:ea typeface="Calibri" panose="020F0502020204030204" pitchFamily="34" charset="0"/>
              </a:rPr>
              <a:t>datblygu'r</a:t>
            </a:r>
            <a:r>
              <a:rPr lang="en-GB" sz="1600" dirty="0">
                <a:latin typeface="Arial" panose="020B0604020202020204" pitchFamily="34" charset="0"/>
                <a:ea typeface="Calibri" panose="020F0502020204030204" pitchFamily="34" charset="0"/>
              </a:rPr>
              <a:t> </a:t>
            </a:r>
            <a:r>
              <a:rPr lang="en-GB" sz="1600" dirty="0" err="1">
                <a:latin typeface="Arial" panose="020B0604020202020204" pitchFamily="34" charset="0"/>
                <a:ea typeface="Calibri" panose="020F0502020204030204" pitchFamily="34" charset="0"/>
              </a:rPr>
              <a:t>sgiliau</a:t>
            </a:r>
            <a:r>
              <a:rPr lang="en-GB" sz="1600" dirty="0">
                <a:latin typeface="Arial" panose="020B0604020202020204" pitchFamily="34" charset="0"/>
                <a:ea typeface="Calibri" panose="020F0502020204030204" pitchFamily="34" charset="0"/>
              </a:rPr>
              <a:t> </a:t>
            </a:r>
            <a:r>
              <a:rPr lang="en-GB" sz="1600" dirty="0" err="1">
                <a:latin typeface="Arial" panose="020B0604020202020204" pitchFamily="34" charset="0"/>
                <a:ea typeface="Calibri" panose="020F0502020204030204" pitchFamily="34" charset="0"/>
              </a:rPr>
              <a:t>a'r</a:t>
            </a:r>
            <a:r>
              <a:rPr lang="en-GB" sz="1600" dirty="0">
                <a:latin typeface="Arial" panose="020B0604020202020204" pitchFamily="34" charset="0"/>
                <a:ea typeface="Calibri" panose="020F0502020204030204" pitchFamily="34" charset="0"/>
              </a:rPr>
              <a:t> </a:t>
            </a:r>
            <a:r>
              <a:rPr lang="en-GB" sz="1600" dirty="0" err="1">
                <a:latin typeface="Arial" panose="020B0604020202020204" pitchFamily="34" charset="0"/>
                <a:ea typeface="Calibri" panose="020F0502020204030204" pitchFamily="34" charset="0"/>
              </a:rPr>
              <a:t>galluoedd</a:t>
            </a:r>
            <a:r>
              <a:rPr lang="en-GB" sz="1600" dirty="0">
                <a:latin typeface="Arial" panose="020B0604020202020204" pitchFamily="34" charset="0"/>
                <a:ea typeface="Calibri" panose="020F0502020204030204" pitchFamily="34" charset="0"/>
              </a:rPr>
              <a:t> </a:t>
            </a:r>
            <a:r>
              <a:rPr lang="en-GB" sz="1600" dirty="0" err="1">
                <a:latin typeface="Arial" panose="020B0604020202020204" pitchFamily="34" charset="0"/>
                <a:ea typeface="Calibri" panose="020F0502020204030204" pitchFamily="34" charset="0"/>
              </a:rPr>
              <a:t>i</a:t>
            </a:r>
            <a:r>
              <a:rPr lang="en-GB" sz="1600" dirty="0">
                <a:latin typeface="Arial" panose="020B0604020202020204" pitchFamily="34" charset="0"/>
                <a:ea typeface="Calibri" panose="020F0502020204030204" pitchFamily="34" charset="0"/>
              </a:rPr>
              <a:t> </a:t>
            </a:r>
            <a:r>
              <a:rPr lang="en-GB" sz="1600" dirty="0" err="1">
                <a:latin typeface="Arial" panose="020B0604020202020204" pitchFamily="34" charset="0"/>
                <a:ea typeface="Calibri" panose="020F0502020204030204" pitchFamily="34" charset="0"/>
              </a:rPr>
              <a:t>gyflawni</a:t>
            </a:r>
            <a:r>
              <a:rPr lang="en-GB" sz="1600" dirty="0">
                <a:latin typeface="Arial" panose="020B0604020202020204" pitchFamily="34" charset="0"/>
                <a:ea typeface="Calibri" panose="020F0502020204030204" pitchFamily="34" charset="0"/>
              </a:rPr>
              <a:t> </a:t>
            </a:r>
            <a:r>
              <a:rPr lang="en-GB" sz="1600" dirty="0" err="1">
                <a:latin typeface="Arial" panose="020B0604020202020204" pitchFamily="34" charset="0"/>
                <a:ea typeface="Calibri" panose="020F0502020204030204" pitchFamily="34" charset="0"/>
              </a:rPr>
              <a:t>rôl</a:t>
            </a:r>
            <a:r>
              <a:rPr lang="en-GB" sz="1600" dirty="0">
                <a:latin typeface="Arial" panose="020B0604020202020204" pitchFamily="34" charset="0"/>
                <a:ea typeface="Calibri" panose="020F0502020204030204" pitchFamily="34" charset="0"/>
              </a:rPr>
              <a:t> </a:t>
            </a:r>
            <a:r>
              <a:rPr lang="en-GB" sz="1600" dirty="0" err="1">
                <a:latin typeface="Arial" panose="020B0604020202020204" pitchFamily="34" charset="0"/>
                <a:ea typeface="Calibri" panose="020F0502020204030204" pitchFamily="34" charset="0"/>
              </a:rPr>
              <a:t>Swyddog</a:t>
            </a:r>
            <a:r>
              <a:rPr lang="en-GB" sz="1600" dirty="0">
                <a:latin typeface="Arial" panose="020B0604020202020204" pitchFamily="34" charset="0"/>
                <a:ea typeface="Calibri" panose="020F0502020204030204" pitchFamily="34" charset="0"/>
              </a:rPr>
              <a:t> </a:t>
            </a:r>
            <a:r>
              <a:rPr lang="en-GB" sz="1600" dirty="0" err="1">
                <a:latin typeface="Arial" panose="020B0604020202020204" pitchFamily="34" charset="0"/>
                <a:ea typeface="Calibri" panose="020F0502020204030204" pitchFamily="34" charset="0"/>
              </a:rPr>
              <a:t>Ymchwilio</a:t>
            </a:r>
            <a:r>
              <a:rPr lang="cy-GB" sz="1600" dirty="0">
                <a:latin typeface="Arial" panose="020B0604020202020204" pitchFamily="34" charset="0"/>
                <a:ea typeface="Calibri" panose="020F0502020204030204" pitchFamily="34" charset="0"/>
              </a:rPr>
              <a:t>.  Rôl Swyddog Ymchwilio yw darparu gwasanaeth effeithlon, cwrtais, gwybodus ac ymatebol i aelodau o’r cyhoedd sy’n cysylltu â’r Ombwdsmon yn ogystal ag asesu ac ymchwilio i gwynion a wneir i’r Ombwdsmon.</a:t>
            </a:r>
          </a:p>
          <a:p>
            <a:pPr>
              <a:lnSpc>
                <a:spcPct val="107000"/>
              </a:lnSpc>
              <a:spcAft>
                <a:spcPts val="800"/>
              </a:spcAft>
            </a:pPr>
            <a:r>
              <a:rPr lang="cy-GB" sz="1600" dirty="0">
                <a:latin typeface="Arial" panose="020B0604020202020204" pitchFamily="34" charset="0"/>
                <a:ea typeface="Calibri" panose="020F0502020204030204" pitchFamily="34" charset="0"/>
              </a:rPr>
              <a:t>Ar hyn o bryd rydym yn recriwtio 1 Swyddog Ymchwilio Graddedig dan Hyfforddiant sy'n rhugl yn y Gymraeg ac 1 Swyddog Ymchwilio Graddedig dan Hyfforddiant sy'n rhugl yn Saesneg.</a:t>
            </a:r>
          </a:p>
          <a:p>
            <a:pPr>
              <a:lnSpc>
                <a:spcPct val="107000"/>
              </a:lnSpc>
              <a:spcAft>
                <a:spcPts val="800"/>
              </a:spcAft>
            </a:pPr>
            <a:endParaRPr lang="cy-GB" sz="1600" dirty="0">
              <a:latin typeface="Arial" panose="020B0604020202020204" pitchFamily="34" charset="0"/>
              <a:ea typeface="Calibri" panose="020F0502020204030204" pitchFamily="34" charset="0"/>
            </a:endParaRPr>
          </a:p>
          <a:p>
            <a:pPr indent="-360000">
              <a:buFont typeface="Wingdings" panose="05000000000000000000" pitchFamily="2" charset="2"/>
              <a:buChar char="q"/>
            </a:pPr>
            <a:endParaRPr lang="en-GB" sz="1600" dirty="0"/>
          </a:p>
        </p:txBody>
      </p:sp>
    </p:spTree>
    <p:extLst>
      <p:ext uri="{BB962C8B-B14F-4D97-AF65-F5344CB8AC3E}">
        <p14:creationId xmlns:p14="http://schemas.microsoft.com/office/powerpoint/2010/main" val="90530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508000"/>
            <a:ext cx="10058400" cy="1092200"/>
          </a:xfrm>
        </p:spPr>
        <p:txBody>
          <a:bodyPr>
            <a:normAutofit fontScale="90000"/>
          </a:bodyPr>
          <a:lstStyle/>
          <a:p>
            <a:r>
              <a:rPr lang="cy-GB" b="1">
                <a:solidFill>
                  <a:srgbClr val="294054"/>
                </a:solidFill>
                <a:latin typeface="Manrope" pitchFamily="2" charset="0"/>
              </a:rPr>
              <a:t>Cyfrifoldebau</a:t>
            </a:r>
            <a:br>
              <a:rPr lang="cy-GB" b="1">
                <a:solidFill>
                  <a:srgbClr val="294054"/>
                </a:solidFill>
                <a:latin typeface="Manrope" pitchFamily="2" charset="0"/>
              </a:rPr>
            </a:br>
            <a:r>
              <a:rPr lang="cy-GB" b="1">
                <a:solidFill>
                  <a:srgbClr val="294054"/>
                </a:solidFill>
                <a:latin typeface="Manrope" pitchFamily="2" charset="0"/>
              </a:rPr>
              <a:t>Fel Hyfforddai Graddedig:</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66800" y="1778000"/>
            <a:ext cx="10058400" cy="4793397"/>
          </a:xfrm>
        </p:spPr>
        <p:txBody>
          <a:bodyPr>
            <a:noAutofit/>
          </a:bodyPr>
          <a:lstStyle/>
          <a:p>
            <a:pPr marL="360000" indent="-360000">
              <a:buClr>
                <a:srgbClr val="294054"/>
              </a:buClr>
              <a:buFont typeface="Wingdings" panose="05000000000000000000" pitchFamily="2" charset="2"/>
              <a:buChar char="q"/>
            </a:pPr>
            <a:r>
              <a:rPr lang="cy-GB" sz="1600" dirty="0">
                <a:solidFill>
                  <a:srgbClr val="294054"/>
                </a:solidFill>
                <a:latin typeface="Manrope" pitchFamily="2" charset="0"/>
              </a:rPr>
              <a:t>Ymgymryd â rhaglen hyfforddi hyblyg i ddatblygu dealltwriaeth o'r swyddogaethau o fewn y swyddfa</a:t>
            </a:r>
          </a:p>
          <a:p>
            <a:pPr marL="360000" indent="-360000">
              <a:buClr>
                <a:srgbClr val="294054"/>
              </a:buClr>
              <a:buFont typeface="Wingdings" panose="05000000000000000000" pitchFamily="2" charset="2"/>
              <a:buChar char="q"/>
            </a:pPr>
            <a:r>
              <a:rPr lang="cy-GB" sz="1600" dirty="0">
                <a:solidFill>
                  <a:srgbClr val="294054"/>
                </a:solidFill>
                <a:latin typeface="Manrope" pitchFamily="2" charset="0"/>
              </a:rPr>
              <a:t>Datblygu dealltwriaeth lawn o awdurdodaeth yr Ombwdsmon a sut i'w chymhwyso ar draws y swyddfa</a:t>
            </a:r>
          </a:p>
          <a:p>
            <a:pPr marL="360000" indent="-360000">
              <a:buClr>
                <a:srgbClr val="294054"/>
              </a:buClr>
              <a:buFont typeface="Wingdings" panose="05000000000000000000" pitchFamily="2" charset="2"/>
              <a:buChar char="q"/>
            </a:pPr>
            <a:r>
              <a:rPr lang="cy-GB" sz="1600" dirty="0">
                <a:solidFill>
                  <a:srgbClr val="294054"/>
                </a:solidFill>
                <a:latin typeface="Manrope" pitchFamily="2" charset="0"/>
              </a:rPr>
              <a:t>I gwblhau pob blwyddyn yn llwyddiannus, </a:t>
            </a:r>
            <a:r>
              <a:rPr lang="en-GB" sz="1600" dirty="0" err="1">
                <a:solidFill>
                  <a:srgbClr val="294054"/>
                </a:solidFill>
                <a:latin typeface="Manrope" pitchFamily="2" charset="0"/>
              </a:rPr>
              <a:t>yn</a:t>
            </a:r>
            <a:r>
              <a:rPr lang="en-GB" sz="1600" dirty="0">
                <a:solidFill>
                  <a:srgbClr val="294054"/>
                </a:solidFill>
                <a:latin typeface="Manrope" pitchFamily="2" charset="0"/>
              </a:rPr>
              <a:t> </a:t>
            </a:r>
            <a:r>
              <a:rPr lang="en-GB" sz="1600" dirty="0" err="1">
                <a:solidFill>
                  <a:srgbClr val="294054"/>
                </a:solidFill>
                <a:latin typeface="Manrope" pitchFamily="2" charset="0"/>
              </a:rPr>
              <a:t>unol</a:t>
            </a:r>
            <a:r>
              <a:rPr lang="en-GB" sz="1600" dirty="0">
                <a:solidFill>
                  <a:srgbClr val="294054"/>
                </a:solidFill>
                <a:latin typeface="Manrope" pitchFamily="2" charset="0"/>
              </a:rPr>
              <a:t> ag </a:t>
            </a:r>
            <a:r>
              <a:rPr lang="en-GB" sz="1600" dirty="0" err="1">
                <a:solidFill>
                  <a:srgbClr val="294054"/>
                </a:solidFill>
                <a:latin typeface="Manrope" pitchFamily="2" charset="0"/>
              </a:rPr>
              <a:t>anghenion</a:t>
            </a:r>
            <a:r>
              <a:rPr lang="en-GB" sz="1600" dirty="0">
                <a:solidFill>
                  <a:srgbClr val="294054"/>
                </a:solidFill>
                <a:latin typeface="Manrope" pitchFamily="2" charset="0"/>
              </a:rPr>
              <a:t> y </a:t>
            </a:r>
            <a:r>
              <a:rPr lang="en-GB" sz="1600" dirty="0" err="1">
                <a:solidFill>
                  <a:srgbClr val="294054"/>
                </a:solidFill>
                <a:latin typeface="Manrope" pitchFamily="2" charset="0"/>
              </a:rPr>
              <a:t>gwasanaeth</a:t>
            </a:r>
            <a:r>
              <a:rPr lang="en-GB" sz="1600" dirty="0">
                <a:solidFill>
                  <a:srgbClr val="294054"/>
                </a:solidFill>
                <a:latin typeface="Manrope" pitchFamily="2" charset="0"/>
              </a:rPr>
              <a:t> ac </a:t>
            </a:r>
            <a:r>
              <a:rPr lang="en-GB" sz="1600" dirty="0" err="1">
                <a:solidFill>
                  <a:srgbClr val="294054"/>
                </a:solidFill>
                <a:latin typeface="Manrope" pitchFamily="2" charset="0"/>
              </a:rPr>
              <a:t>fel</a:t>
            </a:r>
            <a:r>
              <a:rPr lang="en-GB" sz="1600" dirty="0">
                <a:solidFill>
                  <a:srgbClr val="294054"/>
                </a:solidFill>
                <a:latin typeface="Manrope" pitchFamily="2" charset="0"/>
              </a:rPr>
              <a:t> yr </a:t>
            </a:r>
            <a:r>
              <a:rPr lang="en-GB" sz="1600" dirty="0" err="1">
                <a:solidFill>
                  <a:srgbClr val="294054"/>
                </a:solidFill>
                <a:latin typeface="Manrope" pitchFamily="2" charset="0"/>
              </a:rPr>
              <a:t>amlinellwyd</a:t>
            </a:r>
            <a:r>
              <a:rPr lang="en-GB" sz="1600" dirty="0">
                <a:solidFill>
                  <a:srgbClr val="294054"/>
                </a:solidFill>
                <a:latin typeface="Manrope" pitchFamily="2" charset="0"/>
              </a:rPr>
              <a:t> </a:t>
            </a:r>
            <a:r>
              <a:rPr lang="en-GB" sz="1600" dirty="0" err="1">
                <a:solidFill>
                  <a:srgbClr val="294054"/>
                </a:solidFill>
                <a:latin typeface="Manrope" pitchFamily="2" charset="0"/>
              </a:rPr>
              <a:t>ar</a:t>
            </a:r>
            <a:r>
              <a:rPr lang="en-GB" sz="1600" dirty="0">
                <a:solidFill>
                  <a:srgbClr val="294054"/>
                </a:solidFill>
                <a:latin typeface="Manrope" pitchFamily="2" charset="0"/>
              </a:rPr>
              <a:t> </a:t>
            </a:r>
            <a:r>
              <a:rPr lang="en-GB" sz="1600" dirty="0" err="1">
                <a:solidFill>
                  <a:srgbClr val="294054"/>
                </a:solidFill>
                <a:latin typeface="Manrope" pitchFamily="2" charset="0"/>
              </a:rPr>
              <a:t>gyfer</a:t>
            </a:r>
            <a:r>
              <a:rPr lang="en-GB" sz="1600" dirty="0">
                <a:solidFill>
                  <a:srgbClr val="294054"/>
                </a:solidFill>
                <a:latin typeface="Manrope" pitchFamily="2" charset="0"/>
              </a:rPr>
              <a:t> </a:t>
            </a:r>
            <a:r>
              <a:rPr lang="en-GB" sz="1600" dirty="0" err="1">
                <a:solidFill>
                  <a:srgbClr val="294054"/>
                </a:solidFill>
                <a:latin typeface="Manrope" pitchFamily="2" charset="0"/>
              </a:rPr>
              <a:t>datblygiad</a:t>
            </a:r>
            <a:r>
              <a:rPr lang="en-GB" sz="1600" dirty="0">
                <a:solidFill>
                  <a:srgbClr val="294054"/>
                </a:solidFill>
                <a:latin typeface="Manrope" pitchFamily="2" charset="0"/>
              </a:rPr>
              <a:t> </a:t>
            </a:r>
            <a:r>
              <a:rPr lang="en-GB" sz="1600" dirty="0" err="1">
                <a:solidFill>
                  <a:srgbClr val="294054"/>
                </a:solidFill>
                <a:latin typeface="Manrope" pitchFamily="2" charset="0"/>
              </a:rPr>
              <a:t>fel</a:t>
            </a:r>
            <a:r>
              <a:rPr lang="en-GB" sz="1600" dirty="0">
                <a:solidFill>
                  <a:srgbClr val="294054"/>
                </a:solidFill>
                <a:latin typeface="Manrope" pitchFamily="2" charset="0"/>
              </a:rPr>
              <a:t> </a:t>
            </a:r>
            <a:r>
              <a:rPr lang="en-GB" sz="1600" dirty="0" err="1">
                <a:solidFill>
                  <a:srgbClr val="294054"/>
                </a:solidFill>
                <a:latin typeface="Manrope" pitchFamily="2" charset="0"/>
              </a:rPr>
              <a:t>rhan</a:t>
            </a:r>
            <a:r>
              <a:rPr lang="en-GB" sz="1600" dirty="0">
                <a:solidFill>
                  <a:srgbClr val="294054"/>
                </a:solidFill>
                <a:latin typeface="Manrope" pitchFamily="2" charset="0"/>
              </a:rPr>
              <a:t> </a:t>
            </a:r>
            <a:r>
              <a:rPr lang="en-GB" sz="1600" dirty="0" err="1">
                <a:solidFill>
                  <a:srgbClr val="294054"/>
                </a:solidFill>
                <a:latin typeface="Manrope" pitchFamily="2" charset="0"/>
              </a:rPr>
              <a:t>o'r</a:t>
            </a:r>
            <a:r>
              <a:rPr lang="en-GB" sz="1600" dirty="0">
                <a:solidFill>
                  <a:srgbClr val="294054"/>
                </a:solidFill>
                <a:latin typeface="Manrope" pitchFamily="2" charset="0"/>
              </a:rPr>
              <a:t> </a:t>
            </a:r>
            <a:r>
              <a:rPr lang="en-GB" sz="1600" dirty="0" err="1">
                <a:solidFill>
                  <a:srgbClr val="294054"/>
                </a:solidFill>
                <a:latin typeface="Manrope" pitchFamily="2" charset="0"/>
              </a:rPr>
              <a:t>Rhaglen</a:t>
            </a:r>
            <a:r>
              <a:rPr lang="en-GB" sz="1600" dirty="0">
                <a:solidFill>
                  <a:srgbClr val="294054"/>
                </a:solidFill>
                <a:latin typeface="Manrope" pitchFamily="2" charset="0"/>
              </a:rPr>
              <a:t> </a:t>
            </a:r>
            <a:r>
              <a:rPr lang="en-GB" sz="1600" dirty="0" err="1">
                <a:solidFill>
                  <a:srgbClr val="294054"/>
                </a:solidFill>
                <a:latin typeface="Manrope" pitchFamily="2" charset="0"/>
              </a:rPr>
              <a:t>Hyfforddeion</a:t>
            </a:r>
            <a:r>
              <a:rPr lang="en-GB" sz="1600" dirty="0">
                <a:solidFill>
                  <a:srgbClr val="294054"/>
                </a:solidFill>
                <a:latin typeface="Manrope" pitchFamily="2" charset="0"/>
              </a:rPr>
              <a:t> </a:t>
            </a:r>
            <a:r>
              <a:rPr lang="en-GB" sz="1600" dirty="0" err="1">
                <a:solidFill>
                  <a:srgbClr val="294054"/>
                </a:solidFill>
                <a:latin typeface="Manrope" pitchFamily="2" charset="0"/>
              </a:rPr>
              <a:t>Graddedig</a:t>
            </a:r>
            <a:r>
              <a:rPr lang="en-GB" sz="1600" dirty="0">
                <a:solidFill>
                  <a:srgbClr val="294054"/>
                </a:solidFill>
                <a:latin typeface="Manrope" pitchFamily="2" charset="0"/>
              </a:rPr>
              <a:t> </a:t>
            </a:r>
          </a:p>
          <a:p>
            <a:pPr marL="360000" indent="-360000">
              <a:buClr>
                <a:srgbClr val="294054"/>
              </a:buClr>
              <a:buFont typeface="Wingdings" panose="05000000000000000000" pitchFamily="2" charset="2"/>
              <a:buChar char="q"/>
            </a:pPr>
            <a:r>
              <a:rPr lang="cy-GB" sz="1600" dirty="0">
                <a:solidFill>
                  <a:srgbClr val="294054"/>
                </a:solidFill>
                <a:latin typeface="Manrope" pitchFamily="2" charset="0"/>
              </a:rPr>
              <a:t>Cyflawni i lefel </a:t>
            </a:r>
            <a:r>
              <a:rPr lang="en-GB" sz="1600" dirty="0" err="1">
                <a:solidFill>
                  <a:srgbClr val="294054"/>
                </a:solidFill>
                <a:latin typeface="Manrope" pitchFamily="2" charset="0"/>
              </a:rPr>
              <a:t>sy'n</a:t>
            </a:r>
            <a:r>
              <a:rPr lang="en-GB" sz="1600" dirty="0">
                <a:solidFill>
                  <a:srgbClr val="294054"/>
                </a:solidFill>
                <a:latin typeface="Manrope" pitchFamily="2" charset="0"/>
              </a:rPr>
              <a:t> </a:t>
            </a:r>
            <a:r>
              <a:rPr lang="en-GB" sz="1600" dirty="0" err="1">
                <a:solidFill>
                  <a:srgbClr val="294054"/>
                </a:solidFill>
                <a:latin typeface="Manrope" pitchFamily="2" charset="0"/>
              </a:rPr>
              <a:t>ofynnol</a:t>
            </a:r>
            <a:r>
              <a:rPr lang="en-GB" sz="1600" dirty="0">
                <a:solidFill>
                  <a:srgbClr val="294054"/>
                </a:solidFill>
                <a:latin typeface="Manrope" pitchFamily="2" charset="0"/>
              </a:rPr>
              <a:t> er </a:t>
            </a:r>
            <a:r>
              <a:rPr lang="en-GB" sz="1600" dirty="0" err="1">
                <a:solidFill>
                  <a:srgbClr val="294054"/>
                </a:solidFill>
                <a:latin typeface="Manrope" pitchFamily="2" charset="0"/>
              </a:rPr>
              <a:t>mwyn</a:t>
            </a:r>
            <a:r>
              <a:rPr lang="en-GB" sz="1600" dirty="0">
                <a:solidFill>
                  <a:srgbClr val="294054"/>
                </a:solidFill>
                <a:latin typeface="Manrope" pitchFamily="2" charset="0"/>
              </a:rPr>
              <a:t> </a:t>
            </a:r>
            <a:r>
              <a:rPr lang="en-GB" sz="1600" dirty="0" err="1">
                <a:solidFill>
                  <a:srgbClr val="294054"/>
                </a:solidFill>
                <a:latin typeface="Manrope" pitchFamily="2" charset="0"/>
              </a:rPr>
              <a:t>dangos</a:t>
            </a:r>
            <a:r>
              <a:rPr lang="en-GB" sz="1600" dirty="0">
                <a:solidFill>
                  <a:srgbClr val="294054"/>
                </a:solidFill>
                <a:latin typeface="Manrope" pitchFamily="2" charset="0"/>
              </a:rPr>
              <a:t> </a:t>
            </a:r>
            <a:r>
              <a:rPr lang="en-GB" sz="1600" dirty="0" err="1">
                <a:solidFill>
                  <a:srgbClr val="294054"/>
                </a:solidFill>
                <a:latin typeface="Manrope" pitchFamily="2" charset="0"/>
              </a:rPr>
              <a:t>tystiolaeth</a:t>
            </a:r>
            <a:r>
              <a:rPr lang="en-GB" sz="1600" dirty="0">
                <a:solidFill>
                  <a:srgbClr val="294054"/>
                </a:solidFill>
                <a:latin typeface="Manrope" pitchFamily="2" charset="0"/>
              </a:rPr>
              <a:t> o </a:t>
            </a:r>
            <a:r>
              <a:rPr lang="en-GB" sz="1600" dirty="0" err="1">
                <a:solidFill>
                  <a:srgbClr val="294054"/>
                </a:solidFill>
                <a:latin typeface="Manrope" pitchFamily="2" charset="0"/>
              </a:rPr>
              <a:t>ddysgu</a:t>
            </a:r>
            <a:r>
              <a:rPr lang="en-GB" sz="1600" dirty="0">
                <a:solidFill>
                  <a:srgbClr val="294054"/>
                </a:solidFill>
                <a:latin typeface="Manrope" pitchFamily="2" charset="0"/>
              </a:rPr>
              <a:t> a </a:t>
            </a:r>
            <a:r>
              <a:rPr lang="en-GB" sz="1600" dirty="0" err="1">
                <a:solidFill>
                  <a:srgbClr val="294054"/>
                </a:solidFill>
                <a:latin typeface="Manrope" pitchFamily="2" charset="0"/>
              </a:rPr>
              <a:t>datblygiad</a:t>
            </a:r>
            <a:r>
              <a:rPr lang="en-GB" sz="1600" dirty="0">
                <a:solidFill>
                  <a:srgbClr val="294054"/>
                </a:solidFill>
                <a:latin typeface="Manrope" pitchFamily="2" charset="0"/>
              </a:rPr>
              <a:t> </a:t>
            </a:r>
            <a:r>
              <a:rPr lang="en-GB" sz="1600" dirty="0" err="1">
                <a:solidFill>
                  <a:srgbClr val="294054"/>
                </a:solidFill>
                <a:latin typeface="Manrope" pitchFamily="2" charset="0"/>
              </a:rPr>
              <a:t>yn</a:t>
            </a:r>
            <a:r>
              <a:rPr lang="en-GB" sz="1600" dirty="0">
                <a:solidFill>
                  <a:srgbClr val="294054"/>
                </a:solidFill>
                <a:latin typeface="Manrope" pitchFamily="2" charset="0"/>
              </a:rPr>
              <a:t> </a:t>
            </a:r>
            <a:r>
              <a:rPr lang="en-GB" sz="1600" dirty="0" err="1">
                <a:solidFill>
                  <a:srgbClr val="294054"/>
                </a:solidFill>
                <a:latin typeface="Manrope" pitchFamily="2" charset="0"/>
              </a:rPr>
              <a:t>unol</a:t>
            </a:r>
            <a:r>
              <a:rPr lang="en-GB" sz="1600" dirty="0">
                <a:solidFill>
                  <a:srgbClr val="294054"/>
                </a:solidFill>
                <a:latin typeface="Manrope" pitchFamily="2" charset="0"/>
              </a:rPr>
              <a:t> â </a:t>
            </a:r>
            <a:r>
              <a:rPr lang="en-GB" sz="1600" dirty="0" err="1">
                <a:solidFill>
                  <a:srgbClr val="294054"/>
                </a:solidFill>
                <a:latin typeface="Manrope" pitchFamily="2" charset="0"/>
              </a:rPr>
              <a:t>rôl</a:t>
            </a:r>
            <a:r>
              <a:rPr lang="en-GB" sz="1600" dirty="0">
                <a:solidFill>
                  <a:srgbClr val="294054"/>
                </a:solidFill>
                <a:latin typeface="Manrope" pitchFamily="2" charset="0"/>
              </a:rPr>
              <a:t> yr </a:t>
            </a:r>
            <a:r>
              <a:rPr lang="en-GB" sz="1600" dirty="0" err="1">
                <a:solidFill>
                  <a:srgbClr val="294054"/>
                </a:solidFill>
                <a:latin typeface="Manrope" pitchFamily="2" charset="0"/>
              </a:rPr>
              <a:t>Hyfforddai</a:t>
            </a:r>
            <a:r>
              <a:rPr lang="en-GB" sz="1600" dirty="0">
                <a:solidFill>
                  <a:srgbClr val="294054"/>
                </a:solidFill>
                <a:latin typeface="Manrope" pitchFamily="2" charset="0"/>
              </a:rPr>
              <a:t> </a:t>
            </a:r>
            <a:r>
              <a:rPr lang="en-GB" sz="1600" dirty="0" err="1">
                <a:solidFill>
                  <a:srgbClr val="294054"/>
                </a:solidFill>
                <a:latin typeface="Manrope" pitchFamily="2" charset="0"/>
              </a:rPr>
              <a:t>Graddedig</a:t>
            </a:r>
            <a:r>
              <a:rPr lang="en-GB" sz="1600" dirty="0">
                <a:solidFill>
                  <a:srgbClr val="294054"/>
                </a:solidFill>
                <a:latin typeface="Manrope" pitchFamily="2" charset="0"/>
              </a:rPr>
              <a:t> ac </a:t>
            </a:r>
            <a:r>
              <a:rPr lang="en-GB" sz="1600" dirty="0" err="1">
                <a:solidFill>
                  <a:srgbClr val="294054"/>
                </a:solidFill>
                <a:latin typeface="Manrope" pitchFamily="2" charset="0"/>
              </a:rPr>
              <a:t>fel</a:t>
            </a:r>
            <a:r>
              <a:rPr lang="en-GB" sz="1600" dirty="0">
                <a:solidFill>
                  <a:srgbClr val="294054"/>
                </a:solidFill>
                <a:latin typeface="Manrope" pitchFamily="2" charset="0"/>
              </a:rPr>
              <a:t> </a:t>
            </a:r>
            <a:r>
              <a:rPr lang="en-GB" sz="1600" dirty="0" err="1">
                <a:solidFill>
                  <a:srgbClr val="294054"/>
                </a:solidFill>
                <a:latin typeface="Manrope" pitchFamily="2" charset="0"/>
              </a:rPr>
              <a:t>amod</a:t>
            </a:r>
            <a:r>
              <a:rPr lang="en-GB" sz="1600" dirty="0">
                <a:solidFill>
                  <a:srgbClr val="294054"/>
                </a:solidFill>
                <a:latin typeface="Manrope" pitchFamily="2" charset="0"/>
              </a:rPr>
              <a:t> </a:t>
            </a:r>
            <a:r>
              <a:rPr lang="en-GB" sz="1600" dirty="0" err="1">
                <a:solidFill>
                  <a:srgbClr val="294054"/>
                </a:solidFill>
                <a:latin typeface="Manrope" pitchFamily="2" charset="0"/>
              </a:rPr>
              <a:t>ar</a:t>
            </a:r>
            <a:r>
              <a:rPr lang="en-GB" sz="1600" dirty="0">
                <a:solidFill>
                  <a:srgbClr val="294054"/>
                </a:solidFill>
                <a:latin typeface="Manrope" pitchFamily="2" charset="0"/>
              </a:rPr>
              <a:t> </a:t>
            </a:r>
            <a:r>
              <a:rPr lang="en-GB" sz="1600" dirty="0" err="1">
                <a:solidFill>
                  <a:srgbClr val="294054"/>
                </a:solidFill>
                <a:latin typeface="Manrope" pitchFamily="2" charset="0"/>
              </a:rPr>
              <a:t>gyfer</a:t>
            </a:r>
            <a:r>
              <a:rPr lang="en-GB" sz="1600" dirty="0">
                <a:solidFill>
                  <a:srgbClr val="294054"/>
                </a:solidFill>
                <a:latin typeface="Manrope" pitchFamily="2" charset="0"/>
              </a:rPr>
              <a:t> </a:t>
            </a:r>
            <a:r>
              <a:rPr lang="en-GB" sz="1600" dirty="0" err="1">
                <a:solidFill>
                  <a:srgbClr val="294054"/>
                </a:solidFill>
                <a:latin typeface="Manrope" pitchFamily="2" charset="0"/>
              </a:rPr>
              <a:t>dilyniant</a:t>
            </a:r>
            <a:endParaRPr lang="cy-GB" sz="1600" dirty="0">
              <a:solidFill>
                <a:srgbClr val="294054"/>
              </a:solidFill>
              <a:latin typeface="Manrope" pitchFamily="2" charset="0"/>
            </a:endParaRPr>
          </a:p>
          <a:p>
            <a:pPr marL="360000" indent="-360000">
              <a:buClr>
                <a:srgbClr val="294054"/>
              </a:buClr>
              <a:buFont typeface="Wingdings" panose="05000000000000000000" pitchFamily="2" charset="2"/>
              <a:buChar char="q"/>
            </a:pPr>
            <a:r>
              <a:rPr lang="cy-GB" sz="1600" dirty="0">
                <a:solidFill>
                  <a:srgbClr val="294054"/>
                </a:solidFill>
                <a:latin typeface="Manrope" pitchFamily="2" charset="0"/>
              </a:rPr>
              <a:t>Ymgymryd â gwaith achos dan oruchwyliaeth i ddangos datblygiad sgiliau perthnasol. Bydd y lleoliad cynnal o fewn y Tîm Cwynion Gwasanaethau Cyhoeddus gyda'r cwmpas i ymgymryd â gwaith achos gan ddefnyddio ein pwerau rhagweithiol lle bo angen a hyblygrwydd i weithio ar draws y sefydliad mewn rolau perthnasol eraill yn ôl yr angen ar gyfer y gwasanaeth.</a:t>
            </a:r>
          </a:p>
          <a:p>
            <a:pPr marL="360000" indent="-360000">
              <a:buClr>
                <a:srgbClr val="294054"/>
              </a:buClr>
              <a:buFont typeface="Wingdings" panose="05000000000000000000" pitchFamily="2" charset="2"/>
              <a:buChar char="q"/>
            </a:pPr>
            <a:r>
              <a:rPr lang="cy-GB" sz="1600" dirty="0">
                <a:solidFill>
                  <a:srgbClr val="294054"/>
                </a:solidFill>
                <a:latin typeface="Manrope" pitchFamily="2" charset="0"/>
              </a:rPr>
              <a:t>Ymgymryd â hyfforddiant mewnol ac allanol yn unol â gofynion y swydd</a:t>
            </a:r>
          </a:p>
          <a:p>
            <a:pPr marL="0" indent="0">
              <a:buClr>
                <a:srgbClr val="294054"/>
              </a:buClr>
              <a:buNone/>
            </a:pPr>
            <a:endParaRPr lang="en-GB" sz="1600" dirty="0"/>
          </a:p>
        </p:txBody>
      </p:sp>
    </p:spTree>
    <p:extLst>
      <p:ext uri="{BB962C8B-B14F-4D97-AF65-F5344CB8AC3E}">
        <p14:creationId xmlns:p14="http://schemas.microsoft.com/office/powerpoint/2010/main" val="180956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371600"/>
            <a:ext cx="10058400" cy="4912922"/>
          </a:xfrm>
        </p:spPr>
        <p:txBody>
          <a:bodyPr>
            <a:noAutofit/>
          </a:bodyPr>
          <a:lstStyle/>
          <a:p>
            <a:pPr marL="0" indent="0">
              <a:buClr>
                <a:srgbClr val="294054"/>
              </a:buClr>
              <a:buNone/>
            </a:pPr>
            <a:r>
              <a:rPr lang="cy-GB" sz="1600">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Asesu, penderfynu ac ymchwilio i gwynion a gyflwynir i’r Ombwdsmon yn unol â’r safonau a’r gweithdrefnau gweithredol a bennwyd gan yr Ombwdsmon ac o fewn yr awdurdod a ddirprwywyd ganddi  </a:t>
            </a:r>
          </a:p>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Lle bo’n briodol, ceisio cael datrysiad anffurfiol a chyflym i gwynion, neu ymchwilio i gwynion o’r fath yn ôl y gofyn</a:t>
            </a:r>
          </a:p>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Negodi a sicrhau setliadau lleol gyda chanlyniadau priodol</a:t>
            </a:r>
          </a:p>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Dod i gasgliadau, cynnig canfyddiadau ac argymhellion i’r Ombwdsmon yn ystod ymchwiliadau llawn wrth weithredu o fewn awdurdod dirprwyedig yr Ombwdsmon yn brydlon</a:t>
            </a:r>
          </a:p>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Drafftio a chyflwyno llythyrau penderfyniad, llythyrau datrys ac adroddiadau yn unol â gweithdrefnau gweithredol yr Ombwdsmon.</a:t>
            </a:r>
          </a:p>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Sicrhau, fel y bo’n briodol, fod y gwaith o gydymffurfio â’r argymhellion a gyflwynir i awdurdodau a restrir yn cael ei fonitro a’i werthuso</a:t>
            </a:r>
          </a:p>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Darparu cyngor ac arweiniad cyffredinol i aelodau’r cyhoedd neu gynrychiolwyr cyrff o fewn awdurdodaeth yr Ombwdsmon yn ôl y gofyn, ac yn unol â’r safonau a’r gweithdrefnau gweithredol a bennir gan yr Ombwdsmon</a:t>
            </a:r>
          </a:p>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Diweddaru’r systemau rheoli achosion yn ôl y gofyn</a:t>
            </a:r>
          </a:p>
          <a:p>
            <a:pPr marL="0" indent="0">
              <a:buClr>
                <a:srgbClr val="294054"/>
              </a:buClr>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457200">
              <a:lnSpc>
                <a:spcPct val="115000"/>
              </a:lnSpc>
              <a:spcAft>
                <a:spcPts val="1000"/>
              </a:spcAft>
            </a:pPr>
            <a:r>
              <a:rPr lang="cy-GB" sz="1800">
                <a:latin typeface="Arial" panose="020B0604020202020204" pitchFamily="34" charset="0"/>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199297"/>
          </a:xfrm>
        </p:spPr>
        <p:txBody>
          <a:bodyPr>
            <a:normAutofit fontScale="90000"/>
          </a:bodyPr>
          <a:lstStyle/>
          <a:p>
            <a:r>
              <a:rPr lang="cy-GB" b="1">
                <a:solidFill>
                  <a:srgbClr val="294054"/>
                </a:solidFill>
                <a:latin typeface="Manrope" pitchFamily="2" charset="0"/>
              </a:rPr>
              <a:t>Cyfrifoldebau </a:t>
            </a:r>
            <a:br>
              <a:rPr lang="cy-GB" b="1">
                <a:solidFill>
                  <a:srgbClr val="294054"/>
                </a:solidFill>
                <a:latin typeface="Manrope" pitchFamily="2" charset="0"/>
              </a:rPr>
            </a:br>
            <a:r>
              <a:rPr lang="cy-GB" b="1">
                <a:solidFill>
                  <a:srgbClr val="294054"/>
                </a:solidFill>
                <a:latin typeface="Manrope" pitchFamily="2" charset="0"/>
              </a:rPr>
              <a:t>Fel Swyddog Ymchwilio</a:t>
            </a:r>
          </a:p>
        </p:txBody>
      </p:sp>
    </p:spTree>
    <p:extLst>
      <p:ext uri="{BB962C8B-B14F-4D97-AF65-F5344CB8AC3E}">
        <p14:creationId xmlns:p14="http://schemas.microsoft.com/office/powerpoint/2010/main" val="221093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66900"/>
            <a:ext cx="10058400" cy="4417622"/>
          </a:xfrm>
        </p:spPr>
        <p:txBody>
          <a:bodyPr>
            <a:noAutofit/>
          </a:bodyPr>
          <a:lstStyle/>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Bod yn gyfarwydd â’r datblygiadau cyfredol ym maes y gyfraith ac arferion cyfredol sy’n briodol i Awdurdodaeth yr Ombwdsmon</a:t>
            </a:r>
          </a:p>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Cynorthwyo uwch gydweithwyr gydag unrhyw ddyletswyddau eraill, gan gynnwys cynrychioli’r Ombwdsmon mewn gwrandawiadau cyfreithiol neu mewn cyfarfodydd gyda chyrff allanol a allai gael eu dyrannu i chi o bryd i’w gilydd gan uwch gydweithiwr</a:t>
            </a:r>
          </a:p>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Dilyn holl bolisïau a gweithdrefnau Ombwdsmon Gwasanaethau Cyhoeddus Cymru fel y nodwyd hwy yn y dogfennau polisi, pecynnau cynefino, y fewnrwyd ac ati.</a:t>
            </a:r>
          </a:p>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Cyfrannu at ymrwymiad Ombwdsmon Gwasanaethau Cyhoeddus Cymru i arferion da o ran delio â gwybodaeth drwy gydymffurfio â chyfraith Diogelu Data a pholisïau a gweithdrefnau Ombwdsmon Gwasanaethau Cyhoeddus Cymru, yn enwedig o ran unrhyw ddata personol neu ddeunydd cyfrinachol</a:t>
            </a:r>
          </a:p>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Cymryd gofal rhesymol o’ch llesiant a’ch iechyd a’ch diogelwch eich hun ac o lesiant ac iechyd a diogelwch pobl eraill y gallai’r camau hynny effeithio arnynt</a:t>
            </a:r>
          </a:p>
          <a:p>
            <a:pPr marL="360000" indent="-360000">
              <a:buClr>
                <a:srgbClr val="294054"/>
              </a:buClr>
              <a:buFont typeface="Wingdings" panose="05000000000000000000" pitchFamily="2" charset="2"/>
              <a:buChar char="q"/>
            </a:pPr>
            <a:r>
              <a:rPr lang="cy-GB" sz="1600">
                <a:latin typeface="Manrope"/>
                <a:ea typeface="Calibri" panose="020F0502020204030204" pitchFamily="34" charset="0"/>
                <a:cs typeface="Times New Roman" panose="02020603050405020304" pitchFamily="18" charset="0"/>
              </a:rPr>
              <a:t>Cyflawni unrhyw ddyletswyddau eraill, sy’n gymesur â’r sgiliau a’r profiad y disgwylir ar gyfer y swydd hon, y gall y rheolwr llinell perthnasol eu dyrannu o bryd i’w gilydd</a:t>
            </a:r>
          </a:p>
          <a:p>
            <a:pPr marL="0" indent="0">
              <a:buClr>
                <a:srgbClr val="294054"/>
              </a:buClr>
              <a:buNone/>
            </a:pPr>
            <a:r>
              <a:rPr lang="cy-GB" sz="1600">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097697"/>
          </a:xfrm>
        </p:spPr>
        <p:txBody>
          <a:bodyPr/>
          <a:lstStyle/>
          <a:p>
            <a:r>
              <a:rPr lang="cy-GB" b="1">
                <a:solidFill>
                  <a:srgbClr val="294054"/>
                </a:solidFill>
                <a:latin typeface="Manrope" pitchFamily="2" charset="0"/>
              </a:rPr>
              <a:t>Cyfrifoldebau Parhad (3)</a:t>
            </a:r>
          </a:p>
        </p:txBody>
      </p:sp>
    </p:spTree>
    <p:extLst>
      <p:ext uri="{BB962C8B-B14F-4D97-AF65-F5344CB8AC3E}">
        <p14:creationId xmlns:p14="http://schemas.microsoft.com/office/powerpoint/2010/main" val="375894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66900"/>
            <a:ext cx="10058400" cy="4417622"/>
          </a:xfrm>
        </p:spPr>
        <p:txBody>
          <a:bodyPr>
            <a:noAutofit/>
          </a:bodyPr>
          <a:lstStyle/>
          <a:p>
            <a:pPr marL="360000" indent="-36000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Gweithredu ar draws holl awdurdodaeth bresennol yr Ombwdsmon neu ei awdurdodaeth yn y dyfodol ac ym mha bynnag dîm gweithredu sy’n briodol ym marn yr Ombwdsmon er mwyn cyflawni amcanion y gwasanaeth</a:t>
            </a:r>
          </a:p>
          <a:p>
            <a:pPr marL="360000" indent="-36000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Gweithredu bob amser yn unol â Gwerthoedd yr Ombwdsmon:</a:t>
            </a:r>
          </a:p>
          <a:p>
            <a:pPr marL="457200" indent="0" algn="just">
              <a:buNone/>
            </a:pPr>
            <a:r>
              <a:rPr lang="cy-GB" sz="1800" b="1" dirty="0">
                <a:solidFill>
                  <a:srgbClr val="294054"/>
                </a:solidFill>
                <a:latin typeface="Arial" panose="020B0604020202020204" pitchFamily="34" charset="0"/>
                <a:ea typeface="Times New Roman" panose="02020603050405020304" pitchFamily="18" charset="0"/>
                <a:cs typeface="Arial" panose="020B0604020202020204" pitchFamily="34" charset="0"/>
              </a:rPr>
              <a:t>Cyflawni</a:t>
            </a:r>
            <a:r>
              <a:rPr lang="cy-GB" sz="1800" dirty="0">
                <a:latin typeface="Arial" panose="020B0604020202020204" pitchFamily="34" charset="0"/>
                <a:ea typeface="Times New Roman" panose="02020603050405020304" pitchFamily="18" charset="0"/>
                <a:cs typeface="Arial" panose="020B0604020202020204" pitchFamily="34" charset="0"/>
              </a:rPr>
              <a:t>		Gwneud ein gorau glas</a:t>
            </a:r>
          </a:p>
          <a:p>
            <a:pPr marL="457200" indent="0" algn="just">
              <a:spcBef>
                <a:spcPts val="600"/>
              </a:spcBef>
              <a:spcAft>
                <a:spcPts val="600"/>
              </a:spcAft>
              <a:buNone/>
            </a:pPr>
            <a:r>
              <a:rPr lang="cy-GB" sz="1800" b="1" dirty="0">
                <a:solidFill>
                  <a:srgbClr val="294054"/>
                </a:solidFill>
                <a:latin typeface="Arial" panose="020B0604020202020204" pitchFamily="34" charset="0"/>
                <a:ea typeface="Times New Roman" panose="02020603050405020304" pitchFamily="18" charset="0"/>
                <a:cs typeface="Arial" panose="020B0604020202020204" pitchFamily="34" charset="0"/>
              </a:rPr>
              <a:t>Cydberthynas</a:t>
            </a:r>
            <a:r>
              <a:rPr lang="cy-GB" sz="1800" dirty="0">
                <a:solidFill>
                  <a:srgbClr val="294054"/>
                </a:solidFill>
                <a:latin typeface="Arial" panose="020B0604020202020204" pitchFamily="34" charset="0"/>
                <a:ea typeface="Times New Roman" panose="02020603050405020304" pitchFamily="18" charset="0"/>
                <a:cs typeface="Arial" panose="020B0604020202020204" pitchFamily="34" charset="0"/>
              </a:rPr>
              <a:t>	</a:t>
            </a:r>
            <a:r>
              <a:rPr lang="cy-GB" sz="1800" dirty="0">
                <a:latin typeface="Arial" panose="020B0604020202020204" pitchFamily="34" charset="0"/>
                <a:ea typeface="Times New Roman" panose="02020603050405020304" pitchFamily="18" charset="0"/>
                <a:cs typeface="Arial" panose="020B0604020202020204" pitchFamily="34" charset="0"/>
              </a:rPr>
              <a:t>Parchu ein gilydd a gweithio ar y cyd er mwyn i’r sefydliad lwyddo</a:t>
            </a:r>
          </a:p>
          <a:p>
            <a:pPr marL="457200" indent="0" algn="just">
              <a:spcBef>
                <a:spcPts val="600"/>
              </a:spcBef>
              <a:spcAft>
                <a:spcPts val="600"/>
              </a:spcAft>
              <a:buNone/>
            </a:pPr>
            <a:r>
              <a:rPr lang="cy-GB" sz="1800" b="1" dirty="0">
                <a:solidFill>
                  <a:srgbClr val="294054"/>
                </a:solidFill>
                <a:latin typeface="Arial" panose="020B0604020202020204" pitchFamily="34" charset="0"/>
                <a:ea typeface="Times New Roman" panose="02020603050405020304" pitchFamily="18" charset="0"/>
                <a:cs typeface="Arial" panose="020B0604020202020204" pitchFamily="34" charset="0"/>
              </a:rPr>
              <a:t>Bod yn Gadarnhaol</a:t>
            </a:r>
            <a:r>
              <a:rPr lang="cy-GB" sz="1800" dirty="0">
                <a:latin typeface="Arial" panose="020B0604020202020204" pitchFamily="34" charset="0"/>
                <a:ea typeface="Times New Roman" panose="02020603050405020304" pitchFamily="18" charset="0"/>
                <a:cs typeface="Arial" panose="020B0604020202020204" pitchFamily="34" charset="0"/>
              </a:rPr>
              <a:t>	Dangos brwdfrydedd a balchder o ran pwy ydym ni a’r hyn rydym yn ei wneud</a:t>
            </a:r>
          </a:p>
          <a:p>
            <a:pPr marL="457200" indent="0" algn="just">
              <a:spcBef>
                <a:spcPts val="600"/>
              </a:spcBef>
              <a:spcAft>
                <a:spcPts val="600"/>
              </a:spcAft>
              <a:buNone/>
            </a:pPr>
            <a:r>
              <a:rPr lang="cy-GB" sz="1800" b="1" dirty="0">
                <a:solidFill>
                  <a:srgbClr val="294054"/>
                </a:solidFill>
                <a:latin typeface="Arial" panose="020B0604020202020204" pitchFamily="34" charset="0"/>
                <a:ea typeface="Times New Roman" panose="02020603050405020304" pitchFamily="18" charset="0"/>
                <a:cs typeface="Arial" panose="020B0604020202020204" pitchFamily="34" charset="0"/>
              </a:rPr>
              <a:t>Cefnogi		</a:t>
            </a:r>
            <a:r>
              <a:rPr lang="cy-GB" sz="1800" dirty="0">
                <a:latin typeface="Arial" panose="020B0604020202020204" pitchFamily="34" charset="0"/>
                <a:ea typeface="Times New Roman" panose="02020603050405020304" pitchFamily="18" charset="0"/>
                <a:cs typeface="Arial" panose="020B0604020202020204" pitchFamily="34" charset="0"/>
              </a:rPr>
              <a:t>Bod yn gefn i’n gilydd a gwerthfawrogi amrywiaeth</a:t>
            </a:r>
          </a:p>
          <a:p>
            <a:pPr marL="457200" indent="0" algn="just">
              <a:spcBef>
                <a:spcPts val="600"/>
              </a:spcBef>
              <a:spcAft>
                <a:spcPts val="600"/>
              </a:spcAft>
              <a:buNone/>
            </a:pPr>
            <a:r>
              <a:rPr lang="cy-GB" sz="1800" b="1" dirty="0">
                <a:solidFill>
                  <a:srgbClr val="294054"/>
                </a:solidFill>
                <a:latin typeface="Arial" panose="020B0604020202020204" pitchFamily="34" charset="0"/>
                <a:ea typeface="Times New Roman" panose="02020603050405020304" pitchFamily="18" charset="0"/>
                <a:cs typeface="Arial" panose="020B0604020202020204" pitchFamily="34" charset="0"/>
              </a:rPr>
              <a:t>Perchnogaeth	</a:t>
            </a:r>
            <a:r>
              <a:rPr lang="cy-GB" sz="1800" dirty="0">
                <a:latin typeface="Arial" panose="020B0604020202020204" pitchFamily="34" charset="0"/>
                <a:ea typeface="Times New Roman" panose="02020603050405020304" pitchFamily="18" charset="0"/>
                <a:cs typeface="Arial" panose="020B0604020202020204" pitchFamily="34" charset="0"/>
              </a:rPr>
              <a:t>Derbyn cyfrifoldeb am bopeth a wnawn</a:t>
            </a:r>
          </a:p>
          <a:p>
            <a:pPr marL="457200" indent="0" algn="just">
              <a:spcBef>
                <a:spcPts val="600"/>
              </a:spcBef>
              <a:spcAft>
                <a:spcPts val="600"/>
              </a:spcAft>
              <a:buNone/>
            </a:pPr>
            <a:r>
              <a:rPr lang="cy-GB" sz="1800" b="1" dirty="0">
                <a:solidFill>
                  <a:srgbClr val="294054"/>
                </a:solidFill>
                <a:latin typeface="Arial" panose="020B0604020202020204" pitchFamily="34" charset="0"/>
                <a:ea typeface="Times New Roman" panose="02020603050405020304" pitchFamily="18" charset="0"/>
                <a:cs typeface="Arial" panose="020B0604020202020204" pitchFamily="34" charset="0"/>
              </a:rPr>
              <a:t>Parodrwydd 	</a:t>
            </a:r>
            <a:r>
              <a:rPr lang="cy-GB" sz="1800" dirty="0">
                <a:latin typeface="Arial" panose="020B0604020202020204" pitchFamily="34" charset="0"/>
                <a:ea typeface="Times New Roman" panose="02020603050405020304" pitchFamily="18" charset="0"/>
                <a:cs typeface="Arial" panose="020B0604020202020204" pitchFamily="34" charset="0"/>
              </a:rPr>
              <a:t>Agwedd gadarnhaol, hyblyg ac awyddus</a:t>
            </a:r>
          </a:p>
          <a:p>
            <a:pPr marL="0" indent="0">
              <a:buClr>
                <a:srgbClr val="294054"/>
              </a:buClr>
              <a:buNone/>
            </a:pPr>
            <a:r>
              <a:rPr lang="cy-GB" sz="1600" dirty="0">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097697"/>
          </a:xfrm>
        </p:spPr>
        <p:txBody>
          <a:bodyPr/>
          <a:lstStyle/>
          <a:p>
            <a:r>
              <a:rPr lang="cy-GB" b="1">
                <a:solidFill>
                  <a:srgbClr val="294054"/>
                </a:solidFill>
                <a:latin typeface="Manrope" pitchFamily="2" charset="0"/>
              </a:rPr>
              <a:t>Cyfrifoldebau Parhad (4) </a:t>
            </a:r>
          </a:p>
        </p:txBody>
      </p:sp>
    </p:spTree>
    <p:extLst>
      <p:ext uri="{BB962C8B-B14F-4D97-AF65-F5344CB8AC3E}">
        <p14:creationId xmlns:p14="http://schemas.microsoft.com/office/powerpoint/2010/main" val="74100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cy-GB" b="1">
                <a:solidFill>
                  <a:schemeClr val="tx1"/>
                </a:solidFill>
                <a:latin typeface="Manrope" pitchFamily="2" charset="0"/>
              </a:rPr>
              <a:t>Gofynion – Manyleb y Person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a:normAutofit lnSpcReduction="10000"/>
          </a:bodyPr>
          <a:lstStyle/>
          <a:p>
            <a:pPr marL="0" indent="0">
              <a:buNone/>
            </a:pPr>
            <a:r>
              <a:rPr lang="cy-GB" sz="3400" b="1" dirty="0">
                <a:solidFill>
                  <a:srgbClr val="294054"/>
                </a:solidFill>
                <a:latin typeface="Manrope" pitchFamily="2" charset="0"/>
              </a:rPr>
              <a:t>Fel Hyfforddai Graddedig:</a:t>
            </a:r>
          </a:p>
          <a:p>
            <a:pPr marL="0" indent="0">
              <a:buNone/>
            </a:pPr>
            <a:r>
              <a:rPr lang="cy-GB" sz="3400" b="1" dirty="0">
                <a:solidFill>
                  <a:srgbClr val="294054"/>
                </a:solidFill>
                <a:latin typeface="Manrope" pitchFamily="2" charset="0"/>
              </a:rPr>
              <a:t>Meini Prawf Hanfodol</a:t>
            </a:r>
          </a:p>
          <a:p>
            <a:pPr marL="357188" indent="-357188">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Gradd (neu’n aros am ganlyniadau) yn y Gyfraith, Gweinyddiaeth Gyhoeddus neu faes pwnc tebyg</a:t>
            </a:r>
          </a:p>
          <a:p>
            <a:pPr marL="357188" indent="-357188">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Sgiliau cyfathrebu rhagorol</a:t>
            </a:r>
          </a:p>
          <a:p>
            <a:pPr marL="357188" indent="-357188">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Ar gyfer y rôl yn y Gymraeg – Cymraeg rhugl, y gallu i wneud gwaith yn y Gymraeg (ar lafar ac yn ysgrifenedig)</a:t>
            </a:r>
          </a:p>
          <a:p>
            <a:pPr marL="0" indent="0">
              <a:buClr>
                <a:srgbClr val="294054"/>
              </a:buClr>
              <a:buNone/>
              <a:tabLst>
                <a:tab pos="357188" algn="l"/>
              </a:tabLst>
            </a:pPr>
            <a:r>
              <a:rPr lang="cy-GB" sz="3400" b="1" i="0" u="none" strike="noStrike" baseline="0" dirty="0">
                <a:solidFill>
                  <a:srgbClr val="404040"/>
                </a:solidFill>
                <a:latin typeface="Manrope" pitchFamily="2" charset="0"/>
              </a:rPr>
              <a:t>Meini Prawf Dymunol</a:t>
            </a:r>
          </a:p>
          <a:p>
            <a:pPr>
              <a:buClr>
                <a:srgbClr val="294054"/>
              </a:buClr>
              <a:buFont typeface="Wingdings" panose="05000000000000000000" pitchFamily="2" charset="2"/>
              <a:buChar char="q"/>
              <a:tabLst>
                <a:tab pos="357188" algn="l"/>
              </a:tabLst>
            </a:pPr>
            <a:r>
              <a:rPr lang="cy-GB" sz="1800" b="1" i="0" u="none" strike="noStrike" baseline="0" dirty="0">
                <a:solidFill>
                  <a:srgbClr val="404040"/>
                </a:solidFill>
                <a:latin typeface="Manrope" pitchFamily="2" charset="0"/>
              </a:rPr>
              <a:t> </a:t>
            </a:r>
            <a:r>
              <a:rPr lang="cy-GB" sz="1800" i="0" u="none" strike="noStrike" baseline="0" dirty="0">
                <a:solidFill>
                  <a:srgbClr val="404040"/>
                </a:solidFill>
                <a:latin typeface="Manrope" pitchFamily="2" charset="0"/>
              </a:rPr>
              <a:t>Profiad perthnasol o leoliad gwaith (gwaith gwirfoddol neu waith am dâl)</a:t>
            </a:r>
          </a:p>
          <a:p>
            <a:pPr>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 Dangos ymrwymiad i gyfiawnder, tegwch a gwasanaeth cyhoeddus</a:t>
            </a:r>
          </a:p>
          <a:p>
            <a:pPr>
              <a:buClr>
                <a:srgbClr val="294054"/>
              </a:buClr>
              <a:buFont typeface="Wingdings" panose="05000000000000000000" pitchFamily="2" charset="2"/>
              <a:buChar char="q"/>
              <a:tabLst>
                <a:tab pos="357188" algn="l"/>
              </a:tabLst>
            </a:pPr>
            <a:r>
              <a:rPr lang="cy-GB" sz="1800" b="0" i="0" u="none" strike="noStrike" baseline="0" dirty="0">
                <a:solidFill>
                  <a:srgbClr val="404040"/>
                </a:solidFill>
                <a:latin typeface="Manrope" pitchFamily="2" charset="0"/>
              </a:rPr>
              <a:t> Rhugl yn y Gymraeg, gallu gwneud gwaith drwy gyfrwng y Gymraeg (ar lafar ac ar bapur)</a:t>
            </a:r>
          </a:p>
          <a:p>
            <a:pPr>
              <a:buClr>
                <a:srgbClr val="294054"/>
              </a:buClr>
              <a:buFont typeface="Wingdings" panose="05000000000000000000" pitchFamily="2" charset="2"/>
              <a:buChar char="q"/>
              <a:tabLst>
                <a:tab pos="357188" algn="l"/>
              </a:tabLst>
            </a:pPr>
            <a:endParaRPr lang="cy-GB" sz="1800" dirty="0">
              <a:solidFill>
                <a:srgbClr val="404040"/>
              </a:solidFill>
              <a:latin typeface="Manrope" pitchFamily="2" charset="0"/>
            </a:endParaRPr>
          </a:p>
        </p:txBody>
      </p:sp>
    </p:spTree>
    <p:extLst>
      <p:ext uri="{BB962C8B-B14F-4D97-AF65-F5344CB8AC3E}">
        <p14:creationId xmlns:p14="http://schemas.microsoft.com/office/powerpoint/2010/main" val="2221987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cy-GB" b="1">
                <a:solidFill>
                  <a:schemeClr val="tx1"/>
                </a:solidFill>
                <a:latin typeface="Manrope" pitchFamily="2" charset="0"/>
              </a:rPr>
              <a:t>Gofynion – Manyleb y Person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a:normAutofit fontScale="92500" lnSpcReduction="20000"/>
          </a:bodyPr>
          <a:lstStyle/>
          <a:p>
            <a:pPr marL="0" indent="0">
              <a:buNone/>
            </a:pPr>
            <a:r>
              <a:rPr lang="cy-GB" sz="3400" b="1">
                <a:solidFill>
                  <a:srgbClr val="294054"/>
                </a:solidFill>
                <a:latin typeface="Manrope" pitchFamily="2" charset="0"/>
              </a:rPr>
              <a:t>Fel Swyddog Ymchwilio</a:t>
            </a:r>
          </a:p>
          <a:p>
            <a:pPr marL="0" indent="0">
              <a:buNone/>
            </a:pPr>
            <a:r>
              <a:rPr lang="cy-GB" sz="3400" b="1">
                <a:solidFill>
                  <a:srgbClr val="294054"/>
                </a:solidFill>
                <a:latin typeface="Manrope" pitchFamily="2" charset="0"/>
              </a:rPr>
              <a:t>Meini Prawf Hanfodol</a:t>
            </a:r>
          </a:p>
          <a:p>
            <a:pPr marL="357188" indent="-357188">
              <a:buClr>
                <a:srgbClr val="294054"/>
              </a:buClr>
              <a:buFont typeface="Wingdings" panose="05000000000000000000" pitchFamily="2" charset="2"/>
              <a:buChar char="q"/>
              <a:tabLst>
                <a:tab pos="357188" algn="l"/>
              </a:tabLst>
            </a:pPr>
            <a:r>
              <a:rPr lang="cy-GB" sz="1800" b="0" i="0" u="none" strike="noStrike" baseline="0">
                <a:solidFill>
                  <a:srgbClr val="404040"/>
                </a:solidFill>
                <a:latin typeface="Manrope" pitchFamily="2" charset="0"/>
              </a:rPr>
              <a:t>Gallu asesu gwybodaeth gymhleth, gan gydnabod materion allweddol mewn achosion cymhleth ar unwaith, er mwyn gwneud penderfyniadau rhesymegol ar sail y dystiolaeth a ddarparwyd</a:t>
            </a:r>
          </a:p>
          <a:p>
            <a:pPr marL="357188" indent="-357188">
              <a:buClr>
                <a:srgbClr val="294054"/>
              </a:buClr>
              <a:buFont typeface="Wingdings" panose="05000000000000000000" pitchFamily="2" charset="2"/>
              <a:buChar char="q"/>
              <a:tabLst>
                <a:tab pos="357188" algn="l"/>
              </a:tabLst>
            </a:pPr>
            <a:r>
              <a:rPr lang="cy-GB" sz="1800" b="0" i="0" u="none" strike="noStrike" baseline="0">
                <a:solidFill>
                  <a:srgbClr val="404040"/>
                </a:solidFill>
                <a:latin typeface="Manrope" pitchFamily="2" charset="0"/>
              </a:rPr>
              <a:t>Gallu cynllunio a blaenoriaethu gwaith yn unol â hynny er mwyn bodloni amserlenni a chynhyrchu llawer iawn o waith</a:t>
            </a:r>
          </a:p>
          <a:p>
            <a:pPr marL="357188" indent="-357188">
              <a:buClr>
                <a:srgbClr val="294054"/>
              </a:buClr>
              <a:buFont typeface="Wingdings" panose="05000000000000000000" pitchFamily="2" charset="2"/>
              <a:buChar char="q"/>
              <a:tabLst>
                <a:tab pos="357188" algn="l"/>
              </a:tabLst>
            </a:pPr>
            <a:r>
              <a:rPr lang="cy-GB" sz="1800">
                <a:solidFill>
                  <a:srgbClr val="404040"/>
                </a:solidFill>
                <a:latin typeface="Manrope" pitchFamily="2" charset="0"/>
              </a:rPr>
              <a:t>Gallu chwilio am ffeithiau, dadansoddi gwybodaeth, cymryd datganiadau gan dystion, dod i gasgliad a gwneud argymhellion rhesymol cadarn</a:t>
            </a:r>
          </a:p>
          <a:p>
            <a:pPr marL="357188" indent="-357188">
              <a:buClr>
                <a:srgbClr val="294054"/>
              </a:buClr>
              <a:buFont typeface="Wingdings" panose="05000000000000000000" pitchFamily="2" charset="2"/>
              <a:buChar char="q"/>
              <a:tabLst>
                <a:tab pos="357188" algn="l"/>
              </a:tabLst>
            </a:pPr>
            <a:r>
              <a:rPr lang="cy-GB" sz="1800">
                <a:solidFill>
                  <a:srgbClr val="404040"/>
                </a:solidFill>
                <a:latin typeface="Manrope" pitchFamily="2" charset="0"/>
              </a:rPr>
              <a:t>Gallu addasu i newid a dirnad gwybodaeth newydd a newidiadau deddfwriaethol yn gyflym</a:t>
            </a:r>
          </a:p>
          <a:p>
            <a:pPr marL="357188" indent="-357188">
              <a:buClr>
                <a:srgbClr val="294054"/>
              </a:buClr>
              <a:buFont typeface="Wingdings" panose="05000000000000000000" pitchFamily="2" charset="2"/>
              <a:buChar char="q"/>
              <a:tabLst>
                <a:tab pos="357188" algn="l"/>
              </a:tabLst>
            </a:pPr>
            <a:r>
              <a:rPr lang="cy-GB" sz="1800" b="0" i="0" u="none" strike="noStrike" baseline="0">
                <a:solidFill>
                  <a:srgbClr val="404040"/>
                </a:solidFill>
                <a:latin typeface="Manrope" pitchFamily="2" charset="0"/>
              </a:rPr>
              <a:t>Sgiliau gweinyddol rhagorol</a:t>
            </a:r>
          </a:p>
          <a:p>
            <a:pPr marL="357188" indent="-357188">
              <a:buClr>
                <a:srgbClr val="294054"/>
              </a:buClr>
              <a:buFont typeface="Wingdings" panose="05000000000000000000" pitchFamily="2" charset="2"/>
              <a:buChar char="q"/>
              <a:tabLst>
                <a:tab pos="357188" algn="l"/>
              </a:tabLst>
            </a:pPr>
            <a:r>
              <a:rPr lang="cy-GB" sz="1800">
                <a:solidFill>
                  <a:srgbClr val="404040"/>
                </a:solidFill>
                <a:latin typeface="Manrope" pitchFamily="2" charset="0"/>
              </a:rPr>
              <a:t>Sgiliau rhyngbersonol rhagorol ynghyd â ffordd gwrtais dros y ffôn</a:t>
            </a:r>
          </a:p>
          <a:p>
            <a:pPr marL="357188" indent="-357188">
              <a:buClr>
                <a:srgbClr val="294054"/>
              </a:buClr>
              <a:buFont typeface="Wingdings" panose="05000000000000000000" pitchFamily="2" charset="2"/>
              <a:buChar char="q"/>
              <a:tabLst>
                <a:tab pos="357188" algn="l"/>
              </a:tabLst>
            </a:pPr>
            <a:r>
              <a:rPr lang="cy-GB" sz="1800" b="0" i="0" u="none" strike="noStrike" baseline="0">
                <a:solidFill>
                  <a:srgbClr val="404040"/>
                </a:solidFill>
                <a:latin typeface="Manrope" pitchFamily="2" charset="0"/>
              </a:rPr>
              <a:t>Cyfathrebu’n rhagorol ar lafar ac ar bapur</a:t>
            </a:r>
          </a:p>
          <a:p>
            <a:pPr marL="357188" indent="-357188">
              <a:buClr>
                <a:srgbClr val="294054"/>
              </a:buClr>
              <a:buFont typeface="Wingdings" panose="05000000000000000000" pitchFamily="2" charset="2"/>
              <a:buChar char="q"/>
              <a:tabLst>
                <a:tab pos="357188" algn="l"/>
              </a:tabLst>
            </a:pPr>
            <a:r>
              <a:rPr lang="cy-GB" sz="1800">
                <a:solidFill>
                  <a:srgbClr val="404040"/>
                </a:solidFill>
                <a:latin typeface="Manrope" pitchFamily="2" charset="0"/>
              </a:rPr>
              <a:t>Aelod da o dîm ond â’r gallu i weithio ar eich liwt eich hun</a:t>
            </a:r>
          </a:p>
        </p:txBody>
      </p:sp>
    </p:spTree>
    <p:extLst>
      <p:ext uri="{BB962C8B-B14F-4D97-AF65-F5344CB8AC3E}">
        <p14:creationId xmlns:p14="http://schemas.microsoft.com/office/powerpoint/2010/main" val="3075097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cy-GB" b="1" dirty="0">
                <a:solidFill>
                  <a:schemeClr val="tx1"/>
                </a:solidFill>
                <a:latin typeface="Manrope" pitchFamily="2" charset="0"/>
              </a:rPr>
              <a:t>Gofynion – Manyleb y Person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a:normAutofit/>
          </a:bodyPr>
          <a:lstStyle/>
          <a:p>
            <a:pPr marL="0" indent="0">
              <a:buNone/>
            </a:pPr>
            <a:r>
              <a:rPr lang="cy-GB" sz="3400" b="1">
                <a:solidFill>
                  <a:srgbClr val="294054"/>
                </a:solidFill>
                <a:latin typeface="Manrope" pitchFamily="2" charset="0"/>
              </a:rPr>
              <a:t>Fel Swyddog Ymchwilio (Parhad)</a:t>
            </a:r>
          </a:p>
          <a:p>
            <a:pPr marL="0" indent="0">
              <a:buNone/>
            </a:pPr>
            <a:r>
              <a:rPr lang="cy-GB" sz="3400" b="1">
                <a:solidFill>
                  <a:srgbClr val="294054"/>
                </a:solidFill>
                <a:latin typeface="Manrope" pitchFamily="2" charset="0"/>
              </a:rPr>
              <a:t>Meini Prawf Hanfodol</a:t>
            </a:r>
          </a:p>
          <a:p>
            <a:pPr marL="357188" indent="-357188">
              <a:buClr>
                <a:srgbClr val="294054"/>
              </a:buClr>
              <a:buFont typeface="Wingdings" panose="05000000000000000000" pitchFamily="2" charset="2"/>
              <a:buChar char="q"/>
              <a:tabLst>
                <a:tab pos="357188" algn="l"/>
              </a:tabLst>
            </a:pPr>
            <a:r>
              <a:rPr lang="cy-GB" sz="1800">
                <a:solidFill>
                  <a:srgbClr val="404040"/>
                </a:solidFill>
                <a:latin typeface="Manrope" pitchFamily="2" charset="0"/>
              </a:rPr>
              <a:t>Disgresiwn llwyr a dealltwriaeth o’r angen am gyfrinachedd</a:t>
            </a:r>
          </a:p>
          <a:p>
            <a:pPr marL="357188" indent="-357188">
              <a:buClr>
                <a:srgbClr val="294054"/>
              </a:buClr>
              <a:buFont typeface="Wingdings" panose="05000000000000000000" pitchFamily="2" charset="2"/>
              <a:buChar char="q"/>
              <a:tabLst>
                <a:tab pos="357188" algn="l"/>
              </a:tabLst>
            </a:pPr>
            <a:r>
              <a:rPr lang="cy-GB" sz="1800">
                <a:solidFill>
                  <a:srgbClr val="404040"/>
                </a:solidFill>
                <a:latin typeface="Manrope" pitchFamily="2" charset="0"/>
              </a:rPr>
              <a:t>Cymhwysedd amlwg gyda chyfrifiaduron, gan gynnwys Microsoft Office</a:t>
            </a:r>
          </a:p>
          <a:p>
            <a:pPr marL="0" indent="0">
              <a:buClr>
                <a:srgbClr val="294054"/>
              </a:buClr>
              <a:buNone/>
              <a:tabLst>
                <a:tab pos="357188" algn="l"/>
              </a:tabLst>
            </a:pPr>
            <a:r>
              <a:rPr lang="cy-GB" sz="3400" b="1" i="0" u="none" strike="noStrike" baseline="0">
                <a:solidFill>
                  <a:srgbClr val="404040"/>
                </a:solidFill>
                <a:latin typeface="Manrope" pitchFamily="2" charset="0"/>
              </a:rPr>
              <a:t>Meini Prawf Dymunol</a:t>
            </a:r>
          </a:p>
          <a:p>
            <a:pPr marL="357188" indent="-357188">
              <a:buClr>
                <a:srgbClr val="294054"/>
              </a:buClr>
              <a:buFont typeface="Wingdings" panose="05000000000000000000" pitchFamily="2" charset="2"/>
              <a:buChar char="q"/>
              <a:tabLst>
                <a:tab pos="357188" algn="l"/>
              </a:tabLst>
            </a:pPr>
            <a:r>
              <a:rPr lang="cy-GB" sz="1800" b="0" i="0" u="none" strike="noStrike" baseline="0">
                <a:solidFill>
                  <a:srgbClr val="404040"/>
                </a:solidFill>
                <a:latin typeface="Manrope" pitchFamily="2" charset="0"/>
              </a:rPr>
              <a:t>Gwybodaeth a dealltwriaeth eang o awdurdodaeth yr Ombwdsmon, ac o weithredu deddfwriaeth briodol a gweithdrefnau cwynion (neu’r gallu i ddod i ddeall hyn)</a:t>
            </a:r>
          </a:p>
          <a:p>
            <a:pPr marL="357188" indent="-357188">
              <a:buClr>
                <a:srgbClr val="294054"/>
              </a:buClr>
              <a:buFont typeface="Wingdings" panose="05000000000000000000" pitchFamily="2" charset="2"/>
              <a:buChar char="q"/>
              <a:tabLst>
                <a:tab pos="357188" algn="l"/>
              </a:tabLst>
            </a:pPr>
            <a:r>
              <a:rPr lang="cy-GB" sz="1800">
                <a:solidFill>
                  <a:srgbClr val="404040"/>
                </a:solidFill>
                <a:latin typeface="Manrope" pitchFamily="2" charset="0"/>
              </a:rPr>
              <a:t>Trwydded yrru lawn (lân), yn barod i yrru i ymgymryd â’r gwaith/rôl</a:t>
            </a:r>
          </a:p>
        </p:txBody>
      </p:sp>
    </p:spTree>
    <p:extLst>
      <p:ext uri="{BB962C8B-B14F-4D97-AF65-F5344CB8AC3E}">
        <p14:creationId xmlns:p14="http://schemas.microsoft.com/office/powerpoint/2010/main" val="2460509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869A2-F2F9-566A-0C4B-2800D03AD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AF741-EC01-A286-2F5B-781550607B59}"/>
              </a:ext>
            </a:extLst>
          </p:cNvPr>
          <p:cNvSpPr>
            <a:spLocks noGrp="1"/>
          </p:cNvSpPr>
          <p:nvPr>
            <p:ph type="title"/>
          </p:nvPr>
        </p:nvSpPr>
        <p:spPr>
          <a:xfrm>
            <a:off x="1097280" y="286603"/>
            <a:ext cx="10058400" cy="1008797"/>
          </a:xfrm>
        </p:spPr>
        <p:txBody>
          <a:bodyPr/>
          <a:lstStyle/>
          <a:p>
            <a:r>
              <a:rPr lang="cy-GB" b="1" dirty="0">
                <a:solidFill>
                  <a:schemeClr val="tx1"/>
                </a:solidFill>
                <a:latin typeface="Manrope" pitchFamily="2" charset="0"/>
              </a:rPr>
              <a:t>Gofynion – Manyleb y Person</a:t>
            </a:r>
          </a:p>
        </p:txBody>
      </p:sp>
      <p:sp>
        <p:nvSpPr>
          <p:cNvPr id="3" name="Content Placeholder 2">
            <a:extLst>
              <a:ext uri="{FF2B5EF4-FFF2-40B4-BE49-F238E27FC236}">
                <a16:creationId xmlns:a16="http://schemas.microsoft.com/office/drawing/2014/main" id="{AE9DA1BB-FC10-237C-FC28-DDC924E67B9B}"/>
              </a:ext>
            </a:extLst>
          </p:cNvPr>
          <p:cNvSpPr>
            <a:spLocks noGrp="1"/>
          </p:cNvSpPr>
          <p:nvPr>
            <p:ph idx="1"/>
          </p:nvPr>
        </p:nvSpPr>
        <p:spPr>
          <a:xfrm>
            <a:off x="1097280" y="1295400"/>
            <a:ext cx="10058400" cy="4573694"/>
          </a:xfrm>
        </p:spPr>
        <p:txBody>
          <a:bodyPr>
            <a:normAutofit/>
          </a:bodyPr>
          <a:lstStyle/>
          <a:p>
            <a:pPr marL="0" indent="0">
              <a:buNone/>
            </a:pPr>
            <a:r>
              <a:rPr lang="en-GB" sz="3400" b="1" dirty="0">
                <a:solidFill>
                  <a:srgbClr val="FF0000"/>
                </a:solidFill>
                <a:latin typeface="Manrope" pitchFamily="2" charset="0"/>
              </a:rPr>
              <a:t>AMODAU ARBENNIG</a:t>
            </a:r>
          </a:p>
          <a:p>
            <a:pPr marL="0" indent="0">
              <a:buClr>
                <a:srgbClr val="294054"/>
              </a:buClr>
              <a:buNone/>
              <a:tabLst>
                <a:tab pos="357188" algn="l"/>
              </a:tabLst>
            </a:pPr>
            <a:r>
              <a:rPr lang="en-GB" sz="2400" b="1" dirty="0">
                <a:solidFill>
                  <a:srgbClr val="294054"/>
                </a:solidFill>
                <a:latin typeface="Manrope" pitchFamily="2" charset="0"/>
              </a:rPr>
              <a:t>1 </a:t>
            </a:r>
            <a:r>
              <a:rPr lang="en-GB" sz="2400" b="1" dirty="0" err="1">
                <a:solidFill>
                  <a:srgbClr val="294054"/>
                </a:solidFill>
                <a:latin typeface="Manrope" pitchFamily="2" charset="0"/>
              </a:rPr>
              <a:t>Mae'n</a:t>
            </a:r>
            <a:r>
              <a:rPr lang="en-GB" sz="2400" b="1" dirty="0">
                <a:solidFill>
                  <a:srgbClr val="294054"/>
                </a:solidFill>
                <a:latin typeface="Manrope" pitchFamily="2" charset="0"/>
              </a:rPr>
              <a:t> </a:t>
            </a:r>
            <a:r>
              <a:rPr lang="en-GB" sz="2400" b="1" dirty="0" err="1">
                <a:solidFill>
                  <a:srgbClr val="294054"/>
                </a:solidFill>
                <a:latin typeface="Manrope" pitchFamily="2" charset="0"/>
              </a:rPr>
              <a:t>hanfodol</a:t>
            </a:r>
            <a:r>
              <a:rPr lang="en-GB" sz="2400" b="1" dirty="0">
                <a:solidFill>
                  <a:srgbClr val="294054"/>
                </a:solidFill>
                <a:latin typeface="Manrope" pitchFamily="2" charset="0"/>
              </a:rPr>
              <a:t> bod y </a:t>
            </a:r>
            <a:r>
              <a:rPr lang="en-GB" sz="2400" b="1" dirty="0" err="1">
                <a:solidFill>
                  <a:srgbClr val="294054"/>
                </a:solidFill>
                <a:latin typeface="Manrope" pitchFamily="2" charset="0"/>
              </a:rPr>
              <a:t>rhai</a:t>
            </a:r>
            <a:r>
              <a:rPr lang="en-GB" sz="2400" b="1" dirty="0">
                <a:solidFill>
                  <a:srgbClr val="294054"/>
                </a:solidFill>
                <a:latin typeface="Manrope" pitchFamily="2" charset="0"/>
              </a:rPr>
              <a:t> </a:t>
            </a:r>
            <a:r>
              <a:rPr lang="en-GB" sz="2400" b="1" dirty="0" err="1">
                <a:solidFill>
                  <a:srgbClr val="294054"/>
                </a:solidFill>
                <a:latin typeface="Manrope" pitchFamily="2" charset="0"/>
              </a:rPr>
              <a:t>sy'n</a:t>
            </a:r>
            <a:r>
              <a:rPr lang="en-GB" sz="2400" b="1" dirty="0">
                <a:solidFill>
                  <a:srgbClr val="294054"/>
                </a:solidFill>
                <a:latin typeface="Manrope" pitchFamily="2" charset="0"/>
              </a:rPr>
              <a:t> </a:t>
            </a:r>
            <a:r>
              <a:rPr lang="en-GB" sz="2400" b="1" dirty="0" err="1">
                <a:solidFill>
                  <a:srgbClr val="294054"/>
                </a:solidFill>
                <a:latin typeface="Manrope" pitchFamily="2" charset="0"/>
              </a:rPr>
              <a:t>gweithio</a:t>
            </a:r>
            <a:r>
              <a:rPr lang="en-GB" sz="2400" b="1" dirty="0">
                <a:solidFill>
                  <a:srgbClr val="294054"/>
                </a:solidFill>
                <a:latin typeface="Manrope" pitchFamily="2" charset="0"/>
              </a:rPr>
              <a:t> </a:t>
            </a:r>
            <a:r>
              <a:rPr lang="en-GB" sz="2400" b="1" dirty="0" err="1">
                <a:solidFill>
                  <a:srgbClr val="294054"/>
                </a:solidFill>
                <a:latin typeface="Manrope" pitchFamily="2" charset="0"/>
              </a:rPr>
              <a:t>i'r</a:t>
            </a:r>
            <a:r>
              <a:rPr lang="en-GB" sz="2400" b="1" dirty="0">
                <a:solidFill>
                  <a:srgbClr val="294054"/>
                </a:solidFill>
                <a:latin typeface="Manrope" pitchFamily="2" charset="0"/>
              </a:rPr>
              <a:t> </a:t>
            </a:r>
            <a:r>
              <a:rPr lang="en-GB" sz="2400" b="1" dirty="0" err="1">
                <a:solidFill>
                  <a:srgbClr val="294054"/>
                </a:solidFill>
                <a:latin typeface="Manrope" pitchFamily="2" charset="0"/>
              </a:rPr>
              <a:t>Ombwdsmon</a:t>
            </a:r>
            <a:r>
              <a:rPr lang="en-GB" sz="2400" b="1" dirty="0">
                <a:solidFill>
                  <a:srgbClr val="294054"/>
                </a:solidFill>
                <a:latin typeface="Manrope" pitchFamily="2" charset="0"/>
              </a:rPr>
              <a:t> </a:t>
            </a:r>
            <a:r>
              <a:rPr lang="en-GB" sz="2400" b="1" dirty="0" err="1">
                <a:solidFill>
                  <a:srgbClr val="294054"/>
                </a:solidFill>
                <a:latin typeface="Manrope" pitchFamily="2" charset="0"/>
              </a:rPr>
              <a:t>yn</a:t>
            </a:r>
            <a:r>
              <a:rPr lang="en-GB" sz="2400" b="1" dirty="0">
                <a:solidFill>
                  <a:srgbClr val="294054"/>
                </a:solidFill>
                <a:latin typeface="Manrope" pitchFamily="2" charset="0"/>
              </a:rPr>
              <a:t> </a:t>
            </a:r>
            <a:r>
              <a:rPr lang="en-GB" sz="2400" b="1" dirty="0" err="1">
                <a:solidFill>
                  <a:srgbClr val="294054"/>
                </a:solidFill>
                <a:latin typeface="Manrope" pitchFamily="2" charset="0"/>
              </a:rPr>
              <a:t>ddiduedd</a:t>
            </a:r>
            <a:r>
              <a:rPr lang="en-GB" sz="2400" b="1" dirty="0">
                <a:solidFill>
                  <a:srgbClr val="294054"/>
                </a:solidFill>
                <a:latin typeface="Manrope" pitchFamily="2" charset="0"/>
              </a:rPr>
              <a:t> </a:t>
            </a:r>
            <a:r>
              <a:rPr lang="en-GB" sz="2400" b="1" dirty="0" err="1">
                <a:solidFill>
                  <a:srgbClr val="294054"/>
                </a:solidFill>
                <a:latin typeface="Manrope" pitchFamily="2" charset="0"/>
              </a:rPr>
              <a:t>a'u</a:t>
            </a:r>
            <a:r>
              <a:rPr lang="en-GB" sz="2400" b="1" dirty="0">
                <a:solidFill>
                  <a:srgbClr val="294054"/>
                </a:solidFill>
                <a:latin typeface="Manrope" pitchFamily="2" charset="0"/>
              </a:rPr>
              <a:t> bod </a:t>
            </a:r>
            <a:r>
              <a:rPr lang="en-GB" sz="2400" b="1" dirty="0" err="1">
                <a:solidFill>
                  <a:srgbClr val="294054"/>
                </a:solidFill>
                <a:latin typeface="Manrope" pitchFamily="2" charset="0"/>
              </a:rPr>
              <a:t>yn</a:t>
            </a:r>
            <a:r>
              <a:rPr lang="en-GB" sz="2400" b="1" dirty="0">
                <a:solidFill>
                  <a:srgbClr val="294054"/>
                </a:solidFill>
                <a:latin typeface="Manrope" pitchFamily="2" charset="0"/>
              </a:rPr>
              <a:t> </a:t>
            </a:r>
            <a:r>
              <a:rPr lang="en-GB" sz="2400" b="1" dirty="0" err="1">
                <a:solidFill>
                  <a:srgbClr val="294054"/>
                </a:solidFill>
                <a:latin typeface="Manrope" pitchFamily="2" charset="0"/>
              </a:rPr>
              <a:t>cael</a:t>
            </a:r>
            <a:r>
              <a:rPr lang="en-GB" sz="2400" b="1" dirty="0">
                <a:solidFill>
                  <a:srgbClr val="294054"/>
                </a:solidFill>
                <a:latin typeface="Manrope" pitchFamily="2" charset="0"/>
              </a:rPr>
              <a:t> </a:t>
            </a:r>
            <a:r>
              <a:rPr lang="en-GB" sz="2400" b="1" dirty="0" err="1">
                <a:solidFill>
                  <a:srgbClr val="294054"/>
                </a:solidFill>
                <a:latin typeface="Manrope" pitchFamily="2" charset="0"/>
              </a:rPr>
              <a:t>eu</a:t>
            </a:r>
            <a:r>
              <a:rPr lang="en-GB" sz="2400" b="1" dirty="0">
                <a:solidFill>
                  <a:srgbClr val="294054"/>
                </a:solidFill>
                <a:latin typeface="Manrope" pitchFamily="2" charset="0"/>
              </a:rPr>
              <a:t> </a:t>
            </a:r>
            <a:r>
              <a:rPr lang="en-GB" sz="2400" b="1" dirty="0" err="1">
                <a:solidFill>
                  <a:srgbClr val="294054"/>
                </a:solidFill>
                <a:latin typeface="Manrope" pitchFamily="2" charset="0"/>
              </a:rPr>
              <a:t>gweld</a:t>
            </a:r>
            <a:r>
              <a:rPr lang="en-GB" sz="2400" b="1" dirty="0">
                <a:solidFill>
                  <a:srgbClr val="294054"/>
                </a:solidFill>
                <a:latin typeface="Manrope" pitchFamily="2" charset="0"/>
              </a:rPr>
              <a:t> </a:t>
            </a:r>
            <a:r>
              <a:rPr lang="en-GB" sz="2400" b="1" dirty="0" err="1">
                <a:solidFill>
                  <a:srgbClr val="294054"/>
                </a:solidFill>
                <a:latin typeface="Manrope" pitchFamily="2" charset="0"/>
              </a:rPr>
              <a:t>i</a:t>
            </a:r>
            <a:r>
              <a:rPr lang="en-GB" sz="2400" b="1" dirty="0">
                <a:solidFill>
                  <a:srgbClr val="294054"/>
                </a:solidFill>
                <a:latin typeface="Manrope" pitchFamily="2" charset="0"/>
              </a:rPr>
              <a:t> </a:t>
            </a:r>
            <a:r>
              <a:rPr lang="en-GB" sz="2400" b="1" dirty="0" err="1">
                <a:solidFill>
                  <a:srgbClr val="294054"/>
                </a:solidFill>
                <a:latin typeface="Manrope" pitchFamily="2" charset="0"/>
              </a:rPr>
              <a:t>fod</a:t>
            </a:r>
            <a:r>
              <a:rPr lang="en-GB" sz="2400" b="1" dirty="0">
                <a:solidFill>
                  <a:srgbClr val="294054"/>
                </a:solidFill>
                <a:latin typeface="Manrope" pitchFamily="2" charset="0"/>
              </a:rPr>
              <a:t> </a:t>
            </a:r>
            <a:r>
              <a:rPr lang="en-GB" sz="2400" b="1" dirty="0" err="1">
                <a:solidFill>
                  <a:srgbClr val="294054"/>
                </a:solidFill>
                <a:latin typeface="Manrope" pitchFamily="2" charset="0"/>
              </a:rPr>
              <a:t>yn</a:t>
            </a:r>
            <a:r>
              <a:rPr lang="en-GB" sz="2400" b="1" dirty="0">
                <a:solidFill>
                  <a:srgbClr val="294054"/>
                </a:solidFill>
                <a:latin typeface="Manrope" pitchFamily="2" charset="0"/>
              </a:rPr>
              <a:t> </a:t>
            </a:r>
            <a:r>
              <a:rPr lang="en-GB" sz="2400" b="1" dirty="0" err="1">
                <a:solidFill>
                  <a:srgbClr val="294054"/>
                </a:solidFill>
                <a:latin typeface="Manrope" pitchFamily="2" charset="0"/>
              </a:rPr>
              <a:t>ddiduedd</a:t>
            </a:r>
            <a:r>
              <a:rPr lang="en-GB" sz="2400" b="1" dirty="0">
                <a:solidFill>
                  <a:srgbClr val="294054"/>
                </a:solidFill>
                <a:latin typeface="Manrope" pitchFamily="2" charset="0"/>
              </a:rPr>
              <a:t>. Felly, </a:t>
            </a:r>
            <a:r>
              <a:rPr lang="en-GB" sz="2400" b="1" dirty="0" err="1">
                <a:solidFill>
                  <a:srgbClr val="294054"/>
                </a:solidFill>
                <a:latin typeface="Manrope" pitchFamily="2" charset="0"/>
              </a:rPr>
              <a:t>ni</a:t>
            </a:r>
            <a:r>
              <a:rPr lang="en-GB" sz="2400" b="1" dirty="0">
                <a:solidFill>
                  <a:srgbClr val="294054"/>
                </a:solidFill>
                <a:latin typeface="Manrope" pitchFamily="2" charset="0"/>
              </a:rPr>
              <a:t> </a:t>
            </a:r>
            <a:r>
              <a:rPr lang="en-GB" sz="2400" b="1" dirty="0" err="1">
                <a:solidFill>
                  <a:srgbClr val="294054"/>
                </a:solidFill>
                <a:latin typeface="Manrope" pitchFamily="2" charset="0"/>
              </a:rPr>
              <a:t>chaniateir</a:t>
            </a:r>
            <a:r>
              <a:rPr lang="en-GB" sz="2400" b="1" dirty="0">
                <a:solidFill>
                  <a:srgbClr val="294054"/>
                </a:solidFill>
                <a:latin typeface="Manrope" pitchFamily="2" charset="0"/>
              </a:rPr>
              <a:t> </a:t>
            </a:r>
            <a:r>
              <a:rPr lang="en-GB" sz="2400" b="1" dirty="0" err="1">
                <a:solidFill>
                  <a:srgbClr val="294054"/>
                </a:solidFill>
                <a:latin typeface="Manrope" pitchFamily="2" charset="0"/>
              </a:rPr>
              <a:t>i</a:t>
            </a:r>
            <a:r>
              <a:rPr lang="en-GB" sz="2400" b="1" dirty="0">
                <a:solidFill>
                  <a:srgbClr val="294054"/>
                </a:solidFill>
                <a:latin typeface="Manrope" pitchFamily="2" charset="0"/>
              </a:rPr>
              <a:t> staff </a:t>
            </a:r>
            <a:r>
              <a:rPr lang="en-GB" sz="2400" b="1" dirty="0" err="1">
                <a:solidFill>
                  <a:srgbClr val="294054"/>
                </a:solidFill>
                <a:latin typeface="Manrope" pitchFamily="2" charset="0"/>
              </a:rPr>
              <a:t>sy'n</a:t>
            </a:r>
            <a:r>
              <a:rPr lang="en-GB" sz="2400" b="1" dirty="0">
                <a:solidFill>
                  <a:srgbClr val="294054"/>
                </a:solidFill>
                <a:latin typeface="Manrope" pitchFamily="2" charset="0"/>
              </a:rPr>
              <a:t> </a:t>
            </a:r>
            <a:r>
              <a:rPr lang="en-GB" sz="2400" b="1" dirty="0" err="1">
                <a:solidFill>
                  <a:srgbClr val="294054"/>
                </a:solidFill>
                <a:latin typeface="Manrope" pitchFamily="2" charset="0"/>
              </a:rPr>
              <a:t>gweithio</a:t>
            </a:r>
            <a:r>
              <a:rPr lang="en-GB" sz="2400" b="1" dirty="0">
                <a:solidFill>
                  <a:srgbClr val="294054"/>
                </a:solidFill>
                <a:latin typeface="Manrope" pitchFamily="2" charset="0"/>
              </a:rPr>
              <a:t> </a:t>
            </a:r>
            <a:r>
              <a:rPr lang="en-GB" sz="2400" b="1" dirty="0" err="1">
                <a:solidFill>
                  <a:srgbClr val="294054"/>
                </a:solidFill>
                <a:latin typeface="Manrope" pitchFamily="2" charset="0"/>
              </a:rPr>
              <a:t>i'r</a:t>
            </a:r>
            <a:r>
              <a:rPr lang="en-GB" sz="2400" b="1" dirty="0">
                <a:solidFill>
                  <a:srgbClr val="294054"/>
                </a:solidFill>
                <a:latin typeface="Manrope" pitchFamily="2" charset="0"/>
              </a:rPr>
              <a:t> </a:t>
            </a:r>
            <a:r>
              <a:rPr lang="en-GB" sz="2400" b="1" dirty="0" err="1">
                <a:solidFill>
                  <a:srgbClr val="294054"/>
                </a:solidFill>
                <a:latin typeface="Manrope" pitchFamily="2" charset="0"/>
              </a:rPr>
              <a:t>Ombwdsmon</a:t>
            </a:r>
            <a:r>
              <a:rPr lang="en-GB" sz="2400" b="1" dirty="0">
                <a:solidFill>
                  <a:srgbClr val="294054"/>
                </a:solidFill>
                <a:latin typeface="Manrope" pitchFamily="2" charset="0"/>
              </a:rPr>
              <a:t> </a:t>
            </a:r>
            <a:r>
              <a:rPr lang="en-GB" sz="2400" b="1" dirty="0" err="1">
                <a:solidFill>
                  <a:srgbClr val="294054"/>
                </a:solidFill>
                <a:latin typeface="Manrope" pitchFamily="2" charset="0"/>
              </a:rPr>
              <a:t>gymryd</a:t>
            </a:r>
            <a:r>
              <a:rPr lang="en-GB" sz="2400" b="1" dirty="0">
                <a:solidFill>
                  <a:srgbClr val="294054"/>
                </a:solidFill>
                <a:latin typeface="Manrope" pitchFamily="2" charset="0"/>
              </a:rPr>
              <a:t> </a:t>
            </a:r>
            <a:r>
              <a:rPr lang="en-GB" sz="2400" b="1" dirty="0" err="1">
                <a:solidFill>
                  <a:srgbClr val="294054"/>
                </a:solidFill>
                <a:latin typeface="Manrope" pitchFamily="2" charset="0"/>
              </a:rPr>
              <a:t>rhan</a:t>
            </a:r>
            <a:r>
              <a:rPr lang="en-GB" sz="2400" b="1" dirty="0">
                <a:solidFill>
                  <a:srgbClr val="294054"/>
                </a:solidFill>
                <a:latin typeface="Manrope" pitchFamily="2" charset="0"/>
              </a:rPr>
              <a:t> </a:t>
            </a:r>
            <a:r>
              <a:rPr lang="en-GB" sz="2400" b="1" dirty="0" err="1">
                <a:solidFill>
                  <a:srgbClr val="294054"/>
                </a:solidFill>
                <a:latin typeface="Manrope" pitchFamily="2" charset="0"/>
              </a:rPr>
              <a:t>mewn</a:t>
            </a:r>
            <a:r>
              <a:rPr lang="en-GB" sz="2400" b="1" dirty="0">
                <a:solidFill>
                  <a:srgbClr val="294054"/>
                </a:solidFill>
                <a:latin typeface="Manrope" pitchFamily="2" charset="0"/>
              </a:rPr>
              <a:t> </a:t>
            </a:r>
            <a:r>
              <a:rPr lang="en-GB" sz="2400" b="1" dirty="0" err="1">
                <a:solidFill>
                  <a:srgbClr val="294054"/>
                </a:solidFill>
                <a:latin typeface="Manrope" pitchFamily="2" charset="0"/>
              </a:rPr>
              <a:t>gweithgaredd</a:t>
            </a:r>
            <a:r>
              <a:rPr lang="en-GB" sz="2400" b="1" dirty="0">
                <a:solidFill>
                  <a:srgbClr val="294054"/>
                </a:solidFill>
                <a:latin typeface="Manrope" pitchFamily="2" charset="0"/>
              </a:rPr>
              <a:t> </a:t>
            </a:r>
            <a:r>
              <a:rPr lang="en-GB" sz="2400" b="1" dirty="0" err="1">
                <a:solidFill>
                  <a:srgbClr val="294054"/>
                </a:solidFill>
                <a:latin typeface="Manrope" pitchFamily="2" charset="0"/>
              </a:rPr>
              <a:t>gwleidyddol</a:t>
            </a:r>
            <a:r>
              <a:rPr lang="en-GB" sz="2400" b="1" dirty="0">
                <a:solidFill>
                  <a:srgbClr val="294054"/>
                </a:solidFill>
                <a:latin typeface="Manrope" pitchFamily="2" charset="0"/>
              </a:rPr>
              <a:t> ac </a:t>
            </a:r>
            <a:r>
              <a:rPr lang="en-GB" sz="2400" b="1" dirty="0" err="1">
                <a:solidFill>
                  <a:srgbClr val="294054"/>
                </a:solidFill>
                <a:latin typeface="Manrope" pitchFamily="2" charset="0"/>
              </a:rPr>
              <a:t>mae'n</a:t>
            </a:r>
            <a:r>
              <a:rPr lang="en-GB" sz="2400" b="1" dirty="0">
                <a:solidFill>
                  <a:srgbClr val="294054"/>
                </a:solidFill>
                <a:latin typeface="Manrope" pitchFamily="2" charset="0"/>
              </a:rPr>
              <a:t> </a:t>
            </a:r>
            <a:r>
              <a:rPr lang="en-GB" sz="2400" b="1" dirty="0" err="1">
                <a:solidFill>
                  <a:srgbClr val="294054"/>
                </a:solidFill>
                <a:latin typeface="Manrope" pitchFamily="2" charset="0"/>
              </a:rPr>
              <a:t>ofynnol</a:t>
            </a:r>
            <a:r>
              <a:rPr lang="en-GB" sz="2400" b="1" dirty="0">
                <a:solidFill>
                  <a:srgbClr val="294054"/>
                </a:solidFill>
                <a:latin typeface="Manrope" pitchFamily="2" charset="0"/>
              </a:rPr>
              <a:t> </a:t>
            </a:r>
            <a:r>
              <a:rPr lang="en-GB" sz="2400" b="1" dirty="0" err="1">
                <a:solidFill>
                  <a:srgbClr val="294054"/>
                </a:solidFill>
                <a:latin typeface="Manrope" pitchFamily="2" charset="0"/>
              </a:rPr>
              <a:t>iddynt</a:t>
            </a:r>
            <a:r>
              <a:rPr lang="en-GB" sz="2400" b="1" dirty="0">
                <a:solidFill>
                  <a:srgbClr val="294054"/>
                </a:solidFill>
                <a:latin typeface="Manrope" pitchFamily="2" charset="0"/>
              </a:rPr>
              <a:t> </a:t>
            </a:r>
            <a:r>
              <a:rPr lang="en-GB" sz="2400" b="1" dirty="0" err="1">
                <a:solidFill>
                  <a:srgbClr val="294054"/>
                </a:solidFill>
                <a:latin typeface="Manrope" pitchFamily="2" charset="0"/>
              </a:rPr>
              <a:t>osgoi</a:t>
            </a:r>
            <a:r>
              <a:rPr lang="en-GB" sz="2400" b="1" dirty="0">
                <a:solidFill>
                  <a:srgbClr val="294054"/>
                </a:solidFill>
                <a:latin typeface="Manrope" pitchFamily="2" charset="0"/>
              </a:rPr>
              <a:t> </a:t>
            </a:r>
            <a:r>
              <a:rPr lang="en-GB" sz="2400" b="1" dirty="0" err="1">
                <a:solidFill>
                  <a:srgbClr val="294054"/>
                </a:solidFill>
                <a:latin typeface="Manrope" pitchFamily="2" charset="0"/>
              </a:rPr>
              <a:t>sylwadau</a:t>
            </a:r>
            <a:r>
              <a:rPr lang="en-GB" sz="2400" b="1" dirty="0">
                <a:solidFill>
                  <a:srgbClr val="294054"/>
                </a:solidFill>
                <a:latin typeface="Manrope" pitchFamily="2" charset="0"/>
              </a:rPr>
              <a:t> </a:t>
            </a:r>
            <a:r>
              <a:rPr lang="en-GB" sz="2400" b="1" dirty="0" err="1">
                <a:solidFill>
                  <a:srgbClr val="294054"/>
                </a:solidFill>
                <a:latin typeface="Manrope" pitchFamily="2" charset="0"/>
              </a:rPr>
              <a:t>gwleidyddol</a:t>
            </a:r>
            <a:r>
              <a:rPr lang="en-GB" sz="2400" b="1" dirty="0">
                <a:solidFill>
                  <a:srgbClr val="294054"/>
                </a:solidFill>
                <a:latin typeface="Manrope" pitchFamily="2" charset="0"/>
              </a:rPr>
              <a:t> </a:t>
            </a:r>
            <a:r>
              <a:rPr lang="en-GB" sz="2400" b="1" dirty="0" err="1">
                <a:solidFill>
                  <a:srgbClr val="294054"/>
                </a:solidFill>
                <a:latin typeface="Manrope" pitchFamily="2" charset="0"/>
              </a:rPr>
              <a:t>cyhoeddus</a:t>
            </a:r>
            <a:r>
              <a:rPr lang="en-GB" sz="2400" b="1" dirty="0">
                <a:solidFill>
                  <a:srgbClr val="294054"/>
                </a:solidFill>
                <a:latin typeface="Manrope" pitchFamily="2" charset="0"/>
              </a:rPr>
              <a:t>, er </a:t>
            </a:r>
            <a:r>
              <a:rPr lang="en-GB" sz="2400" b="1" dirty="0" err="1">
                <a:solidFill>
                  <a:srgbClr val="294054"/>
                </a:solidFill>
                <a:latin typeface="Manrope" pitchFamily="2" charset="0"/>
              </a:rPr>
              <a:t>enghraifft</a:t>
            </a:r>
            <a:r>
              <a:rPr lang="en-GB" sz="2400" b="1" dirty="0">
                <a:solidFill>
                  <a:srgbClr val="294054"/>
                </a:solidFill>
                <a:latin typeface="Manrope" pitchFamily="2" charset="0"/>
              </a:rPr>
              <a:t> </a:t>
            </a:r>
            <a:r>
              <a:rPr lang="en-GB" sz="2400" b="1" dirty="0" err="1">
                <a:solidFill>
                  <a:srgbClr val="294054"/>
                </a:solidFill>
                <a:latin typeface="Manrope" pitchFamily="2" charset="0"/>
              </a:rPr>
              <a:t>ar</a:t>
            </a:r>
            <a:r>
              <a:rPr lang="en-GB" sz="2400" b="1" dirty="0">
                <a:solidFill>
                  <a:srgbClr val="294054"/>
                </a:solidFill>
                <a:latin typeface="Manrope" pitchFamily="2" charset="0"/>
              </a:rPr>
              <a:t> </a:t>
            </a:r>
            <a:r>
              <a:rPr lang="en-GB" sz="2400" b="1" dirty="0" err="1">
                <a:solidFill>
                  <a:srgbClr val="294054"/>
                </a:solidFill>
                <a:latin typeface="Manrope" pitchFamily="2" charset="0"/>
              </a:rPr>
              <a:t>gyfryngau</a:t>
            </a:r>
            <a:r>
              <a:rPr lang="en-GB" sz="2400" b="1" dirty="0">
                <a:solidFill>
                  <a:srgbClr val="294054"/>
                </a:solidFill>
                <a:latin typeface="Manrope" pitchFamily="2" charset="0"/>
              </a:rPr>
              <a:t> </a:t>
            </a:r>
            <a:r>
              <a:rPr lang="en-GB" sz="2400" b="1" dirty="0" err="1">
                <a:solidFill>
                  <a:srgbClr val="294054"/>
                </a:solidFill>
                <a:latin typeface="Manrope" pitchFamily="2" charset="0"/>
              </a:rPr>
              <a:t>cymdeithasol</a:t>
            </a:r>
            <a:r>
              <a:rPr lang="en-GB" sz="2400" b="1" dirty="0">
                <a:solidFill>
                  <a:srgbClr val="294054"/>
                </a:solidFill>
                <a:latin typeface="Manrope" pitchFamily="2" charset="0"/>
              </a:rPr>
              <a:t>. </a:t>
            </a:r>
            <a:r>
              <a:rPr lang="en-GB" sz="2400" b="1" dirty="0" err="1">
                <a:solidFill>
                  <a:srgbClr val="294054"/>
                </a:solidFill>
                <a:latin typeface="Manrope" pitchFamily="2" charset="0"/>
              </a:rPr>
              <a:t>Os</a:t>
            </a:r>
            <a:r>
              <a:rPr lang="en-GB" sz="2400" b="1" dirty="0">
                <a:solidFill>
                  <a:srgbClr val="294054"/>
                </a:solidFill>
                <a:latin typeface="Manrope" pitchFamily="2" charset="0"/>
              </a:rPr>
              <a:t> </a:t>
            </a:r>
            <a:r>
              <a:rPr lang="en-GB" sz="2400" b="1" dirty="0" err="1">
                <a:solidFill>
                  <a:srgbClr val="294054"/>
                </a:solidFill>
                <a:latin typeface="Manrope" pitchFamily="2" charset="0"/>
              </a:rPr>
              <a:t>byddwch</a:t>
            </a:r>
            <a:r>
              <a:rPr lang="en-GB" sz="2400" b="1" dirty="0">
                <a:solidFill>
                  <a:srgbClr val="294054"/>
                </a:solidFill>
                <a:latin typeface="Manrope" pitchFamily="2" charset="0"/>
              </a:rPr>
              <a:t> </a:t>
            </a:r>
            <a:r>
              <a:rPr lang="en-GB" sz="2400" b="1" dirty="0" err="1">
                <a:solidFill>
                  <a:srgbClr val="294054"/>
                </a:solidFill>
                <a:latin typeface="Manrope" pitchFamily="2" charset="0"/>
              </a:rPr>
              <a:t>yn</a:t>
            </a:r>
            <a:r>
              <a:rPr lang="en-GB" sz="2400" b="1" dirty="0">
                <a:solidFill>
                  <a:srgbClr val="294054"/>
                </a:solidFill>
                <a:latin typeface="Manrope" pitchFamily="2" charset="0"/>
              </a:rPr>
              <a:t> </a:t>
            </a:r>
            <a:r>
              <a:rPr lang="en-GB" sz="2400" b="1" dirty="0" err="1">
                <a:solidFill>
                  <a:srgbClr val="294054"/>
                </a:solidFill>
                <a:latin typeface="Manrope" pitchFamily="2" charset="0"/>
              </a:rPr>
              <a:t>llwyddiannus</a:t>
            </a:r>
            <a:r>
              <a:rPr lang="en-GB" sz="2400" b="1" dirty="0">
                <a:solidFill>
                  <a:srgbClr val="294054"/>
                </a:solidFill>
                <a:latin typeface="Manrope" pitchFamily="2" charset="0"/>
              </a:rPr>
              <a:t>, </a:t>
            </a:r>
            <a:r>
              <a:rPr lang="en-GB" sz="2400" b="1" dirty="0" err="1">
                <a:solidFill>
                  <a:srgbClr val="294054"/>
                </a:solidFill>
                <a:latin typeface="Manrope" pitchFamily="2" charset="0"/>
              </a:rPr>
              <a:t>byddwn</a:t>
            </a:r>
            <a:r>
              <a:rPr lang="en-GB" sz="2400" b="1" dirty="0">
                <a:solidFill>
                  <a:srgbClr val="294054"/>
                </a:solidFill>
                <a:latin typeface="Manrope" pitchFamily="2" charset="0"/>
              </a:rPr>
              <a:t> </a:t>
            </a:r>
            <a:r>
              <a:rPr lang="en-GB" sz="2400" b="1" dirty="0" err="1">
                <a:solidFill>
                  <a:srgbClr val="294054"/>
                </a:solidFill>
                <a:latin typeface="Manrope" pitchFamily="2" charset="0"/>
              </a:rPr>
              <a:t>yn</a:t>
            </a:r>
            <a:r>
              <a:rPr lang="en-GB" sz="2400" b="1" dirty="0">
                <a:solidFill>
                  <a:srgbClr val="294054"/>
                </a:solidFill>
                <a:latin typeface="Manrope" pitchFamily="2" charset="0"/>
              </a:rPr>
              <a:t> </a:t>
            </a:r>
            <a:r>
              <a:rPr lang="en-GB" sz="2400" b="1" dirty="0" err="1">
                <a:solidFill>
                  <a:srgbClr val="294054"/>
                </a:solidFill>
                <a:latin typeface="Manrope" pitchFamily="2" charset="0"/>
              </a:rPr>
              <a:t>gofyn</a:t>
            </a:r>
            <a:r>
              <a:rPr lang="en-GB" sz="2400" b="1" dirty="0">
                <a:solidFill>
                  <a:srgbClr val="294054"/>
                </a:solidFill>
                <a:latin typeface="Manrope" pitchFamily="2" charset="0"/>
              </a:rPr>
              <a:t> </a:t>
            </a:r>
            <a:r>
              <a:rPr lang="en-GB" sz="2400" b="1" dirty="0" err="1">
                <a:solidFill>
                  <a:srgbClr val="294054"/>
                </a:solidFill>
                <a:latin typeface="Manrope" pitchFamily="2" charset="0"/>
              </a:rPr>
              <a:t>i</a:t>
            </a:r>
            <a:r>
              <a:rPr lang="en-GB" sz="2400" b="1" dirty="0">
                <a:solidFill>
                  <a:srgbClr val="294054"/>
                </a:solidFill>
                <a:latin typeface="Manrope" pitchFamily="2" charset="0"/>
              </a:rPr>
              <a:t> chi </a:t>
            </a:r>
            <a:r>
              <a:rPr lang="en-GB" sz="2400" b="1" dirty="0" err="1">
                <a:solidFill>
                  <a:srgbClr val="294054"/>
                </a:solidFill>
                <a:latin typeface="Manrope" pitchFamily="2" charset="0"/>
              </a:rPr>
              <a:t>lofnodi</a:t>
            </a:r>
            <a:r>
              <a:rPr lang="en-GB" sz="2400" b="1" dirty="0">
                <a:solidFill>
                  <a:srgbClr val="294054"/>
                </a:solidFill>
                <a:latin typeface="Manrope" pitchFamily="2" charset="0"/>
              </a:rPr>
              <a:t> </a:t>
            </a:r>
            <a:r>
              <a:rPr lang="en-GB" sz="2400" b="1" dirty="0" err="1">
                <a:solidFill>
                  <a:srgbClr val="294054"/>
                </a:solidFill>
                <a:latin typeface="Manrope" pitchFamily="2" charset="0"/>
              </a:rPr>
              <a:t>ymrwymiad</a:t>
            </a:r>
            <a:r>
              <a:rPr lang="en-GB" sz="2400" b="1" dirty="0">
                <a:solidFill>
                  <a:srgbClr val="294054"/>
                </a:solidFill>
                <a:latin typeface="Manrope" pitchFamily="2" charset="0"/>
              </a:rPr>
              <a:t> </a:t>
            </a:r>
            <a:r>
              <a:rPr lang="en-GB" sz="2400" b="1" dirty="0" err="1">
                <a:solidFill>
                  <a:srgbClr val="294054"/>
                </a:solidFill>
                <a:latin typeface="Manrope" pitchFamily="2" charset="0"/>
              </a:rPr>
              <a:t>yn</a:t>
            </a:r>
            <a:r>
              <a:rPr lang="en-GB" sz="2400" b="1" dirty="0">
                <a:solidFill>
                  <a:srgbClr val="294054"/>
                </a:solidFill>
                <a:latin typeface="Manrope" pitchFamily="2" charset="0"/>
              </a:rPr>
              <a:t> </a:t>
            </a:r>
            <a:r>
              <a:rPr lang="en-GB" sz="2400" b="1" dirty="0" err="1">
                <a:solidFill>
                  <a:srgbClr val="294054"/>
                </a:solidFill>
                <a:latin typeface="Manrope" pitchFamily="2" charset="0"/>
              </a:rPr>
              <a:t>cadarnhau</a:t>
            </a:r>
            <a:r>
              <a:rPr lang="en-GB" sz="2400" b="1" dirty="0">
                <a:solidFill>
                  <a:srgbClr val="294054"/>
                </a:solidFill>
                <a:latin typeface="Manrope" pitchFamily="2" charset="0"/>
              </a:rPr>
              <a:t> </a:t>
            </a:r>
            <a:r>
              <a:rPr lang="en-GB" sz="2400" b="1" dirty="0" err="1">
                <a:solidFill>
                  <a:srgbClr val="294054"/>
                </a:solidFill>
                <a:latin typeface="Manrope" pitchFamily="2" charset="0"/>
              </a:rPr>
              <a:t>eich</a:t>
            </a:r>
            <a:r>
              <a:rPr lang="en-GB" sz="2400" b="1" dirty="0">
                <a:solidFill>
                  <a:srgbClr val="294054"/>
                </a:solidFill>
                <a:latin typeface="Manrope" pitchFamily="2" charset="0"/>
              </a:rPr>
              <a:t> bod </a:t>
            </a:r>
            <a:r>
              <a:rPr lang="en-GB" sz="2400" b="1" dirty="0" err="1">
                <a:solidFill>
                  <a:srgbClr val="294054"/>
                </a:solidFill>
                <a:latin typeface="Manrope" pitchFamily="2" charset="0"/>
              </a:rPr>
              <a:t>yn</a:t>
            </a:r>
            <a:r>
              <a:rPr lang="en-GB" sz="2400" b="1" dirty="0">
                <a:solidFill>
                  <a:srgbClr val="294054"/>
                </a:solidFill>
                <a:latin typeface="Manrope" pitchFamily="2" charset="0"/>
              </a:rPr>
              <a:t> </a:t>
            </a:r>
            <a:r>
              <a:rPr lang="en-GB" sz="2400" b="1" dirty="0" err="1">
                <a:solidFill>
                  <a:srgbClr val="294054"/>
                </a:solidFill>
                <a:latin typeface="Manrope" pitchFamily="2" charset="0"/>
              </a:rPr>
              <a:t>cytuno</a:t>
            </a:r>
            <a:r>
              <a:rPr lang="en-GB" sz="2400" b="1" dirty="0">
                <a:solidFill>
                  <a:srgbClr val="294054"/>
                </a:solidFill>
                <a:latin typeface="Manrope" pitchFamily="2" charset="0"/>
              </a:rPr>
              <a:t> </a:t>
            </a:r>
            <a:r>
              <a:rPr lang="en-GB" sz="2400" b="1" dirty="0" err="1">
                <a:solidFill>
                  <a:srgbClr val="294054"/>
                </a:solidFill>
                <a:latin typeface="Manrope" pitchFamily="2" charset="0"/>
              </a:rPr>
              <a:t>i</a:t>
            </a:r>
            <a:r>
              <a:rPr lang="en-GB" sz="2400" b="1" dirty="0">
                <a:solidFill>
                  <a:srgbClr val="294054"/>
                </a:solidFill>
                <a:latin typeface="Manrope" pitchFamily="2" charset="0"/>
              </a:rPr>
              <a:t> </a:t>
            </a:r>
            <a:r>
              <a:rPr lang="en-GB" sz="2400" b="1" dirty="0" err="1">
                <a:solidFill>
                  <a:srgbClr val="294054"/>
                </a:solidFill>
                <a:latin typeface="Manrope" pitchFamily="2" charset="0"/>
              </a:rPr>
              <a:t>gydymffurfio</a:t>
            </a:r>
            <a:r>
              <a:rPr lang="en-GB" sz="2400" b="1" dirty="0">
                <a:solidFill>
                  <a:srgbClr val="294054"/>
                </a:solidFill>
                <a:latin typeface="Manrope" pitchFamily="2" charset="0"/>
              </a:rPr>
              <a:t> </a:t>
            </a:r>
            <a:r>
              <a:rPr lang="en-GB" sz="2400" b="1" dirty="0" err="1">
                <a:solidFill>
                  <a:srgbClr val="294054"/>
                </a:solidFill>
                <a:latin typeface="Manrope" pitchFamily="2" charset="0"/>
              </a:rPr>
              <a:t>â'n</a:t>
            </a:r>
            <a:r>
              <a:rPr lang="en-GB" sz="2400" b="1" dirty="0">
                <a:solidFill>
                  <a:srgbClr val="294054"/>
                </a:solidFill>
                <a:latin typeface="Manrope" pitchFamily="2" charset="0"/>
              </a:rPr>
              <a:t> </a:t>
            </a:r>
            <a:r>
              <a:rPr lang="en-GB" sz="2400" b="1" dirty="0" err="1">
                <a:solidFill>
                  <a:srgbClr val="294054"/>
                </a:solidFill>
                <a:latin typeface="Manrope" pitchFamily="2" charset="0"/>
              </a:rPr>
              <a:t>polisi</a:t>
            </a:r>
            <a:r>
              <a:rPr lang="en-GB" sz="2400" b="1" dirty="0">
                <a:solidFill>
                  <a:srgbClr val="294054"/>
                </a:solidFill>
                <a:latin typeface="Manrope" pitchFamily="2" charset="0"/>
              </a:rPr>
              <a:t> </a:t>
            </a:r>
            <a:r>
              <a:rPr lang="en-GB" sz="2400" b="1" dirty="0" err="1">
                <a:solidFill>
                  <a:srgbClr val="294054"/>
                </a:solidFill>
                <a:latin typeface="Manrope" pitchFamily="2" charset="0"/>
              </a:rPr>
              <a:t>cyfryngau</a:t>
            </a:r>
            <a:r>
              <a:rPr lang="en-GB" sz="2400" b="1" dirty="0">
                <a:solidFill>
                  <a:srgbClr val="294054"/>
                </a:solidFill>
                <a:latin typeface="Manrope" pitchFamily="2" charset="0"/>
              </a:rPr>
              <a:t> </a:t>
            </a:r>
            <a:r>
              <a:rPr lang="en-GB" sz="2400" b="1" dirty="0" err="1">
                <a:solidFill>
                  <a:srgbClr val="294054"/>
                </a:solidFill>
                <a:latin typeface="Manrope" pitchFamily="2" charset="0"/>
              </a:rPr>
              <a:t>cymdeithasol</a:t>
            </a:r>
            <a:r>
              <a:rPr lang="en-GB" sz="2400" b="1" dirty="0">
                <a:solidFill>
                  <a:srgbClr val="294054"/>
                </a:solidFill>
                <a:latin typeface="Manrope" pitchFamily="2" charset="0"/>
              </a:rPr>
              <a:t> ac </a:t>
            </a:r>
            <a:r>
              <a:rPr lang="en-GB" sz="2400" b="1" dirty="0" err="1">
                <a:solidFill>
                  <a:srgbClr val="294054"/>
                </a:solidFill>
                <a:latin typeface="Manrope" pitchFamily="2" charset="0"/>
              </a:rPr>
              <a:t>adolygu</a:t>
            </a:r>
            <a:r>
              <a:rPr lang="en-GB" sz="2400" b="1" dirty="0">
                <a:solidFill>
                  <a:srgbClr val="294054"/>
                </a:solidFill>
                <a:latin typeface="Manrope" pitchFamily="2" charset="0"/>
              </a:rPr>
              <a:t> </a:t>
            </a:r>
            <a:r>
              <a:rPr lang="en-GB" sz="2400" b="1" dirty="0" err="1">
                <a:solidFill>
                  <a:srgbClr val="294054"/>
                </a:solidFill>
                <a:latin typeface="Manrope" pitchFamily="2" charset="0"/>
              </a:rPr>
              <a:t>eich</a:t>
            </a:r>
            <a:r>
              <a:rPr lang="en-GB" sz="2400" b="1" dirty="0">
                <a:solidFill>
                  <a:srgbClr val="294054"/>
                </a:solidFill>
                <a:latin typeface="Manrope" pitchFamily="2" charset="0"/>
              </a:rPr>
              <a:t> </a:t>
            </a:r>
            <a:r>
              <a:rPr lang="en-GB" sz="2400" b="1" dirty="0" err="1">
                <a:solidFill>
                  <a:srgbClr val="294054"/>
                </a:solidFill>
                <a:latin typeface="Manrope" pitchFamily="2" charset="0"/>
              </a:rPr>
              <a:t>ôl</a:t>
            </a:r>
            <a:r>
              <a:rPr lang="en-GB" sz="2400" b="1" dirty="0">
                <a:solidFill>
                  <a:srgbClr val="294054"/>
                </a:solidFill>
                <a:latin typeface="Manrope" pitchFamily="2" charset="0"/>
              </a:rPr>
              <a:t> </a:t>
            </a:r>
            <a:r>
              <a:rPr lang="en-GB" sz="2400" b="1" dirty="0" err="1">
                <a:solidFill>
                  <a:srgbClr val="294054"/>
                </a:solidFill>
                <a:latin typeface="Manrope" pitchFamily="2" charset="0"/>
              </a:rPr>
              <a:t>troed</a:t>
            </a:r>
            <a:r>
              <a:rPr lang="en-GB" sz="2400" b="1" dirty="0">
                <a:solidFill>
                  <a:srgbClr val="294054"/>
                </a:solidFill>
                <a:latin typeface="Manrope" pitchFamily="2" charset="0"/>
              </a:rPr>
              <a:t> </a:t>
            </a:r>
            <a:r>
              <a:rPr lang="en-GB" sz="2400" b="1" dirty="0" err="1">
                <a:solidFill>
                  <a:srgbClr val="294054"/>
                </a:solidFill>
                <a:latin typeface="Manrope" pitchFamily="2" charset="0"/>
              </a:rPr>
              <a:t>cyfryngau</a:t>
            </a:r>
            <a:r>
              <a:rPr lang="en-GB" sz="2400" b="1" dirty="0">
                <a:solidFill>
                  <a:srgbClr val="294054"/>
                </a:solidFill>
                <a:latin typeface="Manrope" pitchFamily="2" charset="0"/>
              </a:rPr>
              <a:t> </a:t>
            </a:r>
            <a:r>
              <a:rPr lang="en-GB" sz="2400" b="1" dirty="0" err="1">
                <a:solidFill>
                  <a:srgbClr val="294054"/>
                </a:solidFill>
                <a:latin typeface="Manrope" pitchFamily="2" charset="0"/>
              </a:rPr>
              <a:t>cymdeithasol</a:t>
            </a:r>
            <a:r>
              <a:rPr lang="en-GB" sz="2400" b="1" dirty="0">
                <a:solidFill>
                  <a:srgbClr val="294054"/>
                </a:solidFill>
                <a:latin typeface="Manrope" pitchFamily="2" charset="0"/>
              </a:rPr>
              <a:t> </a:t>
            </a:r>
            <a:r>
              <a:rPr lang="en-GB" sz="2400" b="1" dirty="0" err="1">
                <a:solidFill>
                  <a:srgbClr val="294054"/>
                </a:solidFill>
                <a:latin typeface="Manrope" pitchFamily="2" charset="0"/>
              </a:rPr>
              <a:t>ar</a:t>
            </a:r>
            <a:r>
              <a:rPr lang="en-GB" sz="2400" b="1" dirty="0">
                <a:solidFill>
                  <a:srgbClr val="294054"/>
                </a:solidFill>
                <a:latin typeface="Manrope" pitchFamily="2" charset="0"/>
              </a:rPr>
              <a:t> draws </a:t>
            </a:r>
            <a:r>
              <a:rPr lang="en-GB" sz="2400" b="1" dirty="0" err="1">
                <a:solidFill>
                  <a:srgbClr val="294054"/>
                </a:solidFill>
                <a:latin typeface="Manrope" pitchFamily="2" charset="0"/>
              </a:rPr>
              <a:t>pob</a:t>
            </a:r>
            <a:r>
              <a:rPr lang="en-GB" sz="2400" b="1" dirty="0">
                <a:solidFill>
                  <a:srgbClr val="294054"/>
                </a:solidFill>
                <a:latin typeface="Manrope" pitchFamily="2" charset="0"/>
              </a:rPr>
              <a:t> </a:t>
            </a:r>
            <a:r>
              <a:rPr lang="en-GB" sz="2400" b="1" dirty="0" err="1">
                <a:solidFill>
                  <a:srgbClr val="294054"/>
                </a:solidFill>
                <a:latin typeface="Manrope" pitchFamily="2" charset="0"/>
              </a:rPr>
              <a:t>platfform</a:t>
            </a:r>
            <a:r>
              <a:rPr lang="en-GB" sz="2400" b="1" dirty="0">
                <a:solidFill>
                  <a:srgbClr val="294054"/>
                </a:solidFill>
                <a:latin typeface="Manrope" pitchFamily="2" charset="0"/>
              </a:rPr>
              <a:t> </a:t>
            </a:r>
            <a:r>
              <a:rPr lang="en-GB" sz="2400" b="1" dirty="0" err="1">
                <a:solidFill>
                  <a:srgbClr val="294054"/>
                </a:solidFill>
                <a:latin typeface="Manrope" pitchFamily="2" charset="0"/>
              </a:rPr>
              <a:t>rydych</a:t>
            </a:r>
            <a:r>
              <a:rPr lang="en-GB" sz="2400" b="1" dirty="0">
                <a:solidFill>
                  <a:srgbClr val="294054"/>
                </a:solidFill>
                <a:latin typeface="Manrope" pitchFamily="2" charset="0"/>
              </a:rPr>
              <a:t> </a:t>
            </a:r>
            <a:r>
              <a:rPr lang="en-GB" sz="2400" b="1" dirty="0" err="1">
                <a:solidFill>
                  <a:srgbClr val="294054"/>
                </a:solidFill>
                <a:latin typeface="Manrope" pitchFamily="2" charset="0"/>
              </a:rPr>
              <a:t>yn</a:t>
            </a:r>
            <a:r>
              <a:rPr lang="en-GB" sz="2400" b="1" dirty="0">
                <a:solidFill>
                  <a:srgbClr val="294054"/>
                </a:solidFill>
                <a:latin typeface="Manrope" pitchFamily="2" charset="0"/>
              </a:rPr>
              <a:t> </a:t>
            </a:r>
            <a:r>
              <a:rPr lang="en-GB" sz="2400" b="1" dirty="0" err="1">
                <a:solidFill>
                  <a:srgbClr val="294054"/>
                </a:solidFill>
                <a:latin typeface="Manrope" pitchFamily="2" charset="0"/>
              </a:rPr>
              <a:t>ei</a:t>
            </a:r>
            <a:r>
              <a:rPr lang="en-GB" sz="2400" b="1" dirty="0">
                <a:solidFill>
                  <a:srgbClr val="294054"/>
                </a:solidFill>
                <a:latin typeface="Manrope" pitchFamily="2" charset="0"/>
              </a:rPr>
              <a:t> </a:t>
            </a:r>
            <a:r>
              <a:rPr lang="en-GB" sz="2400" b="1" dirty="0" err="1">
                <a:solidFill>
                  <a:srgbClr val="294054"/>
                </a:solidFill>
                <a:latin typeface="Manrope" pitchFamily="2" charset="0"/>
              </a:rPr>
              <a:t>ddefnyddio</a:t>
            </a:r>
            <a:r>
              <a:rPr lang="en-GB" sz="2400" b="1" dirty="0">
                <a:solidFill>
                  <a:srgbClr val="294054"/>
                </a:solidFill>
                <a:latin typeface="Manrope" pitchFamily="2" charset="0"/>
              </a:rPr>
              <a:t>.</a:t>
            </a:r>
          </a:p>
          <a:p>
            <a:pPr marL="0" indent="0">
              <a:buClr>
                <a:srgbClr val="294054"/>
              </a:buClr>
              <a:buNone/>
              <a:tabLst>
                <a:tab pos="357188" algn="l"/>
              </a:tabLst>
            </a:pPr>
            <a:r>
              <a:rPr lang="en-GB" sz="2400" b="1" dirty="0">
                <a:solidFill>
                  <a:srgbClr val="294054"/>
                </a:solidFill>
                <a:latin typeface="Manrope" pitchFamily="2" charset="0"/>
              </a:rPr>
              <a:t>2 </a:t>
            </a:r>
            <a:r>
              <a:rPr lang="en-GB" sz="2400" b="1" dirty="0" err="1">
                <a:solidFill>
                  <a:srgbClr val="294054"/>
                </a:solidFill>
                <a:latin typeface="Manrope" pitchFamily="2" charset="0"/>
              </a:rPr>
              <a:t>Rydym</a:t>
            </a:r>
            <a:r>
              <a:rPr lang="en-GB" sz="2400" b="1" dirty="0">
                <a:solidFill>
                  <a:srgbClr val="294054"/>
                </a:solidFill>
                <a:latin typeface="Manrope" pitchFamily="2" charset="0"/>
              </a:rPr>
              <a:t> </a:t>
            </a:r>
            <a:r>
              <a:rPr lang="en-GB" sz="2400" b="1" dirty="0" err="1">
                <a:solidFill>
                  <a:srgbClr val="294054"/>
                </a:solidFill>
                <a:latin typeface="Manrope" pitchFamily="2" charset="0"/>
              </a:rPr>
              <a:t>yn</a:t>
            </a:r>
            <a:r>
              <a:rPr lang="en-GB" sz="2400" b="1" dirty="0">
                <a:solidFill>
                  <a:srgbClr val="294054"/>
                </a:solidFill>
                <a:latin typeface="Manrope" pitchFamily="2" charset="0"/>
              </a:rPr>
              <a:t> </a:t>
            </a:r>
            <a:r>
              <a:rPr lang="en-GB" sz="2400" b="1" dirty="0" err="1">
                <a:solidFill>
                  <a:srgbClr val="294054"/>
                </a:solidFill>
                <a:latin typeface="Manrope" pitchFamily="2" charset="0"/>
              </a:rPr>
              <a:t>gweithredu</a:t>
            </a:r>
            <a:r>
              <a:rPr lang="en-GB" sz="2400" b="1" dirty="0">
                <a:solidFill>
                  <a:srgbClr val="294054"/>
                </a:solidFill>
                <a:latin typeface="Manrope" pitchFamily="2" charset="0"/>
              </a:rPr>
              <a:t> </a:t>
            </a:r>
            <a:r>
              <a:rPr lang="en-GB" sz="2400" b="1" dirty="0" err="1">
                <a:solidFill>
                  <a:srgbClr val="294054"/>
                </a:solidFill>
                <a:latin typeface="Manrope" pitchFamily="2" charset="0"/>
              </a:rPr>
              <a:t>polisi</a:t>
            </a:r>
            <a:r>
              <a:rPr lang="en-GB" sz="2400" b="1" dirty="0">
                <a:solidFill>
                  <a:srgbClr val="294054"/>
                </a:solidFill>
                <a:latin typeface="Manrope" pitchFamily="2" charset="0"/>
              </a:rPr>
              <a:t> dim </a:t>
            </a:r>
            <a:r>
              <a:rPr lang="en-GB" sz="2400" b="1" dirty="0" err="1">
                <a:solidFill>
                  <a:srgbClr val="294054"/>
                </a:solidFill>
                <a:latin typeface="Manrope" pitchFamily="2" charset="0"/>
              </a:rPr>
              <a:t>ysmygu</a:t>
            </a:r>
            <a:endParaRPr lang="en-GB" sz="3400" b="1" dirty="0">
              <a:solidFill>
                <a:srgbClr val="FF0000"/>
              </a:solidFill>
              <a:latin typeface="Manrope" pitchFamily="2" charset="0"/>
            </a:endParaRPr>
          </a:p>
        </p:txBody>
      </p:sp>
    </p:spTree>
    <p:extLst>
      <p:ext uri="{BB962C8B-B14F-4D97-AF65-F5344CB8AC3E}">
        <p14:creationId xmlns:p14="http://schemas.microsoft.com/office/powerpoint/2010/main" val="111233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FD95-D0C6-41BB-BB75-411B66735285}"/>
              </a:ext>
            </a:extLst>
          </p:cNvPr>
          <p:cNvSpPr>
            <a:spLocks noGrp="1"/>
          </p:cNvSpPr>
          <p:nvPr>
            <p:ph type="title"/>
          </p:nvPr>
        </p:nvSpPr>
        <p:spPr>
          <a:xfrm>
            <a:off x="1097280" y="286603"/>
            <a:ext cx="10058400" cy="907197"/>
          </a:xfrm>
        </p:spPr>
        <p:txBody>
          <a:bodyPr/>
          <a:lstStyle/>
          <a:p>
            <a:r>
              <a:rPr lang="cy-GB" b="1">
                <a:solidFill>
                  <a:srgbClr val="294054"/>
                </a:solidFill>
                <a:latin typeface="Manrope" pitchFamily="2" charset="0"/>
              </a:rPr>
              <a:t>Cynnwys</a:t>
            </a:r>
          </a:p>
        </p:txBody>
      </p:sp>
      <p:sp>
        <p:nvSpPr>
          <p:cNvPr id="4" name="Content Placeholder 3">
            <a:extLst>
              <a:ext uri="{FF2B5EF4-FFF2-40B4-BE49-F238E27FC236}">
                <a16:creationId xmlns:a16="http://schemas.microsoft.com/office/drawing/2014/main" id="{EC4DF406-A8B9-4E31-BB0D-757C83D3ACD3}"/>
              </a:ext>
            </a:extLst>
          </p:cNvPr>
          <p:cNvSpPr>
            <a:spLocks noGrp="1"/>
          </p:cNvSpPr>
          <p:nvPr>
            <p:ph sz="half" idx="2"/>
          </p:nvPr>
        </p:nvSpPr>
        <p:spPr>
          <a:xfrm>
            <a:off x="1097280" y="1854200"/>
            <a:ext cx="4937760" cy="4014895"/>
          </a:xfrm>
        </p:spPr>
        <p:txBody>
          <a:bodyPr/>
          <a:lstStyle/>
          <a:p>
            <a:r>
              <a:rPr lang="cy-GB">
                <a:solidFill>
                  <a:srgbClr val="3869FF"/>
                </a:solidFill>
                <a:latin typeface="Manrope" pitchFamily="2" charset="0"/>
              </a:rPr>
              <a:t>Cyflwyniad</a:t>
            </a:r>
          </a:p>
          <a:p>
            <a:r>
              <a:rPr lang="cy-GB" b="1">
                <a:solidFill>
                  <a:srgbClr val="3869FF"/>
                </a:solidFill>
                <a:latin typeface="Manrope" pitchFamily="2" charset="0"/>
              </a:rPr>
              <a:t>Gwybodaeth am yr Ombwdsmon</a:t>
            </a:r>
          </a:p>
          <a:p>
            <a:r>
              <a:rPr lang="cy-GB">
                <a:solidFill>
                  <a:srgbClr val="3869FF"/>
                </a:solidFill>
                <a:latin typeface="Manrope" pitchFamily="2" charset="0"/>
              </a:rPr>
              <a:t>Gwerthoedd OGCC</a:t>
            </a:r>
          </a:p>
          <a:p>
            <a:r>
              <a:rPr lang="cy-GB" b="1">
                <a:solidFill>
                  <a:srgbClr val="3869FF"/>
                </a:solidFill>
                <a:latin typeface="Manrope" pitchFamily="2" charset="0"/>
              </a:rPr>
              <a:t>Gair am y rôl</a:t>
            </a:r>
          </a:p>
          <a:p>
            <a:r>
              <a:rPr lang="cy-GB">
                <a:solidFill>
                  <a:srgbClr val="3869FF"/>
                </a:solidFill>
                <a:latin typeface="Manrope" pitchFamily="2" charset="0"/>
              </a:rPr>
              <a:t>Disgrifiad Swydd Pwrpas </a:t>
            </a:r>
          </a:p>
          <a:p>
            <a:r>
              <a:rPr lang="cy-GB">
                <a:solidFill>
                  <a:srgbClr val="3869FF"/>
                </a:solidFill>
                <a:latin typeface="Manrope" pitchFamily="2" charset="0"/>
              </a:rPr>
              <a:t>y rôl</a:t>
            </a:r>
          </a:p>
          <a:p>
            <a:r>
              <a:rPr lang="cy-GB">
                <a:solidFill>
                  <a:srgbClr val="3869FF"/>
                </a:solidFill>
                <a:latin typeface="Manrope" pitchFamily="2" charset="0"/>
              </a:rPr>
              <a:t>Cyfrifoldebau</a:t>
            </a:r>
          </a:p>
          <a:p>
            <a:r>
              <a:rPr lang="cy-GB">
                <a:solidFill>
                  <a:srgbClr val="3869FF"/>
                </a:solidFill>
                <a:latin typeface="Manrope" pitchFamily="2" charset="0"/>
              </a:rPr>
              <a:t>Gofynion</a:t>
            </a:r>
          </a:p>
          <a:p>
            <a:endParaRPr lang="en-GB" dirty="0">
              <a:solidFill>
                <a:srgbClr val="26BE7C"/>
              </a:solidFill>
            </a:endParaRPr>
          </a:p>
        </p:txBody>
      </p:sp>
      <p:sp>
        <p:nvSpPr>
          <p:cNvPr id="6" name="Content Placeholder 5">
            <a:extLst>
              <a:ext uri="{FF2B5EF4-FFF2-40B4-BE49-F238E27FC236}">
                <a16:creationId xmlns:a16="http://schemas.microsoft.com/office/drawing/2014/main" id="{16015A06-DB2E-4F7E-AF6D-4EFD1A029751}"/>
              </a:ext>
            </a:extLst>
          </p:cNvPr>
          <p:cNvSpPr>
            <a:spLocks noGrp="1"/>
          </p:cNvSpPr>
          <p:nvPr>
            <p:ph sz="quarter" idx="4"/>
          </p:nvPr>
        </p:nvSpPr>
        <p:spPr>
          <a:xfrm>
            <a:off x="6217920" y="1854199"/>
            <a:ext cx="4937760" cy="4014895"/>
          </a:xfrm>
        </p:spPr>
        <p:txBody>
          <a:bodyPr/>
          <a:lstStyle/>
          <a:p>
            <a:r>
              <a:rPr lang="cy-GB" b="1">
                <a:solidFill>
                  <a:srgbClr val="3869FF"/>
                </a:solidFill>
                <a:latin typeface="Manrope" pitchFamily="2" charset="0"/>
              </a:rPr>
              <a:t>Sut mae Gwneud Cais</a:t>
            </a:r>
          </a:p>
          <a:p>
            <a:r>
              <a:rPr lang="cy-GB">
                <a:solidFill>
                  <a:srgbClr val="3869FF"/>
                </a:solidFill>
                <a:latin typeface="Manrope" pitchFamily="2" charset="0"/>
              </a:rPr>
              <a:t>Gwneud cais am y rôl</a:t>
            </a:r>
          </a:p>
          <a:p>
            <a:r>
              <a:rPr lang="cy-GB">
                <a:solidFill>
                  <a:srgbClr val="3869FF"/>
                </a:solidFill>
                <a:latin typeface="Manrope" pitchFamily="2" charset="0"/>
              </a:rPr>
              <a:t>Canllawiau ar sut i wneud cais</a:t>
            </a:r>
          </a:p>
          <a:p>
            <a:r>
              <a:rPr lang="cy-GB">
                <a:solidFill>
                  <a:srgbClr val="3869FF"/>
                </a:solidFill>
                <a:latin typeface="Manrope" pitchFamily="2" charset="0"/>
              </a:rPr>
              <a:t>Cyflwyno eich CV</a:t>
            </a:r>
          </a:p>
          <a:p>
            <a:r>
              <a:rPr lang="cy-GB" b="1">
                <a:solidFill>
                  <a:srgbClr val="3869FF"/>
                </a:solidFill>
                <a:latin typeface="Manrope" pitchFamily="2" charset="0"/>
              </a:rPr>
              <a:t>Y Broses Recriwtio a Dethol</a:t>
            </a:r>
          </a:p>
          <a:p>
            <a:r>
              <a:rPr lang="cy-GB" b="1">
                <a:solidFill>
                  <a:srgbClr val="3869FF"/>
                </a:solidFill>
                <a:latin typeface="Manrope" pitchFamily="2" charset="0"/>
              </a:rPr>
              <a:t>Diogelu Data</a:t>
            </a:r>
          </a:p>
          <a:p>
            <a:r>
              <a:rPr lang="cy-GB">
                <a:solidFill>
                  <a:srgbClr val="3869FF"/>
                </a:solidFill>
                <a:latin typeface="Manrope" pitchFamily="2" charset="0"/>
              </a:rPr>
              <a:t>Hysbysiad Preifatrwydd</a:t>
            </a:r>
          </a:p>
        </p:txBody>
      </p:sp>
      <p:sp>
        <p:nvSpPr>
          <p:cNvPr id="3" name="Rectangle 2">
            <a:hlinkClick r:id="rId2" action="ppaction://hlinksldjump"/>
            <a:extLst>
              <a:ext uri="{FF2B5EF4-FFF2-40B4-BE49-F238E27FC236}">
                <a16:creationId xmlns:a16="http://schemas.microsoft.com/office/drawing/2014/main" id="{CFE2693B-60BD-44B5-ADE8-4E7E8204FE4B}"/>
              </a:ext>
            </a:extLst>
          </p:cNvPr>
          <p:cNvSpPr/>
          <p:nvPr/>
        </p:nvSpPr>
        <p:spPr>
          <a:xfrm>
            <a:off x="1097280" y="2330245"/>
            <a:ext cx="2634062"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ction="ppaction://hlinksldjump"/>
            <a:extLst>
              <a:ext uri="{FF2B5EF4-FFF2-40B4-BE49-F238E27FC236}">
                <a16:creationId xmlns:a16="http://schemas.microsoft.com/office/drawing/2014/main" id="{B4170934-B2B9-487F-B02D-41E4D5FE29E9}"/>
              </a:ext>
            </a:extLst>
          </p:cNvPr>
          <p:cNvSpPr/>
          <p:nvPr/>
        </p:nvSpPr>
        <p:spPr>
          <a:xfrm>
            <a:off x="1097280" y="3244645"/>
            <a:ext cx="1690165"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4" action="ppaction://hlinksldjump"/>
            <a:extLst>
              <a:ext uri="{FF2B5EF4-FFF2-40B4-BE49-F238E27FC236}">
                <a16:creationId xmlns:a16="http://schemas.microsoft.com/office/drawing/2014/main" id="{5121E4BD-021D-4A58-9779-DC2595A1797F}"/>
              </a:ext>
            </a:extLst>
          </p:cNvPr>
          <p:cNvSpPr/>
          <p:nvPr/>
        </p:nvSpPr>
        <p:spPr>
          <a:xfrm>
            <a:off x="6217920" y="1854199"/>
            <a:ext cx="1583977"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Rectangle 7">
            <a:hlinkClick r:id="rId5" action="ppaction://hlinksldjump"/>
            <a:extLst>
              <a:ext uri="{FF2B5EF4-FFF2-40B4-BE49-F238E27FC236}">
                <a16:creationId xmlns:a16="http://schemas.microsoft.com/office/drawing/2014/main" id="{71E02BD3-70B3-465D-84BD-A3638784935E}"/>
              </a:ext>
            </a:extLst>
          </p:cNvPr>
          <p:cNvSpPr/>
          <p:nvPr/>
        </p:nvSpPr>
        <p:spPr>
          <a:xfrm>
            <a:off x="6306820" y="3689990"/>
            <a:ext cx="3459480"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6" action="ppaction://hlinksldjump"/>
            <a:extLst>
              <a:ext uri="{FF2B5EF4-FFF2-40B4-BE49-F238E27FC236}">
                <a16:creationId xmlns:a16="http://schemas.microsoft.com/office/drawing/2014/main" id="{51941A28-1EBE-46B2-A4A4-7798E758D2E0}"/>
              </a:ext>
            </a:extLst>
          </p:cNvPr>
          <p:cNvSpPr/>
          <p:nvPr/>
        </p:nvSpPr>
        <p:spPr>
          <a:xfrm>
            <a:off x="6260854" y="4133645"/>
            <a:ext cx="1775706"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772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cy-GB" sz="7200" b="1">
                <a:solidFill>
                  <a:srgbClr val="294054"/>
                </a:solidFill>
                <a:latin typeface="Manrope" pitchFamily="2" charset="0"/>
              </a:rPr>
              <a:t>Sut mae Gwneud Cais</a:t>
            </a:r>
          </a:p>
        </p:txBody>
      </p:sp>
    </p:spTree>
    <p:extLst>
      <p:ext uri="{BB962C8B-B14F-4D97-AF65-F5344CB8AC3E}">
        <p14:creationId xmlns:p14="http://schemas.microsoft.com/office/powerpoint/2010/main" val="780443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noAutofit/>
          </a:bodyPr>
          <a:lstStyle/>
          <a:p>
            <a:r>
              <a:rPr lang="cy-GB" sz="4000" b="1">
                <a:solidFill>
                  <a:srgbClr val="294054"/>
                </a:solidFill>
                <a:latin typeface="Manrope" pitchFamily="2" charset="0"/>
              </a:rPr>
              <a:t>Gwneud cais am y rôl </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9727474" cy="4451827"/>
          </a:xfrm>
        </p:spPr>
        <p:txBody>
          <a:bodyPr>
            <a:normAutofit lnSpcReduction="10000"/>
          </a:bodyPr>
          <a:lstStyle/>
          <a:p>
            <a:pPr marL="0" indent="0">
              <a:buNone/>
            </a:pPr>
            <a:r>
              <a:rPr lang="cy-GB" sz="1500">
                <a:solidFill>
                  <a:srgbClr val="294054"/>
                </a:solidFill>
                <a:latin typeface="Manrope" pitchFamily="2" charset="0"/>
              </a:rPr>
              <a:t>I wneud cais, llenwch y Ffurflen Gais a’i dychwelyd atom.  Gallwch wneud cais yn Gymraeg neu yn Saesneg.  Ni fydd cais yn Gymraeg yn cael ei drin yn llai ffafriol. Yn y ffurflen gais, gofynnir i chi wneud y canlynol:</a:t>
            </a:r>
          </a:p>
          <a:p>
            <a:pPr marL="360000" indent="-360000">
              <a:buClr>
                <a:srgbClr val="294054"/>
              </a:buClr>
              <a:buFont typeface="Wingdings" panose="05000000000000000000" pitchFamily="2" charset="2"/>
              <a:buChar char="q"/>
            </a:pPr>
            <a:r>
              <a:rPr lang="cy-GB" sz="1500">
                <a:solidFill>
                  <a:srgbClr val="294054"/>
                </a:solidFill>
                <a:latin typeface="Manrope" pitchFamily="2" charset="0"/>
              </a:rPr>
              <a:t>Rhoi eich manylion personol.  Llenwch yr adran hon yn gywir [gan fod y wybodaeth rydych chi’n ei roi yma yn ein helpu ni i gydymffurfio â Deddf Lloches a Mewnfudo 1996].</a:t>
            </a:r>
          </a:p>
          <a:p>
            <a:pPr marL="360000" indent="-360000">
              <a:buClr>
                <a:srgbClr val="294054"/>
              </a:buClr>
              <a:buFont typeface="Wingdings" panose="05000000000000000000" pitchFamily="2" charset="2"/>
              <a:buChar char="q"/>
            </a:pPr>
            <a:r>
              <a:rPr lang="cy-GB" sz="1500">
                <a:solidFill>
                  <a:srgbClr val="294054"/>
                </a:solidFill>
                <a:latin typeface="Manrope" pitchFamily="2" charset="0"/>
              </a:rPr>
              <a:t>Rhoi manylion eich hanes cyflogaeth os oes gennych rai.  Wrth lenwi’r adran hon, gwnewch yn siŵr eich bod yn cynnwys manylion eich swydd bresennol neu ddiweddaraf, hyd yn oed os ydych yn teimlo nad yw’r swydd yn berthnasol i’ch cais presennol.</a:t>
            </a:r>
          </a:p>
          <a:p>
            <a:pPr marL="360000" indent="-360000">
              <a:buClr>
                <a:srgbClr val="294054"/>
              </a:buClr>
              <a:buFont typeface="Wingdings" panose="05000000000000000000" pitchFamily="2" charset="2"/>
              <a:buChar char="q"/>
            </a:pPr>
            <a:r>
              <a:rPr lang="cy-GB" sz="1500">
                <a:solidFill>
                  <a:srgbClr val="294054"/>
                </a:solidFill>
                <a:latin typeface="Manrope" pitchFamily="2" charset="0"/>
              </a:rPr>
              <a:t>Nodi eich sgiliau, eich cyflawniadau addysgol ac unrhyw brofiad (gwirfoddol neu gyflogedig) a fydd, yn eich barn chi, yn eich helpu i gyfrannu yn y swydd hon at amcanion yr Ombwdsmon.  Gwnewch yn siŵr nad ydych chi’n mynd dros y cyfrif geiriau penodol lle mae’n berthnasol, neu os yw’n berthnasol.</a:t>
            </a:r>
          </a:p>
          <a:p>
            <a:pPr marL="360000" indent="-360000">
              <a:buClr>
                <a:srgbClr val="294054"/>
              </a:buClr>
              <a:buFont typeface="Wingdings" panose="05000000000000000000" pitchFamily="2" charset="2"/>
              <a:buChar char="q"/>
            </a:pPr>
            <a:r>
              <a:rPr lang="cy-GB" sz="1500">
                <a:solidFill>
                  <a:srgbClr val="294054"/>
                </a:solidFill>
                <a:latin typeface="Manrope" pitchFamily="2" charset="0"/>
              </a:rPr>
              <a:t>Rhoi manylion y cymwysterau a enillwyd drwy addysg a hyfforddiant ochr yn ochr ag unrhyw aelodaeth broffesiynol sydd gennych (os yw’n berthnasol).</a:t>
            </a:r>
          </a:p>
          <a:p>
            <a:pPr marL="360000" indent="-360000">
              <a:buClr>
                <a:srgbClr val="294054"/>
              </a:buClr>
              <a:buFont typeface="Wingdings" panose="05000000000000000000" pitchFamily="2" charset="2"/>
              <a:buChar char="q"/>
            </a:pPr>
            <a:r>
              <a:rPr lang="cy-GB" sz="1500">
                <a:solidFill>
                  <a:srgbClr val="294054"/>
                </a:solidFill>
                <a:latin typeface="Manrope" pitchFamily="2" charset="0"/>
              </a:rPr>
              <a:t>Rhoi manylion dau berson y gellid gofyn iddynt fod yn ganolwyr proffesiynol/personol.  Os oes gennych un, dewiswch ganolwr o’ch profiad gwaith/cwrs.  Dim ond ar ôl gwneud cynnig y byddwn yn gwneud cais am eirdaon.</a:t>
            </a:r>
          </a:p>
          <a:p>
            <a:pPr marL="360000" indent="-360000">
              <a:buClr>
                <a:srgbClr val="294054"/>
              </a:buClr>
              <a:buFont typeface="Wingdings" panose="05000000000000000000" pitchFamily="2" charset="2"/>
              <a:buChar char="q"/>
            </a:pPr>
            <a:r>
              <a:rPr lang="cy-GB" sz="1500">
                <a:solidFill>
                  <a:srgbClr val="294054"/>
                </a:solidFill>
                <a:latin typeface="Manrope" pitchFamily="2" charset="0"/>
              </a:rPr>
              <a:t>Llenwi’r Ffurflen Monitro Cydraddoldeb.  Bydd y ffurflen hon yn cael ei thrin ar wahân i’ch ffurflen gais, ac yn gyfrinachol, ac ni fydd yn cael ei defnyddio i asesu eich addasrwydd i gael eich cyflogi.   Defnyddir y ffurflen hon at ddibenion monitro cydraddoldeb yn unig.</a:t>
            </a:r>
          </a:p>
        </p:txBody>
      </p:sp>
    </p:spTree>
    <p:extLst>
      <p:ext uri="{BB962C8B-B14F-4D97-AF65-F5344CB8AC3E}">
        <p14:creationId xmlns:p14="http://schemas.microsoft.com/office/powerpoint/2010/main" val="2163896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66800" y="1833033"/>
            <a:ext cx="10058400" cy="4451827"/>
          </a:xfrm>
        </p:spPr>
        <p:txBody>
          <a:bodyPr>
            <a:normAutofit/>
          </a:bodyPr>
          <a:lstStyle/>
          <a:p>
            <a:pPr marL="0" indent="0">
              <a:buNone/>
            </a:pPr>
            <a:r>
              <a:rPr lang="cy-GB" sz="1600" dirty="0">
                <a:solidFill>
                  <a:srgbClr val="294054"/>
                </a:solidFill>
                <a:latin typeface="Manrope" pitchFamily="2" charset="0"/>
              </a:rPr>
              <a:t>Ni allwn ystyried ceisiadau hwyr neu geisiadau anghyflawn. Sicrhewch eich bod yn darparu digon o enghreifftiau yn erbyn y meini prawf i ddangos eich cymhwysedd e.e. nid yw dweud bod gennych brofiad mewn maes yn ddigon, mae angen i chi gynnwys yr hyn yr ydych wedi’i wneud go iawn.   </a:t>
            </a:r>
          </a:p>
          <a:p>
            <a:pPr marL="0" indent="0">
              <a:buNone/>
            </a:pPr>
            <a:r>
              <a:rPr lang="cy-GB" sz="1800" b="1" dirty="0">
                <a:solidFill>
                  <a:srgbClr val="294054"/>
                </a:solidFill>
                <a:latin typeface="Manrope" pitchFamily="2" charset="0"/>
              </a:rPr>
              <a:t>Y dyddiad cau ar gyfer cyflwyno ceisiadau yw 12yh 29 Gorffennaf 2026.  </a:t>
            </a:r>
            <a:r>
              <a:rPr lang="cy-GB" sz="1600" dirty="0">
                <a:solidFill>
                  <a:srgbClr val="294054"/>
                </a:solidFill>
                <a:latin typeface="Manrope" pitchFamily="2" charset="0"/>
              </a:rPr>
              <a:t>Ni ellir ystyried ceisiadau sy’n dod i law ar ôl yr amser a’r dyddiad hwnnw, am ba reswm bynnag.  </a:t>
            </a:r>
          </a:p>
          <a:p>
            <a:pPr marL="0" indent="0">
              <a:buNone/>
            </a:pPr>
            <a:r>
              <a:rPr lang="cy-GB" sz="1600" dirty="0">
                <a:solidFill>
                  <a:srgbClr val="294054"/>
                </a:solidFill>
                <a:latin typeface="Manrope" pitchFamily="2" charset="0"/>
              </a:rPr>
              <a:t>Rydym yn cadw’r hawl i gau’r cyfle hwn yn gynnar os daw digon o geisiadau i law, felly peidiwch ag oedi cyn cyflwyno eich cais.</a:t>
            </a:r>
          </a:p>
          <a:p>
            <a:pPr marL="0" indent="0">
              <a:buNone/>
            </a:pPr>
            <a:endParaRPr lang="cy-GB" sz="1600" dirty="0">
              <a:solidFill>
                <a:srgbClr val="294054"/>
              </a:solidFill>
              <a:latin typeface="Manrope" pitchFamily="2" charset="0"/>
            </a:endParaRPr>
          </a:p>
        </p:txBody>
      </p:sp>
    </p:spTree>
    <p:extLst>
      <p:ext uri="{BB962C8B-B14F-4D97-AF65-F5344CB8AC3E}">
        <p14:creationId xmlns:p14="http://schemas.microsoft.com/office/powerpoint/2010/main" val="2022846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cy-GB" b="1">
                <a:solidFill>
                  <a:srgbClr val="294054"/>
                </a:solidFill>
                <a:latin typeface="Manrope" pitchFamily="2" charset="0"/>
              </a:rPr>
              <a:t>Canllawiau ar sut i wneud cais</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319092"/>
          </a:xfrm>
        </p:spPr>
        <p:txBody>
          <a:bodyPr>
            <a:noAutofit/>
          </a:bodyPr>
          <a:lstStyle/>
          <a:p>
            <a:pPr marL="0" indent="0">
              <a:buNone/>
            </a:pPr>
            <a:r>
              <a:rPr lang="cy-GB" sz="1400">
                <a:solidFill>
                  <a:srgbClr val="294054"/>
                </a:solidFill>
                <a:latin typeface="Manrope" pitchFamily="2" charset="0"/>
              </a:rPr>
              <a:t>Bydd y ffurflen gais y byddwch yn ei llenwi a’i chyflwyno yn rhan o’r broses ddethol. Felly, gwnewch yn siŵr eich bod yn cymryd eich amser ac yn cyflwyno eich dogfennau gan ddefnyddio print neu inc du.</a:t>
            </a:r>
          </a:p>
          <a:p>
            <a:pPr marL="360000" indent="-360000">
              <a:buClr>
                <a:srgbClr val="294054"/>
              </a:buClr>
              <a:buFont typeface="Wingdings" panose="05000000000000000000" pitchFamily="2" charset="2"/>
              <a:buChar char="q"/>
            </a:pPr>
            <a:r>
              <a:rPr lang="cy-GB" sz="1400">
                <a:solidFill>
                  <a:srgbClr val="294054"/>
                </a:solidFill>
                <a:latin typeface="Manrope" pitchFamily="2" charset="0"/>
              </a:rPr>
              <a:t>Darllenwch y Swydd-ddisgrifiad a’r Pecyn Recriwtio hwn yn ofalus cyn dechrau llenwi’r Ffurflen Gais.  Mae’r holl ddogfennau recriwtio, gan gynnwys y Ffurflen Gais, ar gael yn Gymraeg ac yn Saesneg.  </a:t>
            </a:r>
          </a:p>
          <a:p>
            <a:pPr marL="360000" indent="-360000">
              <a:buClr>
                <a:srgbClr val="294054"/>
              </a:buClr>
              <a:buFont typeface="Wingdings" panose="05000000000000000000" pitchFamily="2" charset="2"/>
              <a:buChar char="q"/>
            </a:pPr>
            <a:r>
              <a:rPr lang="cy-GB" sz="1400">
                <a:solidFill>
                  <a:srgbClr val="294054"/>
                </a:solidFill>
                <a:latin typeface="Manrope" pitchFamily="2" charset="0"/>
              </a:rPr>
              <a:t>Rhaid i ffurflenni cais ein cyrraedd erbyn y dyddiad cau fel y nodir yn yr hysbyseb a’r Pecyn Recriwtio.</a:t>
            </a:r>
          </a:p>
          <a:p>
            <a:pPr marL="360000" indent="-360000">
              <a:buClr>
                <a:srgbClr val="294054"/>
              </a:buClr>
              <a:buFont typeface="Wingdings" panose="05000000000000000000" pitchFamily="2" charset="2"/>
              <a:buChar char="q"/>
            </a:pPr>
            <a:r>
              <a:rPr lang="cy-GB" sz="1400">
                <a:solidFill>
                  <a:srgbClr val="294054"/>
                </a:solidFill>
                <a:latin typeface="Manrope" pitchFamily="2" charset="0"/>
              </a:rPr>
              <a:t>Mae’r Ffurflen Gais ar gael fel dogfen Microsoft Word: fe’ch anogir i lenwi’r fersiwn Word a’i hanfon dros ebost gyda’r Ffurflen Monitro Cydraddoldeb i </a:t>
            </a:r>
            <a:r>
              <a:rPr lang="cy-GB" sz="1400">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cy-GB" sz="1400">
                <a:solidFill>
                  <a:srgbClr val="3869FF"/>
                </a:solidFill>
                <a:latin typeface="Manrope" pitchFamily="2" charset="0"/>
              </a:rPr>
              <a:t> </a:t>
            </a:r>
          </a:p>
          <a:p>
            <a:pPr marL="360000" indent="-360000">
              <a:buClr>
                <a:srgbClr val="294054"/>
              </a:buClr>
              <a:buFont typeface="Wingdings" panose="05000000000000000000" pitchFamily="2" charset="2"/>
              <a:buChar char="q"/>
            </a:pPr>
            <a:r>
              <a:rPr lang="cy-GB" sz="1400">
                <a:solidFill>
                  <a:srgbClr val="294054"/>
                </a:solidFill>
                <a:latin typeface="Manrope" pitchFamily="2" charset="0"/>
              </a:rPr>
              <a:t>Dylai ymgeiswyr sy’n anfon eu ceisiadau dros ebost nodi y bydd gweinydd yr Ombwdsmon yn diffinio amser derbyn eich cais.  Dylai ymgeiswyr y mae’n well ganddynt gyflwyno eu Ffurflen Gais a’u Ffurflen Monitro Cydraddoldeb drwy’r post eu hanfon i’r cyfeiriad post a nodir ar y dudalen nesaf.  Sylwch nad yw post dosbarth cyntaf yn gwarantu y bydd yn cyrraedd y diwrnod canlynol. Ni fyddwn yn derbyn unrhyw gais lle gofynnir i ni dalu am unrhyw ddiffyg o ran costau postio.</a:t>
            </a:r>
          </a:p>
          <a:p>
            <a:pPr marL="360000" indent="-360000">
              <a:buClr>
                <a:srgbClr val="294054"/>
              </a:buClr>
              <a:buFont typeface="Wingdings" panose="05000000000000000000" pitchFamily="2" charset="2"/>
              <a:buChar char="q"/>
            </a:pPr>
            <a:r>
              <a:rPr lang="cy-GB" sz="1400">
                <a:solidFill>
                  <a:srgbClr val="294054"/>
                </a:solidFill>
                <a:latin typeface="Manrope" pitchFamily="2" charset="0"/>
              </a:rPr>
              <a:t>Rhaid i chi lenwi bob adran o'r ffurflen. Gallai eich cais gael ei wrthod os na fyddwch wedi llenwi pob rhan ohono. </a:t>
            </a:r>
          </a:p>
          <a:p>
            <a:pPr marL="360000" indent="-360000">
              <a:buClr>
                <a:srgbClr val="294054"/>
              </a:buClr>
              <a:buFont typeface="Wingdings" panose="05000000000000000000" pitchFamily="2" charset="2"/>
              <a:buChar char="q"/>
            </a:pPr>
            <a:r>
              <a:rPr lang="cy-GB" sz="1400">
                <a:solidFill>
                  <a:srgbClr val="294054"/>
                </a:solidFill>
                <a:latin typeface="Manrope" pitchFamily="2" charset="0"/>
              </a:rPr>
              <a:t>Llenwch y Ffurflen Monitro Cydraddoldeb. Ni fydd y manylion y byddwch yn eu rhoi ar y ffurflen hon yn rhan o’r broses ddethol.</a:t>
            </a:r>
          </a:p>
          <a:p>
            <a:pPr marL="360000" indent="-360000">
              <a:buClr>
                <a:srgbClr val="294054"/>
              </a:buClr>
              <a:buFont typeface="Wingdings" panose="05000000000000000000" pitchFamily="2" charset="2"/>
              <a:buChar char="q"/>
            </a:pPr>
            <a:r>
              <a:rPr lang="cy-GB" sz="1400">
                <a:solidFill>
                  <a:srgbClr val="294054"/>
                </a:solidFill>
                <a:latin typeface="Manrope" pitchFamily="2" charset="0"/>
              </a:rPr>
              <a:t>Rydym yn argymell eich bod yn gwneud copi o’ch ffurflen wedi’i llenwi a’ch swydd-ddisgrifiad ac yn eu cadw ar gyfer eich cofnodion. </a:t>
            </a:r>
          </a:p>
        </p:txBody>
      </p:sp>
    </p:spTree>
    <p:extLst>
      <p:ext uri="{BB962C8B-B14F-4D97-AF65-F5344CB8AC3E}">
        <p14:creationId xmlns:p14="http://schemas.microsoft.com/office/powerpoint/2010/main" val="1940229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cy-GB" b="1">
                <a:solidFill>
                  <a:srgbClr val="294054"/>
                </a:solidFill>
                <a:latin typeface="Manrope" pitchFamily="2" charset="0"/>
              </a:rPr>
              <a:t>Cyflwyno eich cais</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596846" cy="4319092"/>
          </a:xfrm>
        </p:spPr>
        <p:txBody>
          <a:bodyPr>
            <a:normAutofit/>
          </a:bodyPr>
          <a:lstStyle/>
          <a:p>
            <a:pPr marL="0" indent="0">
              <a:buNone/>
            </a:pPr>
            <a:r>
              <a:rPr lang="cy-GB" sz="1600">
                <a:solidFill>
                  <a:srgbClr val="294054"/>
                </a:solidFill>
                <a:latin typeface="Manrope" pitchFamily="2" charset="0"/>
              </a:rPr>
              <a:t>Rydym yn ffafrio derbyn dogfennau cais yn electronig erbyn y dyddiad cau at y cyfeiriad canlynol: </a:t>
            </a:r>
            <a:r>
              <a:rPr lang="cy-GB" sz="1600">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cy-GB" sz="1600">
                <a:solidFill>
                  <a:srgbClr val="3869FF"/>
                </a:solidFill>
                <a:latin typeface="Manrope" pitchFamily="2" charset="0"/>
              </a:rPr>
              <a:t> </a:t>
            </a:r>
          </a:p>
          <a:p>
            <a:pPr marL="0" indent="0">
              <a:buNone/>
            </a:pPr>
            <a:r>
              <a:rPr lang="cy-GB" sz="1600">
                <a:solidFill>
                  <a:srgbClr val="294054"/>
                </a:solidFill>
                <a:latin typeface="Manrope" pitchFamily="2" charset="0"/>
              </a:rPr>
              <a:t>Fel arall, gallwch argraffu eich Ffurflen Gais a’i hanfon at:</a:t>
            </a:r>
          </a:p>
          <a:p>
            <a:pPr marL="0" indent="0">
              <a:buNone/>
            </a:pPr>
            <a:r>
              <a:rPr lang="cy-GB" sz="1600">
                <a:solidFill>
                  <a:srgbClr val="294054"/>
                </a:solidFill>
                <a:latin typeface="Manrope" pitchFamily="2" charset="0"/>
              </a:rPr>
              <a:t>Recriwtio</a:t>
            </a:r>
          </a:p>
          <a:p>
            <a:pPr marL="0" indent="0">
              <a:spcBef>
                <a:spcPts val="0"/>
              </a:spcBef>
              <a:buNone/>
            </a:pPr>
            <a:r>
              <a:rPr lang="cy-GB" sz="1600">
                <a:solidFill>
                  <a:srgbClr val="294054"/>
                </a:solidFill>
                <a:latin typeface="Manrope" pitchFamily="2" charset="0"/>
              </a:rPr>
              <a:t>Ombwdsmon Gwasanaethau Cyhoeddus Cymru</a:t>
            </a:r>
          </a:p>
          <a:p>
            <a:pPr marL="0" indent="0">
              <a:spcBef>
                <a:spcPts val="0"/>
              </a:spcBef>
              <a:buNone/>
            </a:pPr>
            <a:r>
              <a:rPr lang="cy-GB" sz="1600">
                <a:solidFill>
                  <a:srgbClr val="294054"/>
                </a:solidFill>
                <a:latin typeface="Manrope" pitchFamily="2" charset="0"/>
              </a:rPr>
              <a:t>1 Ffordd yr Hen Gae</a:t>
            </a:r>
          </a:p>
          <a:p>
            <a:pPr marL="0" indent="0">
              <a:spcBef>
                <a:spcPts val="0"/>
              </a:spcBef>
              <a:buNone/>
            </a:pPr>
            <a:r>
              <a:rPr lang="cy-GB" sz="1600">
                <a:solidFill>
                  <a:srgbClr val="294054"/>
                </a:solidFill>
                <a:latin typeface="Manrope" pitchFamily="2" charset="0"/>
              </a:rPr>
              <a:t>Pencoed</a:t>
            </a:r>
          </a:p>
          <a:p>
            <a:pPr marL="0" indent="0">
              <a:spcBef>
                <a:spcPts val="0"/>
              </a:spcBef>
              <a:buNone/>
            </a:pPr>
            <a:r>
              <a:rPr lang="cy-GB" sz="1600">
                <a:solidFill>
                  <a:srgbClr val="294054"/>
                </a:solidFill>
                <a:latin typeface="Manrope" pitchFamily="2" charset="0"/>
              </a:rPr>
              <a:t>CF35 5LJ</a:t>
            </a:r>
          </a:p>
          <a:p>
            <a:pPr marL="0" indent="0">
              <a:buNone/>
            </a:pPr>
            <a:r>
              <a:rPr lang="cy-GB" sz="1600">
                <a:solidFill>
                  <a:srgbClr val="294054"/>
                </a:solidFill>
                <a:latin typeface="Manrope" pitchFamily="2" charset="0"/>
              </a:rPr>
              <a:t>Gwnewch yn siŵr eich bod wedi atodi:</a:t>
            </a:r>
          </a:p>
          <a:p>
            <a:pPr marL="180000" indent="-360000">
              <a:buClr>
                <a:srgbClr val="294054"/>
              </a:buClr>
              <a:buFont typeface="Wingdings" panose="05000000000000000000" pitchFamily="2" charset="2"/>
              <a:buChar char="§"/>
            </a:pPr>
            <a:r>
              <a:rPr lang="cy-GB" sz="1600">
                <a:solidFill>
                  <a:srgbClr val="294054"/>
                </a:solidFill>
                <a:latin typeface="Manrope" pitchFamily="2" charset="0"/>
              </a:rPr>
              <a:t>Ffurflen Gais wedi'i Llenwi</a:t>
            </a:r>
          </a:p>
          <a:p>
            <a:pPr marL="180000" indent="-360000">
              <a:buClr>
                <a:srgbClr val="294054"/>
              </a:buClr>
              <a:buFont typeface="Wingdings" panose="05000000000000000000" pitchFamily="2" charset="2"/>
              <a:buChar char="§"/>
            </a:pPr>
            <a:r>
              <a:rPr lang="cy-GB" sz="1600">
                <a:solidFill>
                  <a:srgbClr val="294054"/>
                </a:solidFill>
                <a:latin typeface="Manrope" pitchFamily="2" charset="0"/>
              </a:rPr>
              <a:t>Ffurflen Monitro Cydraddoldeb</a:t>
            </a:r>
          </a:p>
          <a:p>
            <a:pPr marL="0" indent="0">
              <a:buNone/>
            </a:pPr>
            <a:r>
              <a:rPr lang="cy-GB" sz="1600">
                <a:solidFill>
                  <a:srgbClr val="294054"/>
                </a:solidFill>
                <a:latin typeface="Manrope" pitchFamily="2" charset="0"/>
              </a:rPr>
              <a:t>Os oes gennych chi gwestiynau nad ydynt yn cael eu hateb yn y pecyn hwn, cysylltwch â Recriwtio ar 01656 644214 neu anfonwch ebost i </a:t>
            </a:r>
            <a:r>
              <a:rPr lang="cy-GB" sz="1600">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cy-GB" sz="1600">
                <a:solidFill>
                  <a:srgbClr val="3869FF"/>
                </a:solidFill>
                <a:latin typeface="Manrope" pitchFamily="2" charset="0"/>
              </a:rPr>
              <a:t> </a:t>
            </a:r>
          </a:p>
          <a:p>
            <a:pPr marL="360000" indent="-360000">
              <a:buFont typeface="Wingdings" panose="05000000000000000000" pitchFamily="2" charset="2"/>
              <a:buChar char="q"/>
            </a:pPr>
            <a:endParaRPr lang="en-GB" sz="1600" dirty="0"/>
          </a:p>
        </p:txBody>
      </p:sp>
    </p:spTree>
    <p:extLst>
      <p:ext uri="{BB962C8B-B14F-4D97-AF65-F5344CB8AC3E}">
        <p14:creationId xmlns:p14="http://schemas.microsoft.com/office/powerpoint/2010/main" val="2300419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cy-GB" sz="7200" b="1">
                <a:solidFill>
                  <a:srgbClr val="294054"/>
                </a:solidFill>
                <a:latin typeface="Manrope" pitchFamily="2" charset="0"/>
              </a:rPr>
              <a:t>Y Broses Recriwtio a Dethol</a:t>
            </a:r>
          </a:p>
        </p:txBody>
      </p:sp>
    </p:spTree>
    <p:extLst>
      <p:ext uri="{BB962C8B-B14F-4D97-AF65-F5344CB8AC3E}">
        <p14:creationId xmlns:p14="http://schemas.microsoft.com/office/powerpoint/2010/main" val="4291852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normAutofit/>
          </a:bodyPr>
          <a:lstStyle/>
          <a:p>
            <a:r>
              <a:rPr lang="cy-GB" sz="4400" b="1">
                <a:solidFill>
                  <a:srgbClr val="294054"/>
                </a:solidFill>
                <a:latin typeface="Manrope" pitchFamily="2" charset="0"/>
              </a:rPr>
              <a:t>Y Broses Recriwtio a Dethol</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892937" cy="4023360"/>
          </a:xfrm>
        </p:spPr>
        <p:txBody>
          <a:bodyPr>
            <a:noAutofit/>
          </a:bodyPr>
          <a:lstStyle/>
          <a:p>
            <a:pPr marL="0" indent="0">
              <a:spcBef>
                <a:spcPts val="600"/>
              </a:spcBef>
              <a:buNone/>
            </a:pPr>
            <a:r>
              <a:rPr lang="cy-GB" sz="1600" dirty="0">
                <a:solidFill>
                  <a:srgbClr val="294054"/>
                </a:solidFill>
                <a:latin typeface="Manrope" pitchFamily="2" charset="0"/>
              </a:rPr>
              <a:t>Bydd y panel dethol yn ystyried pob cais cyflawn. Bydd y panel yn ystyried yr wybodaeth, y sgiliau ac unrhyw brofiad perthnasol a nodir yn eich cais.  Felly, mae’r wybodaeth rydych yn ei darparu yn hanfodol wrth benderfynu a fyddwch yn cael eich rhoi ar y rhestr fer i’ch hystyried ymhellach.  Gwnewch yn siŵr eich bod yn darparu enghreifftiau, gan na fydd dweud “Mae gen i brofiad o...” a pheidio â rhoi enghraifft o’r hyn rydych chi wedi’i wneud yn ddigon o dystiolaeth i ni allu eich sgorio ar yr elfen benodol honno.  </a:t>
            </a:r>
          </a:p>
          <a:p>
            <a:pPr marL="0" indent="0">
              <a:lnSpc>
                <a:spcPct val="120000"/>
              </a:lnSpc>
              <a:buNone/>
            </a:pPr>
            <a:r>
              <a:rPr lang="cy-GB" sz="1600" b="1" dirty="0">
                <a:solidFill>
                  <a:srgbClr val="294054"/>
                </a:solidFill>
                <a:latin typeface="Manrope" pitchFamily="2" charset="0"/>
              </a:rPr>
              <a:t>Gofynion arbennig</a:t>
            </a:r>
          </a:p>
          <a:p>
            <a:pPr marL="0" indent="0">
              <a:buNone/>
            </a:pPr>
            <a:r>
              <a:rPr lang="cy-GB" sz="1600" dirty="0">
                <a:solidFill>
                  <a:srgbClr val="294054"/>
                </a:solidFill>
                <a:latin typeface="Manrope" pitchFamily="2" charset="0"/>
              </a:rPr>
              <a:t>Fel cyflogwr sydd wedi ymrwymo i’r Cynllun Hyderus o ran Anabledd, bydd yr holl ymgeiswyr sy’n bodloni’r meini prawf hanfodol ac sy’n anabl yn cael eu rhoi ar y rhestr fer. Os oes gennych chi unrhyw ofynion arbennig oherwydd anabledd er enghraifft, cysylltwch â’r adran Recriwtio ar </a:t>
            </a:r>
            <a:r>
              <a:rPr lang="cy-GB" sz="1600" b="1" dirty="0">
                <a:solidFill>
                  <a:srgbClr val="294054"/>
                </a:solidFill>
                <a:latin typeface="Manrope" pitchFamily="2" charset="0"/>
              </a:rPr>
              <a:t>01656 644214</a:t>
            </a:r>
            <a:r>
              <a:rPr lang="cy-GB" sz="1600" dirty="0">
                <a:solidFill>
                  <a:srgbClr val="294054"/>
                </a:solidFill>
                <a:latin typeface="Manrope" pitchFamily="2" charset="0"/>
              </a:rPr>
              <a:t> neu </a:t>
            </a:r>
            <a:r>
              <a:rPr lang="cy-GB"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cy-GB" sz="1600" dirty="0">
                <a:solidFill>
                  <a:srgbClr val="3869FF"/>
                </a:solidFill>
                <a:latin typeface="Manrope" pitchFamily="2" charset="0"/>
              </a:rPr>
              <a:t> </a:t>
            </a:r>
            <a:r>
              <a:rPr lang="cy-GB" sz="1600" dirty="0">
                <a:solidFill>
                  <a:srgbClr val="294054"/>
                </a:solidFill>
                <a:latin typeface="Manrope" pitchFamily="2" charset="0"/>
              </a:rPr>
              <a:t>a fydd yn falch o’ch helpu.</a:t>
            </a:r>
          </a:p>
          <a:p>
            <a:pPr marL="0" indent="0">
              <a:buNone/>
            </a:pPr>
            <a:r>
              <a:rPr lang="cy-GB" sz="1600" b="1" dirty="0">
                <a:solidFill>
                  <a:srgbClr val="294054"/>
                </a:solidFill>
                <a:latin typeface="Manrope" pitchFamily="2" charset="0"/>
              </a:rPr>
              <a:t>Ieithoedd i'w defnyddio wrth asesu a chyfweld</a:t>
            </a:r>
          </a:p>
          <a:p>
            <a:pPr marL="0" indent="0">
              <a:spcBef>
                <a:spcPts val="600"/>
              </a:spcBef>
              <a:buNone/>
            </a:pPr>
            <a:r>
              <a:rPr lang="cy-GB" sz="1600" dirty="0">
                <a:solidFill>
                  <a:srgbClr val="294054"/>
                </a:solidFill>
                <a:latin typeface="Manrope" pitchFamily="2" charset="0"/>
              </a:rPr>
              <a:t>Ar gyfer y swydd yn y Gymraeg, byddwn yn profi eich Cymraeg. Fodd bynnag, waeth beth fo iaith y rôl yr ymgeisir amdani, os hoffech i'r cyfweliad gael ei gynnal yn y Gymraeg, rhowch wybod i ni.</a:t>
            </a:r>
          </a:p>
        </p:txBody>
      </p:sp>
    </p:spTree>
    <p:extLst>
      <p:ext uri="{BB962C8B-B14F-4D97-AF65-F5344CB8AC3E}">
        <p14:creationId xmlns:p14="http://schemas.microsoft.com/office/powerpoint/2010/main" val="3110932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769534"/>
            <a:ext cx="10058400" cy="4023360"/>
          </a:xfrm>
        </p:spPr>
        <p:txBody>
          <a:bodyPr>
            <a:noAutofit/>
          </a:bodyPr>
          <a:lstStyle/>
          <a:p>
            <a:pPr marL="0" indent="0">
              <a:buNone/>
            </a:pPr>
            <a:r>
              <a:rPr lang="cy-GB" sz="1600" b="1" dirty="0">
                <a:solidFill>
                  <a:srgbClr val="294054"/>
                </a:solidFill>
                <a:latin typeface="Manrope" pitchFamily="2" charset="0"/>
              </a:rPr>
              <a:t>Penodi</a:t>
            </a:r>
          </a:p>
          <a:p>
            <a:pPr marL="0" indent="0">
              <a:spcBef>
                <a:spcPts val="600"/>
              </a:spcBef>
              <a:buNone/>
            </a:pPr>
            <a:r>
              <a:rPr lang="cy-GB" sz="1600" dirty="0">
                <a:solidFill>
                  <a:srgbClr val="294054"/>
                </a:solidFill>
                <a:latin typeface="Manrope" pitchFamily="2" charset="0"/>
              </a:rPr>
              <a:t>Cyn penodi:</a:t>
            </a:r>
          </a:p>
          <a:p>
            <a:pPr marL="0" indent="0">
              <a:spcBef>
                <a:spcPts val="600"/>
              </a:spcBef>
              <a:buNone/>
            </a:pPr>
            <a:r>
              <a:rPr lang="cy-GB" sz="1600" dirty="0">
                <a:solidFill>
                  <a:srgbClr val="294054"/>
                </a:solidFill>
                <a:latin typeface="Manrope" pitchFamily="2" charset="0"/>
              </a:rPr>
              <a:t>Bydd angen i'r ymgeisydd llwyddiannus ddarparu tystiolaeth ei fod yn gymwys i weithio yn y DU; darparu dau gyfeirnod llwyddiannus a gwybodaeth am unrhyw gollfarnau troseddol heb eu disbyddu. Byddwn hefyd yn gofyn i chi gwblhau holiadur iechyd.</a:t>
            </a:r>
          </a:p>
          <a:p>
            <a:pPr marL="0" indent="0">
              <a:spcBef>
                <a:spcPts val="600"/>
              </a:spcBef>
              <a:buNone/>
            </a:pPr>
            <a:r>
              <a:rPr lang="cy-GB" sz="1600" dirty="0">
                <a:solidFill>
                  <a:srgbClr val="294054"/>
                </a:solidFill>
                <a:latin typeface="Manrope" pitchFamily="2" charset="0"/>
              </a:rPr>
              <a:t>Mae'n hanfodol bod y rhai sy'n gweithio i'r Ombwdsmon yn ddiduedd a'u bod yn cael eu gweld i fod yn ddiduedd. Felly, ni chaniateir i staff sy'n gweithio i'r Ombwdsmon gymryd rhan mewn gweithgaredd gwleidyddol ac mae'n ofynnol iddynt osgoi sylwadau gwleidyddol cyhoeddus, er enghraifft ar gyfryngau cymdeithasol. Gofynnir i ymgeiswyr llwyddiannus, cyn eu penodi, lofnodi ymrwymiad yn cadarnhau eu bod yn cytuno i gydymffurfio â'n polisi cyfryngau cymdeithasol ac adolygu eu hôl troed cyfryngau cymdeithasol ar draws pob platfform y maent yn ei ddefnyddio.</a:t>
            </a:r>
          </a:p>
          <a:p>
            <a:pPr marL="0" indent="0">
              <a:spcBef>
                <a:spcPts val="600"/>
              </a:spcBef>
              <a:buNone/>
            </a:pPr>
            <a:r>
              <a:rPr lang="en-GB" sz="1600" dirty="0" err="1">
                <a:solidFill>
                  <a:srgbClr val="294054"/>
                </a:solidFill>
                <a:latin typeface="Manrope" pitchFamily="2" charset="0"/>
              </a:rPr>
              <a:t>Bydd</a:t>
            </a:r>
            <a:r>
              <a:rPr lang="en-GB" sz="1600" dirty="0">
                <a:solidFill>
                  <a:srgbClr val="294054"/>
                </a:solidFill>
                <a:latin typeface="Manrope" pitchFamily="2" charset="0"/>
              </a:rPr>
              <a:t> </a:t>
            </a:r>
            <a:r>
              <a:rPr lang="en-GB" sz="1600" dirty="0" err="1">
                <a:solidFill>
                  <a:srgbClr val="294054"/>
                </a:solidFill>
                <a:latin typeface="Manrope" pitchFamily="2" charset="0"/>
              </a:rPr>
              <a:t>angen</a:t>
            </a:r>
            <a:r>
              <a:rPr lang="en-GB" sz="1600" dirty="0">
                <a:solidFill>
                  <a:srgbClr val="294054"/>
                </a:solidFill>
                <a:latin typeface="Manrope" pitchFamily="2" charset="0"/>
              </a:rPr>
              <a:t> </a:t>
            </a:r>
            <a:r>
              <a:rPr lang="en-GB" sz="1600" dirty="0" err="1">
                <a:solidFill>
                  <a:srgbClr val="294054"/>
                </a:solidFill>
                <a:latin typeface="Manrope" pitchFamily="2" charset="0"/>
              </a:rPr>
              <a:t>i</a:t>
            </a:r>
            <a:r>
              <a:rPr lang="en-GB" sz="1600" dirty="0">
                <a:solidFill>
                  <a:srgbClr val="294054"/>
                </a:solidFill>
                <a:latin typeface="Manrope" pitchFamily="2" charset="0"/>
              </a:rPr>
              <a:t> </a:t>
            </a:r>
            <a:r>
              <a:rPr lang="en-GB" sz="1600" dirty="0" err="1">
                <a:solidFill>
                  <a:srgbClr val="294054"/>
                </a:solidFill>
                <a:latin typeface="Manrope" pitchFamily="2" charset="0"/>
              </a:rPr>
              <a:t>ni</a:t>
            </a:r>
            <a:r>
              <a:rPr lang="en-GB" sz="1600" dirty="0">
                <a:solidFill>
                  <a:srgbClr val="294054"/>
                </a:solidFill>
                <a:latin typeface="Manrope" pitchFamily="2" charset="0"/>
              </a:rPr>
              <a:t> </a:t>
            </a:r>
            <a:r>
              <a:rPr lang="en-GB" sz="1600" dirty="0" err="1">
                <a:solidFill>
                  <a:srgbClr val="294054"/>
                </a:solidFill>
                <a:latin typeface="Manrope" pitchFamily="2" charset="0"/>
              </a:rPr>
              <a:t>dderbyn</a:t>
            </a:r>
            <a:r>
              <a:rPr lang="en-GB" sz="1600" dirty="0">
                <a:solidFill>
                  <a:srgbClr val="294054"/>
                </a:solidFill>
                <a:latin typeface="Manrope" pitchFamily="2" charset="0"/>
              </a:rPr>
              <a:t> </a:t>
            </a:r>
            <a:r>
              <a:rPr lang="en-GB" sz="1600" dirty="0" err="1">
                <a:solidFill>
                  <a:srgbClr val="294054"/>
                </a:solidFill>
                <a:latin typeface="Manrope" pitchFamily="2" charset="0"/>
              </a:rPr>
              <a:t>dau</a:t>
            </a:r>
            <a:r>
              <a:rPr lang="en-GB" sz="1600" dirty="0">
                <a:solidFill>
                  <a:srgbClr val="294054"/>
                </a:solidFill>
                <a:latin typeface="Manrope" pitchFamily="2" charset="0"/>
              </a:rPr>
              <a:t> </a:t>
            </a:r>
            <a:r>
              <a:rPr lang="en-GB" sz="1600" dirty="0" err="1">
                <a:solidFill>
                  <a:srgbClr val="294054"/>
                </a:solidFill>
                <a:latin typeface="Manrope" pitchFamily="2" charset="0"/>
              </a:rPr>
              <a:t>ganolwr</a:t>
            </a:r>
            <a:r>
              <a:rPr lang="en-GB" sz="1600" dirty="0">
                <a:solidFill>
                  <a:srgbClr val="294054"/>
                </a:solidFill>
                <a:latin typeface="Manrope" pitchFamily="2" charset="0"/>
              </a:rPr>
              <a:t> addas </a:t>
            </a:r>
            <a:r>
              <a:rPr lang="en-GB" sz="1600" dirty="0" err="1">
                <a:solidFill>
                  <a:srgbClr val="294054"/>
                </a:solidFill>
                <a:latin typeface="Manrope" pitchFamily="2" charset="0"/>
              </a:rPr>
              <a:t>ar</a:t>
            </a:r>
            <a:r>
              <a:rPr lang="en-GB" sz="1600" dirty="0">
                <a:solidFill>
                  <a:srgbClr val="294054"/>
                </a:solidFill>
                <a:latin typeface="Manrope" pitchFamily="2" charset="0"/>
              </a:rPr>
              <a:t> </a:t>
            </a:r>
            <a:r>
              <a:rPr lang="en-GB" sz="1600" dirty="0" err="1">
                <a:solidFill>
                  <a:srgbClr val="294054"/>
                </a:solidFill>
                <a:latin typeface="Manrope" pitchFamily="2" charset="0"/>
              </a:rPr>
              <a:t>gyfer</a:t>
            </a:r>
            <a:r>
              <a:rPr lang="en-GB" sz="1600" dirty="0">
                <a:solidFill>
                  <a:srgbClr val="294054"/>
                </a:solidFill>
                <a:latin typeface="Manrope" pitchFamily="2" charset="0"/>
              </a:rPr>
              <a:t> </a:t>
            </a:r>
            <a:r>
              <a:rPr lang="en-GB" sz="1600" dirty="0" err="1">
                <a:solidFill>
                  <a:srgbClr val="294054"/>
                </a:solidFill>
                <a:latin typeface="Manrope" pitchFamily="2" charset="0"/>
              </a:rPr>
              <a:t>eich</a:t>
            </a:r>
            <a:r>
              <a:rPr lang="en-GB" sz="1600" dirty="0">
                <a:solidFill>
                  <a:srgbClr val="294054"/>
                </a:solidFill>
                <a:latin typeface="Manrope" pitchFamily="2" charset="0"/>
              </a:rPr>
              <a:t> </a:t>
            </a:r>
            <a:r>
              <a:rPr lang="en-GB" sz="1600" dirty="0" err="1">
                <a:solidFill>
                  <a:srgbClr val="294054"/>
                </a:solidFill>
                <a:latin typeface="Manrope" pitchFamily="2" charset="0"/>
              </a:rPr>
              <a:t>penodiad</a:t>
            </a:r>
            <a:r>
              <a:rPr lang="en-GB" sz="1600" dirty="0">
                <a:solidFill>
                  <a:srgbClr val="294054"/>
                </a:solidFill>
                <a:latin typeface="Manrope" pitchFamily="2" charset="0"/>
              </a:rPr>
              <a:t> </a:t>
            </a:r>
            <a:r>
              <a:rPr lang="en-GB" sz="1600" dirty="0" err="1">
                <a:solidFill>
                  <a:srgbClr val="294054"/>
                </a:solidFill>
                <a:latin typeface="Manrope" pitchFamily="2" charset="0"/>
              </a:rPr>
              <a:t>i'r</a:t>
            </a:r>
            <a:r>
              <a:rPr lang="en-GB" sz="1600" dirty="0">
                <a:solidFill>
                  <a:srgbClr val="294054"/>
                </a:solidFill>
                <a:latin typeface="Manrope" pitchFamily="2" charset="0"/>
              </a:rPr>
              <a:t> </a:t>
            </a:r>
            <a:r>
              <a:rPr lang="en-GB" sz="1600" dirty="0" err="1">
                <a:solidFill>
                  <a:srgbClr val="294054"/>
                </a:solidFill>
                <a:latin typeface="Manrope" pitchFamily="2" charset="0"/>
              </a:rPr>
              <a:t>rôl</a:t>
            </a:r>
            <a:r>
              <a:rPr lang="en-GB" sz="1600" dirty="0">
                <a:solidFill>
                  <a:srgbClr val="294054"/>
                </a:solidFill>
                <a:latin typeface="Manrope" pitchFamily="2" charset="0"/>
              </a:rPr>
              <a:t>.</a:t>
            </a:r>
            <a:r>
              <a:rPr lang="cy-GB" sz="1600" dirty="0">
                <a:solidFill>
                  <a:srgbClr val="294054"/>
                </a:solidFill>
                <a:latin typeface="Manrope" pitchFamily="2" charset="0"/>
              </a:rPr>
              <a:t> Dim ond ar ôl i gynnig cyflogaeth gael ei wneud a’i dderbyn y gwneir cais am eirdaon.  </a:t>
            </a:r>
          </a:p>
          <a:p>
            <a:pPr marL="0" indent="0">
              <a:spcBef>
                <a:spcPts val="600"/>
              </a:spcBef>
              <a:buNone/>
            </a:pPr>
            <a:endParaRPr lang="en-GB" sz="1600" dirty="0">
              <a:solidFill>
                <a:srgbClr val="294054"/>
              </a:solidFill>
              <a:latin typeface="Manrope" pitchFamily="2" charset="0"/>
            </a:endParaRPr>
          </a:p>
          <a:p>
            <a:pPr marL="0" indent="0">
              <a:spcBef>
                <a:spcPts val="600"/>
              </a:spcBef>
              <a:buNone/>
            </a:pPr>
            <a:r>
              <a:rPr lang="cy-GB" sz="1800" b="1" dirty="0">
                <a:solidFill>
                  <a:srgbClr val="294054"/>
                </a:solidFill>
                <a:latin typeface="Manrope" pitchFamily="2" charset="0"/>
              </a:rPr>
              <a:t>Dyddiad cau: 12yh 29 Gorffennaf 2026</a:t>
            </a:r>
          </a:p>
          <a:p>
            <a:pPr marL="0" indent="0">
              <a:spcBef>
                <a:spcPts val="600"/>
              </a:spcBef>
              <a:buNone/>
            </a:pPr>
            <a:r>
              <a:rPr lang="cy-GB" sz="1600" b="1" dirty="0">
                <a:solidFill>
                  <a:srgbClr val="FF0000"/>
                </a:solidFill>
                <a:latin typeface="Manrope" pitchFamily="2" charset="0"/>
              </a:rPr>
              <a:t>Mae gennym yr hawl i gau’r cyfle hwn yn gynnar os daw digon o geisiadau i law.</a:t>
            </a:r>
          </a:p>
        </p:txBody>
      </p:sp>
    </p:spTree>
    <p:extLst>
      <p:ext uri="{BB962C8B-B14F-4D97-AF65-F5344CB8AC3E}">
        <p14:creationId xmlns:p14="http://schemas.microsoft.com/office/powerpoint/2010/main" val="1906281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cy-GB" sz="7200" b="1">
                <a:solidFill>
                  <a:srgbClr val="294054"/>
                </a:solidFill>
                <a:latin typeface="Manrope" pitchFamily="2" charset="0"/>
              </a:rPr>
              <a:t>Diogelu Data</a:t>
            </a:r>
          </a:p>
        </p:txBody>
      </p:sp>
    </p:spTree>
    <p:extLst>
      <p:ext uri="{BB962C8B-B14F-4D97-AF65-F5344CB8AC3E}">
        <p14:creationId xmlns:p14="http://schemas.microsoft.com/office/powerpoint/2010/main" val="812485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cy-GB" b="1">
                <a:solidFill>
                  <a:srgbClr val="294054"/>
                </a:solidFill>
                <a:latin typeface="Manrope" pitchFamily="2" charset="0"/>
              </a:rPr>
              <a:t>Hysbysiad Preifatrwydd</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a:normAutofit/>
          </a:bodyPr>
          <a:lstStyle/>
          <a:p>
            <a:pPr marL="0" indent="0">
              <a:buNone/>
            </a:pPr>
            <a:r>
              <a:rPr lang="cy-GB" sz="1600" dirty="0">
                <a:solidFill>
                  <a:srgbClr val="294054"/>
                </a:solidFill>
                <a:latin typeface="Manrope" pitchFamily="2" charset="0"/>
              </a:rPr>
              <a:t>Mae ein Hysbysiad Preifatrwydd yn esbonio sut y bydd Ombwdsmon Gwasanaethau Cyhoeddus Cymru yn ymdrin â’ch gwybodaeth bersonol (neu wybodaeth bersonol unigolyn yr ydych chi’n gweithredu ar ei ran). Mae’r hysbysiad preifatrwydd yn ystyried gofynion </a:t>
            </a:r>
            <a:r>
              <a:rPr lang="cy-GB"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Y Rheoliad Cyffredinol ar Ddiogelu Data </a:t>
            </a:r>
            <a:r>
              <a:rPr lang="cy-GB" sz="1600" dirty="0">
                <a:solidFill>
                  <a:srgbClr val="294054"/>
                </a:solidFill>
                <a:latin typeface="Manrope" pitchFamily="2" charset="0"/>
              </a:rPr>
              <a:t>a </a:t>
            </a:r>
            <a:r>
              <a:rPr lang="cy-GB" sz="1600" dirty="0">
                <a:solidFill>
                  <a:srgbClr val="3869FF"/>
                </a:solidFill>
                <a:latin typeface="Manrope" pitchFamily="2" charset="0"/>
                <a:hlinkClick r:id="rId3">
                  <a:extLst>
                    <a:ext uri="{A12FA001-AC4F-418D-AE19-62706E023703}">
                      <ahyp:hlinkClr xmlns:ahyp="http://schemas.microsoft.com/office/drawing/2018/hyperlinkcolor" val="tx"/>
                    </a:ext>
                  </a:extLst>
                </a:hlinkClick>
              </a:rPr>
              <a:t>Deddf Diogelu Data 2018</a:t>
            </a:r>
            <a:r>
              <a:rPr lang="cy-GB" sz="1600" dirty="0">
                <a:solidFill>
                  <a:srgbClr val="3869FF"/>
                </a:solidFill>
                <a:latin typeface="Manrope" pitchFamily="2" charset="0"/>
              </a:rPr>
              <a:t>.</a:t>
            </a:r>
          </a:p>
          <a:p>
            <a:pPr marL="0" indent="0">
              <a:buNone/>
            </a:pPr>
            <a:r>
              <a:rPr lang="cy-GB" sz="1600" dirty="0">
                <a:solidFill>
                  <a:srgbClr val="294054"/>
                </a:solidFill>
                <a:latin typeface="Manrope" pitchFamily="2" charset="0"/>
              </a:rPr>
              <a:t>Dylai'r rhai sydd â diddordeb mewn gweithio i Ombwdsmon Gwasanaethau Cyhoeddus Cymru gyfeirio at yr hysbysiad preifatrwydd mwy manwl </a:t>
            </a:r>
            <a:r>
              <a:rPr lang="cy-GB" sz="1600" dirty="0">
                <a:solidFill>
                  <a:srgbClr val="294054"/>
                </a:solidFill>
                <a:latin typeface="Manrope" pitchFamily="2" charset="0"/>
                <a:hlinkClick r:id="rId4"/>
              </a:rPr>
              <a:t>Hysbysiad Preifatrwydd - Ombwdsmon Gwasanaethau </a:t>
            </a:r>
            <a:r>
              <a:rPr lang="cy-GB" sz="1600">
                <a:solidFill>
                  <a:srgbClr val="294054"/>
                </a:solidFill>
                <a:latin typeface="Manrope" pitchFamily="2" charset="0"/>
                <a:hlinkClick r:id="rId4"/>
              </a:rPr>
              <a:t>Cyhoeddus Cymru</a:t>
            </a:r>
            <a:r>
              <a:rPr lang="cy-GB" sz="1600">
                <a:solidFill>
                  <a:srgbClr val="294054"/>
                </a:solidFill>
                <a:latin typeface="Manrope" pitchFamily="2" charset="0"/>
              </a:rPr>
              <a:t>.</a:t>
            </a:r>
            <a:endParaRPr lang="cy-GB" sz="1600" dirty="0">
              <a:solidFill>
                <a:srgbClr val="294054"/>
              </a:solidFill>
              <a:latin typeface="Manrope" pitchFamily="2" charset="0"/>
            </a:endParaRPr>
          </a:p>
          <a:p>
            <a:pPr marL="0" indent="0">
              <a:buNone/>
            </a:pPr>
            <a:endParaRPr lang="en-GB" sz="1600" dirty="0"/>
          </a:p>
        </p:txBody>
      </p:sp>
    </p:spTree>
    <p:extLst>
      <p:ext uri="{BB962C8B-B14F-4D97-AF65-F5344CB8AC3E}">
        <p14:creationId xmlns:p14="http://schemas.microsoft.com/office/powerpoint/2010/main" val="320576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cy-GB" b="1">
                <a:solidFill>
                  <a:srgbClr val="294054"/>
                </a:solidFill>
                <a:latin typeface="Manrope" pitchFamily="2" charset="0"/>
              </a:rPr>
              <a:t>Cyflwyniad</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a:normAutofit/>
          </a:bodyPr>
          <a:lstStyle/>
          <a:p>
            <a:r>
              <a:rPr lang="cy-GB" sz="1600" dirty="0">
                <a:solidFill>
                  <a:srgbClr val="294054"/>
                </a:solidFill>
                <a:latin typeface="Manrope" pitchFamily="2" charset="0"/>
              </a:rPr>
              <a:t>Diolch am eich diddordeb yn rôl </a:t>
            </a:r>
            <a:r>
              <a:rPr lang="cy-GB" sz="1600" b="1" dirty="0">
                <a:solidFill>
                  <a:srgbClr val="294054"/>
                </a:solidFill>
                <a:latin typeface="Manrope" pitchFamily="2" charset="0"/>
              </a:rPr>
              <a:t>Swyddog Ymchwilio Graddedig dan Hyfforddiant</a:t>
            </a:r>
            <a:r>
              <a:rPr lang="cy-GB" sz="1600" dirty="0">
                <a:solidFill>
                  <a:srgbClr val="294054"/>
                </a:solidFill>
                <a:latin typeface="Manrope" pitchFamily="2" charset="0"/>
              </a:rPr>
              <a:t> yn Ombwdsmon Gwasanaethau Cyhoeddus Cymru.</a:t>
            </a:r>
          </a:p>
          <a:p>
            <a:r>
              <a:rPr lang="cy-GB" sz="1600" dirty="0">
                <a:solidFill>
                  <a:srgbClr val="294054"/>
                </a:solidFill>
                <a:latin typeface="Manrope" pitchFamily="2" charset="0"/>
              </a:rPr>
              <a:t>Ar hyn o bryd rydym yn recriwtio 1 Swyddog Ymchwilio Graddedig dan Hyfforddiant sy'n rhugl yn y Gymraeg ac 1 Swyddog Ymchwilio Graddedig dan Hyfforddiant sy'n rhugl yn Saesneg.</a:t>
            </a:r>
          </a:p>
          <a:p>
            <a:r>
              <a:rPr lang="cy-GB" sz="1600" dirty="0">
                <a:solidFill>
                  <a:srgbClr val="294054"/>
                </a:solidFill>
                <a:latin typeface="Manrope" pitchFamily="2" charset="0"/>
              </a:rPr>
              <a:t>Mae’r Pecyn Recriwtio hwn yn cynnwys gwybodaeth am Ombwdsmon Gwasanaethau Cyhoeddus Cymru, y broses recriwtio a sut i wneud cais am y swydd.</a:t>
            </a:r>
          </a:p>
          <a:p>
            <a:r>
              <a:rPr lang="cy-GB" sz="1600" dirty="0">
                <a:solidFill>
                  <a:srgbClr val="294054"/>
                </a:solidFill>
                <a:latin typeface="Manrope" pitchFamily="2" charset="0"/>
              </a:rPr>
              <a:t>Ewch i’n gwefan </a:t>
            </a:r>
            <a:r>
              <a:rPr lang="cy-GB"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www.ombwdsmon.cymru</a:t>
            </a:r>
            <a:r>
              <a:rPr lang="cy-GB" sz="1600" dirty="0">
                <a:solidFill>
                  <a:srgbClr val="3869FF"/>
                </a:solidFill>
                <a:latin typeface="Manrope" pitchFamily="2" charset="0"/>
              </a:rPr>
              <a:t> </a:t>
            </a:r>
            <a:r>
              <a:rPr lang="cy-GB" sz="1600" dirty="0">
                <a:solidFill>
                  <a:srgbClr val="294054"/>
                </a:solidFill>
                <a:latin typeface="Manrope" pitchFamily="2" charset="0"/>
              </a:rPr>
              <a:t>i gael rhagor o wybodaeth am y swyddfa. </a:t>
            </a:r>
          </a:p>
          <a:p>
            <a:endParaRPr lang="en-GB" sz="1600" dirty="0"/>
          </a:p>
          <a:p>
            <a:endParaRPr lang="en-GB" sz="1600" dirty="0"/>
          </a:p>
        </p:txBody>
      </p:sp>
    </p:spTree>
    <p:extLst>
      <p:ext uri="{BB962C8B-B14F-4D97-AF65-F5344CB8AC3E}">
        <p14:creationId xmlns:p14="http://schemas.microsoft.com/office/powerpoint/2010/main" val="184728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ont, graphics, logo&#10;&#10;Description automatically generated">
            <a:extLst>
              <a:ext uri="{FF2B5EF4-FFF2-40B4-BE49-F238E27FC236}">
                <a16:creationId xmlns:a16="http://schemas.microsoft.com/office/drawing/2014/main" id="{43DADC3A-5F34-9611-FCFE-55975A35E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936" y="2242103"/>
            <a:ext cx="4558747" cy="1445189"/>
          </a:xfrm>
          <a:prstGeom prst="rect">
            <a:avLst/>
          </a:prstGeom>
        </p:spPr>
      </p:pic>
    </p:spTree>
    <p:extLst>
      <p:ext uri="{BB962C8B-B14F-4D97-AF65-F5344CB8AC3E}">
        <p14:creationId xmlns:p14="http://schemas.microsoft.com/office/powerpoint/2010/main" val="158801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cy-GB" sz="6600" b="1">
                <a:solidFill>
                  <a:srgbClr val="294054"/>
                </a:solidFill>
                <a:latin typeface="Manrope" pitchFamily="2" charset="0"/>
              </a:rPr>
              <a:t>Gwybodaeth am yr Ombwdsmon</a:t>
            </a:r>
          </a:p>
        </p:txBody>
      </p:sp>
    </p:spTree>
    <p:extLst>
      <p:ext uri="{BB962C8B-B14F-4D97-AF65-F5344CB8AC3E}">
        <p14:creationId xmlns:p14="http://schemas.microsoft.com/office/powerpoint/2010/main" val="355316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43060"/>
            <a:ext cx="10058400" cy="1008797"/>
          </a:xfrm>
        </p:spPr>
        <p:txBody>
          <a:bodyPr/>
          <a:lstStyle/>
          <a:p>
            <a:r>
              <a:rPr lang="cy-GB" b="1">
                <a:solidFill>
                  <a:srgbClr val="294054"/>
                </a:solidFill>
                <a:latin typeface="Manrope" pitchFamily="2" charset="0"/>
              </a:rPr>
              <a:t>Gwybodaeth am yr Ombwdsmon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10058400" cy="4378085"/>
          </a:xfrm>
        </p:spPr>
        <p:txBody>
          <a:bodyPr>
            <a:normAutofit fontScale="92500" lnSpcReduction="20000"/>
          </a:bodyPr>
          <a:lstStyle/>
          <a:p>
            <a:pPr marR="550">
              <a:lnSpc>
                <a:spcPct val="120000"/>
              </a:lnSpc>
            </a:pPr>
            <a:r>
              <a:rPr lang="cy-GB" sz="1400" b="0" i="0" u="none" strike="noStrike" baseline="0">
                <a:solidFill>
                  <a:srgbClr val="294054"/>
                </a:solidFill>
                <a:latin typeface="Manrope" pitchFamily="2" charset="0"/>
              </a:rPr>
              <a:t>Mae gan yr Ombwdsmon dair rôl benodol. Y cyntaf yw ystyried cwynion am ddarparwyr gwasanaethau cyhoeddus yng Nghymru; yr ail yw ystyried cwynion am gynghorwyr yn torri’r Cod Ymddygiad; y trydydd yw sbarduno gwelliant systemig mewn gwasanaethau cyhoeddus a safonau ymddygiad mewn llywodraeth leol yng Nghymru. Mae’r Ombwdsmon yn Gorfforaeth Unigol ac yn Swyddog Cyfrifyddu ar gyfer y swyddfa. Mae’r Ombwdsmon yn annibynnol ar holl gyrff y llywodraeth ac mae’r gwasanaeth sy’n cael ei ddarparu yn rhad ac am ddim. Mae’r Ombwdsmon wedi nodi ei huchelgeisiau yn ei Chynllun Strategol 2023 – 2026, y gellir ei weld ar ein gwefan. Ceir rhagor o wybodaeth am waith y swyddfa isod.</a:t>
            </a:r>
          </a:p>
          <a:p>
            <a:pPr>
              <a:lnSpc>
                <a:spcPct val="120000"/>
              </a:lnSpc>
            </a:pPr>
            <a:r>
              <a:rPr lang="cy-GB" sz="1600" b="1" i="0" u="none" strike="noStrike" baseline="0">
                <a:solidFill>
                  <a:srgbClr val="294054"/>
                </a:solidFill>
                <a:latin typeface="Manrope" pitchFamily="2" charset="0"/>
              </a:rPr>
              <a:t>Cwynion am ddarparwyr gwasanaethau cyhoeddus</a:t>
            </a:r>
          </a:p>
          <a:p>
            <a:pPr marR="550">
              <a:lnSpc>
                <a:spcPct val="120000"/>
              </a:lnSpc>
            </a:pPr>
            <a:r>
              <a:rPr lang="cy-GB" sz="1400" b="0" i="0" u="none" strike="noStrike" baseline="0">
                <a:solidFill>
                  <a:srgbClr val="294054"/>
                </a:solidFill>
                <a:latin typeface="Manrope" pitchFamily="2" charset="0"/>
              </a:rPr>
              <a:t>O dan Ddeddf Ombwdsmon Gwasanaethau Cyhoeddus (Cymru) 2019, mae’r Ombwdsmon yn ystyried cwynion am gyrff sy’n darparu gwasanaethau cyhoeddus lle mae’r cyfrifoldeb am eu darparu wedi cael ei ddatganoli i Gymru. Gall yr Ombwdsmon hefyd gychwyn ymchwiliadau ar ei liwt ei hun, lle mae o’r farn bod amheuaeth resymol o gamweinyddu systemig yn achosi anghyfiawnder personol.</a:t>
            </a:r>
          </a:p>
          <a:p>
            <a:pPr>
              <a:lnSpc>
                <a:spcPct val="120000"/>
              </a:lnSpc>
            </a:pPr>
            <a:r>
              <a:rPr lang="cy-GB" sz="1600" b="1" i="0" u="none" strike="noStrike" baseline="0">
                <a:solidFill>
                  <a:srgbClr val="294054"/>
                </a:solidFill>
                <a:latin typeface="Manrope" pitchFamily="2" charset="0"/>
              </a:rPr>
              <a:t>Cwynion ynghylch Cod Ymddygiad</a:t>
            </a:r>
          </a:p>
          <a:p>
            <a:pPr marR="550">
              <a:lnSpc>
                <a:spcPct val="120000"/>
              </a:lnSpc>
            </a:pPr>
            <a:r>
              <a:rPr lang="cy-GB" sz="1400">
                <a:solidFill>
                  <a:srgbClr val="294054"/>
                </a:solidFill>
                <a:latin typeface="Manrope" pitchFamily="2" charset="0"/>
              </a:rPr>
              <a:t>O dan ddarpariaethau Rhan lll Deddf Llywodraeth Leol 2000, ynghyd â Gorchmynion perthnasol a wnaed gan Gynulliad Cenedlaethol Cymru dan y Ddeddf honno, mae’r Ombwdsmon yn ystyried cwynion bod aelodau o awdurdodau lleol wedi torri Cod Ymddygiad eu hawdurdod.</a:t>
            </a:r>
          </a:p>
          <a:p>
            <a:pPr>
              <a:lnSpc>
                <a:spcPct val="120000"/>
              </a:lnSpc>
            </a:pPr>
            <a:r>
              <a:rPr lang="cy-GB" sz="1600" b="1" i="0" u="none" strike="noStrike" baseline="0">
                <a:solidFill>
                  <a:srgbClr val="294054"/>
                </a:solidFill>
                <a:latin typeface="Manrope" pitchFamily="2" charset="0"/>
              </a:rPr>
              <a:t>Sbarduno Gwelliant Systemig/Safonau Ymddygiad</a:t>
            </a:r>
          </a:p>
          <a:p>
            <a:pPr marR="550">
              <a:lnSpc>
                <a:spcPct val="120000"/>
              </a:lnSpc>
            </a:pPr>
            <a:r>
              <a:rPr lang="cy-GB" sz="1400" b="0" i="0" u="none" strike="noStrike" baseline="0">
                <a:solidFill>
                  <a:srgbClr val="294054"/>
                </a:solidFill>
                <a:latin typeface="Manrope" pitchFamily="2" charset="0"/>
              </a:rPr>
              <a:t>O dan Ddeddf Ombwdsmon Gwasanaethau Cyhoeddus (Cymru) 2019, gall yr Ombwdsmon osod safonau delio â chwynion ar gyfer darparwyr gwasanaethau cyhoeddus yng Nghymru, cyhoeddi data ar gwynion a chefnogi’r gwaith o ddelio â chwynion yn dda drwy ddarparu hyfforddiant.</a:t>
            </a:r>
          </a:p>
          <a:p>
            <a:endParaRPr lang="en-GB" sz="1600" dirty="0"/>
          </a:p>
        </p:txBody>
      </p:sp>
    </p:spTree>
    <p:extLst>
      <p:ext uri="{BB962C8B-B14F-4D97-AF65-F5344CB8AC3E}">
        <p14:creationId xmlns:p14="http://schemas.microsoft.com/office/powerpoint/2010/main" val="291021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BA7D3-0505-8EDC-AB76-620AEDF4B5E2}"/>
              </a:ext>
            </a:extLst>
          </p:cNvPr>
          <p:cNvPicPr>
            <a:picLocks noChangeAspect="1"/>
          </p:cNvPicPr>
          <p:nvPr/>
        </p:nvPicPr>
        <p:blipFill>
          <a:blip r:embed="rId2"/>
          <a:stretch>
            <a:fillRect/>
          </a:stretch>
        </p:blipFill>
        <p:spPr>
          <a:xfrm>
            <a:off x="389043" y="423044"/>
            <a:ext cx="3999323" cy="5316173"/>
          </a:xfrm>
          <a:prstGeom prst="rect">
            <a:avLst/>
          </a:prstGeom>
        </p:spPr>
      </p:pic>
      <p:sp>
        <p:nvSpPr>
          <p:cNvPr id="7" name="Title 1">
            <a:extLst>
              <a:ext uri="{FF2B5EF4-FFF2-40B4-BE49-F238E27FC236}">
                <a16:creationId xmlns:a16="http://schemas.microsoft.com/office/drawing/2014/main" id="{E637D6CD-71CD-FF5F-91AE-BB044656B730}"/>
              </a:ext>
            </a:extLst>
          </p:cNvPr>
          <p:cNvSpPr txBox="1">
            <a:spLocks/>
          </p:cNvSpPr>
          <p:nvPr/>
        </p:nvSpPr>
        <p:spPr>
          <a:xfrm>
            <a:off x="4626901" y="644885"/>
            <a:ext cx="6574972" cy="1511906"/>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y-GB" sz="2200" b="1">
                <a:solidFill>
                  <a:srgbClr val="294054"/>
                </a:solidFill>
                <a:latin typeface="Manrope" pitchFamily="2" charset="0"/>
              </a:rPr>
              <a:t>Gwerthoedd OGCC</a:t>
            </a:r>
            <a:br>
              <a:rPr lang="cy-GB" sz="1800">
                <a:solidFill>
                  <a:srgbClr val="294054"/>
                </a:solidFill>
                <a:latin typeface="Manrope" pitchFamily="2" charset="0"/>
              </a:rPr>
            </a:br>
            <a:r>
              <a:rPr lang="cy-GB" sz="1600">
                <a:solidFill>
                  <a:srgbClr val="294054"/>
                </a:solidFill>
                <a:latin typeface="Manrope" pitchFamily="2" charset="0"/>
              </a:rPr>
              <a:t>Mae Ombwdsmon Gwasanaethau Cyhoeddus Cymru (OGCC) yn credu bod diwylliant yn effeithio ar bob agwedd ar sut rydym yn gweithredu a sut mae gwaith yn cael ei wneud.  Rydym yn ymddiried yn ymdeimlad gweithwyr o bwrpas, a’r set o werthoedd rydym yn eu dilyn wrth weithredu, i lywio ein diwylliant.  Nod ein gwerthoedd yw darparu templed ar gyfer yr ymddygiadau a’r safonau a ddisgwylir wrth weithio i ni, gan amlinellu’r ffordd rydym yn gwneud pethau yma.</a:t>
            </a:r>
          </a:p>
        </p:txBody>
      </p:sp>
      <p:sp>
        <p:nvSpPr>
          <p:cNvPr id="8" name="Content Placeholder 2">
            <a:extLst>
              <a:ext uri="{FF2B5EF4-FFF2-40B4-BE49-F238E27FC236}">
                <a16:creationId xmlns:a16="http://schemas.microsoft.com/office/drawing/2014/main" id="{FCF85B19-2594-E230-4C76-99464DB4AA98}"/>
              </a:ext>
            </a:extLst>
          </p:cNvPr>
          <p:cNvSpPr txBox="1">
            <a:spLocks/>
          </p:cNvSpPr>
          <p:nvPr/>
        </p:nvSpPr>
        <p:spPr>
          <a:xfrm>
            <a:off x="4626901" y="2228731"/>
            <a:ext cx="6574973" cy="375557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52000" indent="-72000">
              <a:spcBef>
                <a:spcPts val="200"/>
              </a:spcBef>
            </a:pPr>
            <a:r>
              <a:rPr lang="cy-GB" sz="1600" b="1" dirty="0">
                <a:solidFill>
                  <a:srgbClr val="294054"/>
                </a:solidFill>
                <a:latin typeface="Manrope" pitchFamily="2" charset="0"/>
              </a:rPr>
              <a:t>C    Cyflawni:</a:t>
            </a:r>
          </a:p>
          <a:p>
            <a:pPr marL="252000" indent="-72000">
              <a:spcBef>
                <a:spcPts val="200"/>
              </a:spcBef>
            </a:pPr>
            <a:r>
              <a:rPr lang="cy-GB" sz="1600" b="1" dirty="0">
                <a:solidFill>
                  <a:srgbClr val="294054"/>
                </a:solidFill>
                <a:latin typeface="Manrope" pitchFamily="2" charset="0"/>
              </a:rPr>
              <a:t>	</a:t>
            </a:r>
            <a:r>
              <a:rPr lang="cy-GB" sz="1600" dirty="0">
                <a:solidFill>
                  <a:srgbClr val="294054"/>
                </a:solidFill>
                <a:latin typeface="Manrope" pitchFamily="2" charset="0"/>
              </a:rPr>
              <a:t>Gwneud ein gorau glas</a:t>
            </a:r>
          </a:p>
          <a:p>
            <a:pPr marL="252000" indent="-72000">
              <a:spcBef>
                <a:spcPts val="200"/>
              </a:spcBef>
            </a:pPr>
            <a:r>
              <a:rPr lang="cy-GB" sz="1600" b="1" dirty="0">
                <a:solidFill>
                  <a:srgbClr val="294054"/>
                </a:solidFill>
                <a:latin typeface="Manrope" pitchFamily="2" charset="0"/>
              </a:rPr>
              <a:t>C    Cydberthynas:</a:t>
            </a:r>
          </a:p>
          <a:p>
            <a:pPr marL="901700" indent="-71438">
              <a:spcBef>
                <a:spcPts val="200"/>
              </a:spcBef>
            </a:pPr>
            <a:r>
              <a:rPr lang="cy-GB" sz="1600" b="1" dirty="0">
                <a:solidFill>
                  <a:srgbClr val="294054"/>
                </a:solidFill>
                <a:latin typeface="Manrope" pitchFamily="2" charset="0"/>
              </a:rPr>
              <a:t>	</a:t>
            </a:r>
            <a:r>
              <a:rPr lang="cy-GB" sz="1600" dirty="0">
                <a:solidFill>
                  <a:srgbClr val="294054"/>
                </a:solidFill>
                <a:latin typeface="Manrope" pitchFamily="2" charset="0"/>
              </a:rPr>
              <a:t>Parchu ein gilydd a gweithio ar y cyd er mwyn i’r sefydliad lwyddo</a:t>
            </a:r>
          </a:p>
          <a:p>
            <a:pPr marL="252000" indent="-72000">
              <a:spcBef>
                <a:spcPts val="200"/>
              </a:spcBef>
            </a:pPr>
            <a:r>
              <a:rPr lang="cy-GB" sz="1600" b="1" dirty="0">
                <a:solidFill>
                  <a:srgbClr val="294054"/>
                </a:solidFill>
                <a:latin typeface="Manrope" pitchFamily="2" charset="0"/>
              </a:rPr>
              <a:t>M  Meddwl yn gadarnhaol:</a:t>
            </a:r>
          </a:p>
          <a:p>
            <a:pPr marL="901700" indent="-71438">
              <a:spcBef>
                <a:spcPts val="200"/>
              </a:spcBef>
            </a:pPr>
            <a:r>
              <a:rPr lang="cy-GB" sz="1600" b="1" dirty="0">
                <a:solidFill>
                  <a:srgbClr val="294054"/>
                </a:solidFill>
                <a:latin typeface="Manrope" pitchFamily="2" charset="0"/>
              </a:rPr>
              <a:t>	</a:t>
            </a:r>
            <a:r>
              <a:rPr lang="cy-GB" sz="1600" dirty="0">
                <a:solidFill>
                  <a:srgbClr val="294054"/>
                </a:solidFill>
                <a:latin typeface="Manrope" pitchFamily="2" charset="0"/>
              </a:rPr>
              <a:t>Dangos brwdfrydedd a balchder o ran pwy ydym ni a’r hyn rydym yn ei wneud</a:t>
            </a:r>
          </a:p>
          <a:p>
            <a:pPr marL="252000" indent="-72000">
              <a:spcBef>
                <a:spcPts val="200"/>
              </a:spcBef>
            </a:pPr>
            <a:r>
              <a:rPr lang="cy-GB" sz="1600" b="1" dirty="0">
                <a:solidFill>
                  <a:srgbClr val="294054"/>
                </a:solidFill>
                <a:latin typeface="Manrope" pitchFamily="2" charset="0"/>
              </a:rPr>
              <a:t>C    Cefnogi:</a:t>
            </a:r>
          </a:p>
          <a:p>
            <a:pPr marL="252000" indent="-72000">
              <a:spcBef>
                <a:spcPts val="200"/>
              </a:spcBef>
            </a:pPr>
            <a:r>
              <a:rPr lang="cy-GB" sz="1600" dirty="0">
                <a:solidFill>
                  <a:srgbClr val="294054"/>
                </a:solidFill>
                <a:latin typeface="Manrope" pitchFamily="2" charset="0"/>
              </a:rPr>
              <a:t>	Bod yn gefn i’n gilydd a gwerthfawrogi ein hamrywiaeth</a:t>
            </a:r>
          </a:p>
          <a:p>
            <a:pPr marL="252000" indent="-72000">
              <a:spcBef>
                <a:spcPts val="200"/>
              </a:spcBef>
            </a:pPr>
            <a:r>
              <a:rPr lang="cy-GB" sz="1600" b="1" dirty="0">
                <a:solidFill>
                  <a:srgbClr val="294054"/>
                </a:solidFill>
                <a:latin typeface="Manrope" pitchFamily="2" charset="0"/>
              </a:rPr>
              <a:t>P    Perchnogaeth:</a:t>
            </a:r>
          </a:p>
          <a:p>
            <a:pPr marL="252000" indent="-72000">
              <a:spcBef>
                <a:spcPts val="200"/>
              </a:spcBef>
            </a:pPr>
            <a:r>
              <a:rPr lang="cy-GB" sz="1600" b="1" dirty="0">
                <a:solidFill>
                  <a:srgbClr val="294054"/>
                </a:solidFill>
                <a:latin typeface="Manrope" pitchFamily="2" charset="0"/>
              </a:rPr>
              <a:t>	</a:t>
            </a:r>
            <a:r>
              <a:rPr lang="cy-GB" sz="1600" dirty="0">
                <a:solidFill>
                  <a:srgbClr val="294054"/>
                </a:solidFill>
                <a:latin typeface="Manrope" pitchFamily="2" charset="0"/>
              </a:rPr>
              <a:t>Derbyn cyfrifoldeb am bopeth a wnawn</a:t>
            </a:r>
          </a:p>
          <a:p>
            <a:pPr marL="252000" indent="-72000">
              <a:spcBef>
                <a:spcPts val="200"/>
              </a:spcBef>
            </a:pPr>
            <a:r>
              <a:rPr lang="cy-GB" sz="1600" b="1" dirty="0">
                <a:solidFill>
                  <a:srgbClr val="294054"/>
                </a:solidFill>
                <a:latin typeface="Manrope" pitchFamily="2" charset="0"/>
              </a:rPr>
              <a:t>P    Parodrwydd:</a:t>
            </a:r>
          </a:p>
          <a:p>
            <a:pPr marL="252000" indent="-72000">
              <a:spcBef>
                <a:spcPts val="200"/>
              </a:spcBef>
            </a:pPr>
            <a:r>
              <a:rPr lang="cy-GB" sz="1600" b="1" dirty="0">
                <a:solidFill>
                  <a:srgbClr val="294054"/>
                </a:solidFill>
                <a:latin typeface="Manrope" pitchFamily="2" charset="0"/>
              </a:rPr>
              <a:t>	</a:t>
            </a:r>
            <a:r>
              <a:rPr lang="cy-GB" sz="1600" dirty="0">
                <a:solidFill>
                  <a:srgbClr val="294054"/>
                </a:solidFill>
                <a:latin typeface="Manrope" pitchFamily="2" charset="0"/>
              </a:rPr>
              <a:t>Agwedd gadarnhaol, hyblyg ac awyddus</a:t>
            </a:r>
          </a:p>
          <a:p>
            <a:pPr marL="252000" indent="-72000"/>
            <a:endParaRPr lang="en-GB" sz="1600" dirty="0"/>
          </a:p>
        </p:txBody>
      </p:sp>
    </p:spTree>
    <p:extLst>
      <p:ext uri="{BB962C8B-B14F-4D97-AF65-F5344CB8AC3E}">
        <p14:creationId xmlns:p14="http://schemas.microsoft.com/office/powerpoint/2010/main" val="73261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a:lstStyle/>
          <a:p>
            <a:r>
              <a:rPr lang="cy-GB" b="1">
                <a:solidFill>
                  <a:srgbClr val="294054"/>
                </a:solidFill>
                <a:latin typeface="Manrope" pitchFamily="2" charset="0"/>
              </a:rPr>
              <a:t>Cyflogwr Chwarae Teg</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4971245" y="1845735"/>
            <a:ext cx="6184435" cy="4023360"/>
          </a:xfrm>
        </p:spPr>
        <p:txBody>
          <a:bodyPr>
            <a:noAutofit/>
          </a:bodyPr>
          <a:lstStyle/>
          <a:p>
            <a:pPr>
              <a:spcBef>
                <a:spcPts val="600"/>
              </a:spcBef>
            </a:pPr>
            <a:r>
              <a:rPr lang="cy-GB" sz="1600" dirty="0">
                <a:solidFill>
                  <a:srgbClr val="294054"/>
                </a:solidFill>
                <a:latin typeface="Manrope" pitchFamily="2" charset="0"/>
              </a:rPr>
              <a:t>Mae Ombwdsmon Gwasanaethau Cyhoeddus Cymru yn ceisio sicrhau bod pobl sy'n defnyddio'i gwasanaeth, neu sy'n cael eu cyflogi ganddi, yn cael eu trin yn gyfartal ac nad yw'n gwahaniaethu'n anfwriadol yn erbyn aelodau unrhyw grŵp penodol mewn cymdeithas.</a:t>
            </a:r>
          </a:p>
          <a:p>
            <a:pPr>
              <a:spcBef>
                <a:spcPts val="600"/>
              </a:spcBef>
            </a:pPr>
            <a:r>
              <a:rPr lang="cy-GB" sz="1600" dirty="0">
                <a:solidFill>
                  <a:srgbClr val="294054"/>
                </a:solidFill>
                <a:latin typeface="Manrope" pitchFamily="2" charset="0"/>
              </a:rPr>
              <a:t>Rydym yn Hyderus o ran Anabledd ac felly rydym wedi ymrwymo i’r canlynol:</a:t>
            </a:r>
          </a:p>
          <a:p>
            <a:pPr>
              <a:spcBef>
                <a:spcPts val="600"/>
              </a:spcBef>
            </a:pPr>
            <a:endParaRPr lang="en-GB" sz="1600" dirty="0">
              <a:solidFill>
                <a:srgbClr val="294054"/>
              </a:solidFill>
              <a:latin typeface="Manrope" pitchFamily="2" charset="0"/>
            </a:endParaRPr>
          </a:p>
          <a:p>
            <a:pPr marL="377825" indent="-28575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bod yn gynhwysol ac yn hygyrch i bawb</a:t>
            </a:r>
          </a:p>
          <a:p>
            <a:pPr marL="377825" indent="-28575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rhoi gwybod am swyddi gwag</a:t>
            </a:r>
          </a:p>
          <a:p>
            <a:pPr marL="377825" indent="-28575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cynnig cyfweliad i bobl anabl sy’n bodloni’r meini prawf hanfodol yn y manyleb person</a:t>
            </a:r>
          </a:p>
          <a:p>
            <a:pPr marL="377825" indent="-28575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darparu addasiadau rhesymol</a:t>
            </a:r>
          </a:p>
          <a:p>
            <a:pPr marL="377825" indent="-28575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cefnogi gweithwyr presennol</a:t>
            </a:r>
          </a:p>
          <a:p>
            <a:pPr>
              <a:spcBef>
                <a:spcPts val="600"/>
              </a:spcBef>
            </a:pPr>
            <a:endParaRPr lang="en-GB" sz="1600" dirty="0">
              <a:solidFill>
                <a:srgbClr val="294054"/>
              </a:solidFill>
              <a:latin typeface="Manrope" pitchFamily="2" charset="0"/>
            </a:endParaRPr>
          </a:p>
          <a:p>
            <a:pPr>
              <a:spcBef>
                <a:spcPts val="600"/>
              </a:spcBef>
            </a:pPr>
            <a:r>
              <a:rPr lang="cy-GB" sz="1600" dirty="0">
                <a:solidFill>
                  <a:srgbClr val="294054"/>
                </a:solidFill>
                <a:latin typeface="Manrope" pitchFamily="2" charset="0"/>
              </a:rPr>
              <a:t>Rydym wedi ennill achrediad Cyflogwr Chwarae Teg ar lefel Arian dan y Cynllun Cyflogwr Chwarae Teg.</a:t>
            </a:r>
          </a:p>
        </p:txBody>
      </p:sp>
      <p:pic>
        <p:nvPicPr>
          <p:cNvPr id="5" name="Content Placeholder 4" descr="A close up of a sign&#10;&#10;Description automatically generated">
            <a:extLst>
              <a:ext uri="{FF2B5EF4-FFF2-40B4-BE49-F238E27FC236}">
                <a16:creationId xmlns:a16="http://schemas.microsoft.com/office/drawing/2014/main" id="{95C9CC60-F1B0-4675-B190-92B0A65691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7280" y="1972991"/>
            <a:ext cx="3272631" cy="157740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8743F37-3D53-40D6-856C-8DD42D79B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06" y="3550399"/>
            <a:ext cx="4224239" cy="2194792"/>
          </a:xfrm>
          <a:prstGeom prst="rect">
            <a:avLst/>
          </a:prstGeom>
        </p:spPr>
      </p:pic>
    </p:spTree>
    <p:extLst>
      <p:ext uri="{BB962C8B-B14F-4D97-AF65-F5344CB8AC3E}">
        <p14:creationId xmlns:p14="http://schemas.microsoft.com/office/powerpoint/2010/main" val="361543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a:lstStyle/>
          <a:p>
            <a:r>
              <a:rPr lang="cy-GB" b="1">
                <a:solidFill>
                  <a:srgbClr val="294054"/>
                </a:solidFill>
                <a:latin typeface="Manrope" pitchFamily="2" charset="0"/>
              </a:rPr>
              <a:t>Manteision</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1097280" y="1845735"/>
            <a:ext cx="10058400" cy="4023360"/>
          </a:xfrm>
        </p:spPr>
        <p:txBody>
          <a:bodyPr>
            <a:noAutofit/>
          </a:bodyPr>
          <a:lstStyle/>
          <a:p>
            <a:pPr marL="342900" lvl="0" indent="-342900">
              <a:spcBef>
                <a:spcPts val="600"/>
              </a:spcBef>
              <a:spcAft>
                <a:spcPts val="1000"/>
              </a:spcAft>
              <a:buClr>
                <a:srgbClr val="294054"/>
              </a:buClr>
              <a:buFont typeface="Symbol" panose="05050102010706020507" pitchFamily="18" charset="2"/>
              <a:buChar char=""/>
            </a:pPr>
            <a:r>
              <a:rPr lang="cy-GB" sz="1600">
                <a:solidFill>
                  <a:srgbClr val="294054"/>
                </a:solidFill>
                <a:latin typeface="Manrope" pitchFamily="2" charset="0"/>
                <a:ea typeface="Calibri" panose="020F0502020204030204" pitchFamily="34" charset="0"/>
                <a:cs typeface="Times New Roman" panose="02020603050405020304" pitchFamily="18" charset="0"/>
              </a:rPr>
              <a:t>Cyflog cystadleuol</a:t>
            </a:r>
          </a:p>
          <a:p>
            <a:pPr marL="342900" lvl="0" indent="-342900">
              <a:spcBef>
                <a:spcPts val="600"/>
              </a:spcBef>
              <a:spcAft>
                <a:spcPts val="1000"/>
              </a:spcAft>
              <a:buClr>
                <a:srgbClr val="294054"/>
              </a:buClr>
              <a:buFont typeface="Symbol" panose="05050102010706020507" pitchFamily="18" charset="2"/>
              <a:buChar char=""/>
            </a:pPr>
            <a:r>
              <a:rPr lang="cy-GB" sz="1600">
                <a:solidFill>
                  <a:srgbClr val="294054"/>
                </a:solidFill>
                <a:latin typeface="Manrope" pitchFamily="2" charset="0"/>
                <a:ea typeface="Calibri" panose="020F0502020204030204" pitchFamily="34" charset="0"/>
                <a:cs typeface="Times New Roman" panose="02020603050405020304" pitchFamily="18" charset="0"/>
              </a:rPr>
              <a:t>Cynllun Pensiwn y Gwasanaeth Sifil</a:t>
            </a:r>
          </a:p>
          <a:p>
            <a:pPr marL="342900" lvl="0" indent="-342900">
              <a:spcBef>
                <a:spcPts val="600"/>
              </a:spcBef>
              <a:spcAft>
                <a:spcPts val="1000"/>
              </a:spcAft>
              <a:buClr>
                <a:srgbClr val="294054"/>
              </a:buClr>
              <a:buFont typeface="Symbol" panose="05050102010706020507" pitchFamily="18" charset="2"/>
              <a:buChar char=""/>
            </a:pPr>
            <a:r>
              <a:rPr lang="cy-GB" sz="1600">
                <a:solidFill>
                  <a:srgbClr val="294054"/>
                </a:solidFill>
                <a:latin typeface="Manrope" pitchFamily="2" charset="0"/>
                <a:ea typeface="Calibri" panose="020F0502020204030204" pitchFamily="34" charset="0"/>
                <a:cs typeface="Times New Roman" panose="02020603050405020304" pitchFamily="18" charset="0"/>
              </a:rPr>
              <a:t>Cynllun Oriau Hyblyg</a:t>
            </a:r>
          </a:p>
          <a:p>
            <a:pPr marL="342900" lvl="0" indent="-342900">
              <a:spcBef>
                <a:spcPts val="600"/>
              </a:spcBef>
              <a:spcAft>
                <a:spcPts val="1000"/>
              </a:spcAft>
              <a:buClr>
                <a:srgbClr val="294054"/>
              </a:buClr>
              <a:buFont typeface="Symbol" panose="05050102010706020507" pitchFamily="18" charset="2"/>
              <a:buChar char=""/>
            </a:pPr>
            <a:r>
              <a:rPr lang="cy-GB" sz="1600">
                <a:solidFill>
                  <a:srgbClr val="294054"/>
                </a:solidFill>
                <a:latin typeface="Manrope" pitchFamily="2" charset="0"/>
                <a:ea typeface="Calibri" panose="020F0502020204030204" pitchFamily="34" charset="0"/>
                <a:cs typeface="Times New Roman" panose="02020603050405020304" pitchFamily="18" charset="0"/>
              </a:rPr>
              <a:t>Aelodaeth Ratach o Gampfa</a:t>
            </a:r>
          </a:p>
          <a:p>
            <a:pPr marL="342900" lvl="0" indent="-342900">
              <a:spcBef>
                <a:spcPts val="600"/>
              </a:spcBef>
              <a:spcAft>
                <a:spcPts val="1000"/>
              </a:spcAft>
              <a:buClr>
                <a:srgbClr val="294054"/>
              </a:buClr>
              <a:buFont typeface="Symbol" panose="05050102010706020507" pitchFamily="18" charset="2"/>
              <a:buChar char=""/>
            </a:pPr>
            <a:r>
              <a:rPr lang="cy-GB" sz="1600">
                <a:solidFill>
                  <a:srgbClr val="294054"/>
                </a:solidFill>
                <a:latin typeface="Manrope" pitchFamily="2" charset="0"/>
                <a:ea typeface="Calibri" panose="020F0502020204030204" pitchFamily="34" charset="0"/>
                <a:cs typeface="Times New Roman" panose="02020603050405020304" pitchFamily="18" charset="0"/>
              </a:rPr>
              <a:t>Cynllun Arian Iechyd</a:t>
            </a:r>
          </a:p>
          <a:p>
            <a:pPr marL="342900" lvl="0" indent="-342900">
              <a:spcBef>
                <a:spcPts val="600"/>
              </a:spcBef>
              <a:spcAft>
                <a:spcPts val="1000"/>
              </a:spcAft>
              <a:buClr>
                <a:srgbClr val="294054"/>
              </a:buClr>
              <a:buFont typeface="Symbol" panose="05050102010706020507" pitchFamily="18" charset="2"/>
              <a:buChar char=""/>
            </a:pPr>
            <a:r>
              <a:rPr lang="cy-GB" sz="1600">
                <a:solidFill>
                  <a:srgbClr val="294054"/>
                </a:solidFill>
                <a:latin typeface="Manrope" pitchFamily="2" charset="0"/>
                <a:ea typeface="Calibri" panose="020F0502020204030204" pitchFamily="34" charset="0"/>
                <a:cs typeface="Times New Roman" panose="02020603050405020304" pitchFamily="18" charset="0"/>
              </a:rPr>
              <a:t>Cynlluniau Pryniant Gostyngol</a:t>
            </a:r>
          </a:p>
          <a:p>
            <a:pPr marL="342900" lvl="0" indent="-342900">
              <a:spcBef>
                <a:spcPts val="600"/>
              </a:spcBef>
              <a:spcAft>
                <a:spcPts val="1000"/>
              </a:spcAft>
              <a:buClr>
                <a:srgbClr val="294054"/>
              </a:buClr>
              <a:buFont typeface="Symbol" panose="05050102010706020507" pitchFamily="18" charset="2"/>
              <a:buChar char=""/>
            </a:pPr>
            <a:r>
              <a:rPr lang="cy-GB" sz="1600">
                <a:solidFill>
                  <a:srgbClr val="294054"/>
                </a:solidFill>
                <a:latin typeface="Manrope" pitchFamily="2" charset="0"/>
                <a:ea typeface="Calibri" panose="020F0502020204030204" pitchFamily="34" charset="0"/>
                <a:cs typeface="Times New Roman" panose="02020603050405020304" pitchFamily="18" charset="0"/>
              </a:rPr>
              <a:t>32 diwrnod o wyliau blynyddol yn ogystal â gwyliau banc - pro rata ar gyfer gweithwyr rhan amser</a:t>
            </a:r>
          </a:p>
          <a:p>
            <a:pPr marL="342900" lvl="0" indent="-342900">
              <a:spcBef>
                <a:spcPts val="600"/>
              </a:spcBef>
              <a:spcAft>
                <a:spcPts val="1000"/>
              </a:spcAft>
              <a:buClr>
                <a:srgbClr val="294054"/>
              </a:buClr>
              <a:buFont typeface="Symbol" panose="05050102010706020507" pitchFamily="18" charset="2"/>
              <a:buChar char=""/>
            </a:pPr>
            <a:r>
              <a:rPr lang="cy-GB" sz="1600">
                <a:solidFill>
                  <a:srgbClr val="294054"/>
                </a:solidFill>
                <a:latin typeface="Manrope" pitchFamily="2" charset="0"/>
                <a:ea typeface="Calibri" panose="020F0502020204030204" pitchFamily="34" charset="0"/>
                <a:cs typeface="Times New Roman" panose="02020603050405020304" pitchFamily="18" charset="0"/>
              </a:rPr>
              <a:t>Gweithio hybrid gyda chyfleusterau rhagorol ar y safle ac offer ar gyfer gweithio gartref</a:t>
            </a:r>
          </a:p>
          <a:p>
            <a:pPr marL="342900" lvl="0" indent="-342900">
              <a:spcBef>
                <a:spcPts val="600"/>
              </a:spcBef>
              <a:spcAft>
                <a:spcPts val="1000"/>
              </a:spcAft>
              <a:buClr>
                <a:srgbClr val="294054"/>
              </a:buClr>
              <a:buFont typeface="Symbol" panose="05050102010706020507" pitchFamily="18" charset="2"/>
              <a:buChar char=""/>
            </a:pPr>
            <a:r>
              <a:rPr lang="cy-GB" sz="1600">
                <a:solidFill>
                  <a:srgbClr val="294054"/>
                </a:solidFill>
                <a:latin typeface="Manrope" pitchFamily="2" charset="0"/>
                <a:ea typeface="Calibri" panose="020F0502020204030204" pitchFamily="34" charset="0"/>
                <a:cs typeface="Times New Roman" panose="02020603050405020304" pitchFamily="18" charset="0"/>
              </a:rPr>
              <a:t>Cwnsela allanol a chymorth iechyd galwedigaethol am ddim  </a:t>
            </a:r>
          </a:p>
        </p:txBody>
      </p:sp>
    </p:spTree>
    <p:extLst>
      <p:ext uri="{BB962C8B-B14F-4D97-AF65-F5344CB8AC3E}">
        <p14:creationId xmlns:p14="http://schemas.microsoft.com/office/powerpoint/2010/main" val="352721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cy-GB" sz="7200" b="1">
                <a:solidFill>
                  <a:srgbClr val="294054"/>
                </a:solidFill>
                <a:latin typeface="Manrope" pitchFamily="2" charset="0"/>
              </a:rPr>
              <a:t>Gair am y rôl</a:t>
            </a:r>
          </a:p>
        </p:txBody>
      </p:sp>
    </p:spTree>
    <p:extLst>
      <p:ext uri="{BB962C8B-B14F-4D97-AF65-F5344CB8AC3E}">
        <p14:creationId xmlns:p14="http://schemas.microsoft.com/office/powerpoint/2010/main" val="426538674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7FC4A7443E9E4699EBD85206805065" ma:contentTypeVersion="17" ma:contentTypeDescription="Create a new document." ma:contentTypeScope="" ma:versionID="b3302da6e064851d4b8b0db964aaab17">
  <xsd:schema xmlns:xsd="http://www.w3.org/2001/XMLSchema" xmlns:xs="http://www.w3.org/2001/XMLSchema" xmlns:p="http://schemas.microsoft.com/office/2006/metadata/properties" xmlns:ns3="c2d3e7e5-f39a-43d6-96b9-70b22f584e05" xmlns:ns4="8bf4e948-68b2-43c4-af7e-96cc69047abf" targetNamespace="http://schemas.microsoft.com/office/2006/metadata/properties" ma:root="true" ma:fieldsID="08fc2db3decced337eea77aee6bea3f2" ns3:_="" ns4:_="">
    <xsd:import namespace="c2d3e7e5-f39a-43d6-96b9-70b22f584e05"/>
    <xsd:import namespace="8bf4e948-68b2-43c4-af7e-96cc69047ab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element ref="ns4:_activity"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3e7e5-f39a-43d6-96b9-70b22f584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f4e948-68b2-43c4-af7e-96cc69047ab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bf4e948-68b2-43c4-af7e-96cc69047abf" xsi:nil="true"/>
  </documentManagement>
</p:properties>
</file>

<file path=customXml/itemProps1.xml><?xml version="1.0" encoding="utf-8"?>
<ds:datastoreItem xmlns:ds="http://schemas.openxmlformats.org/officeDocument/2006/customXml" ds:itemID="{25F29227-FF93-4568-BE9C-73FF2B1749E7}">
  <ds:schemaRefs>
    <ds:schemaRef ds:uri="http://schemas.microsoft.com/sharepoint/v3/contenttype/forms"/>
  </ds:schemaRefs>
</ds:datastoreItem>
</file>

<file path=customXml/itemProps2.xml><?xml version="1.0" encoding="utf-8"?>
<ds:datastoreItem xmlns:ds="http://schemas.openxmlformats.org/officeDocument/2006/customXml" ds:itemID="{109DDB32-2989-4486-9F5F-FAAFE101E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3e7e5-f39a-43d6-96b9-70b22f584e05"/>
    <ds:schemaRef ds:uri="8bf4e948-68b2-43c4-af7e-96cc69047a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65481E-A568-4494-94AD-31D0C74FB14A}">
  <ds:schemaRefs>
    <ds:schemaRef ds:uri="http://schemas.microsoft.com/office/2006/documentManagement/types"/>
    <ds:schemaRef ds:uri="http://schemas.openxmlformats.org/package/2006/metadata/core-properties"/>
    <ds:schemaRef ds:uri="http://purl.org/dc/dcmitype/"/>
    <ds:schemaRef ds:uri="8bf4e948-68b2-43c4-af7e-96cc69047abf"/>
    <ds:schemaRef ds:uri="http://purl.org/dc/elements/1.1/"/>
    <ds:schemaRef ds:uri="http://schemas.microsoft.com/office/2006/metadata/properties"/>
    <ds:schemaRef ds:uri="http://schemas.microsoft.com/office/infopath/2007/PartnerControls"/>
    <ds:schemaRef ds:uri="c2d3e7e5-f39a-43d6-96b9-70b22f584e0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3334</Words>
  <Application>Microsoft Office PowerPoint</Application>
  <PresentationFormat>Widescreen</PresentationFormat>
  <Paragraphs>211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Manrope</vt:lpstr>
      <vt:lpstr>Symbol</vt:lpstr>
      <vt:lpstr>Wingdings</vt:lpstr>
      <vt:lpstr>Retrospect</vt:lpstr>
      <vt:lpstr>Swyddog Ymchwilio Graddedig dan Hyfforddiant Dyddiad Cau: 5 pm, 29 Gorffennaf 2026</vt:lpstr>
      <vt:lpstr>Cynnwys</vt:lpstr>
      <vt:lpstr>Cyflwyniad</vt:lpstr>
      <vt:lpstr>Gwybodaeth am yr Ombwdsmon</vt:lpstr>
      <vt:lpstr>Gwybodaeth am yr Ombwdsmon</vt:lpstr>
      <vt:lpstr>PowerPoint Presentation</vt:lpstr>
      <vt:lpstr>Cyflogwr Chwarae Teg</vt:lpstr>
      <vt:lpstr>Manteision</vt:lpstr>
      <vt:lpstr>Gair am y rôl</vt:lpstr>
      <vt:lpstr>Disgrifiad o’r Swydd</vt:lpstr>
      <vt:lpstr>Pwrpas y rôl</vt:lpstr>
      <vt:lpstr>Cyfrifoldebau Fel Hyfforddai Graddedig:</vt:lpstr>
      <vt:lpstr>Cyfrifoldebau  Fel Swyddog Ymchwilio</vt:lpstr>
      <vt:lpstr>Cyfrifoldebau Parhad (3)</vt:lpstr>
      <vt:lpstr>Cyfrifoldebau Parhad (4) </vt:lpstr>
      <vt:lpstr>Gofynion – Manyleb y Person</vt:lpstr>
      <vt:lpstr>Gofynion – Manyleb y Person</vt:lpstr>
      <vt:lpstr>Gofynion – Manyleb y Person</vt:lpstr>
      <vt:lpstr>Gofynion – Manyleb y Person</vt:lpstr>
      <vt:lpstr>Sut mae Gwneud Cais</vt:lpstr>
      <vt:lpstr>Gwneud cais am y rôl </vt:lpstr>
      <vt:lpstr>PowerPoint Presentation</vt:lpstr>
      <vt:lpstr>Canllawiau ar sut i wneud cais</vt:lpstr>
      <vt:lpstr>Cyflwyno eich cais</vt:lpstr>
      <vt:lpstr>Y Broses Recriwtio a Dethol</vt:lpstr>
      <vt:lpstr>Y Broses Recriwtio a Dethol</vt:lpstr>
      <vt:lpstr>PowerPoint Presentation</vt:lpstr>
      <vt:lpstr>Diogelu Data</vt:lpstr>
      <vt:lpstr>Hysbysiad Preifatrwydd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Casework Officer Recruitment Pack Closing Date: Midday 27 January 2020</dc:title>
  <dc:creator>Marilyn Morgan</dc:creator>
  <cp:lastModifiedBy>Lora Williams</cp:lastModifiedBy>
  <cp:revision>83</cp:revision>
  <cp:lastPrinted>2020-02-18T09:53:17Z</cp:lastPrinted>
  <dcterms:created xsi:type="dcterms:W3CDTF">2020-02-17T14:10:40Z</dcterms:created>
  <dcterms:modified xsi:type="dcterms:W3CDTF">2026-07-06T15:02:49Z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0x0101004E7FC4A7443E9E4699EBD85206805065</vt:lpwstr>
  </property>
</Properties>
</file>