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36"/>
  </p:notesMasterIdLst>
  <p:sldIdLst>
    <p:sldId id="256" r:id="rId5"/>
    <p:sldId id="259" r:id="rId6"/>
    <p:sldId id="260" r:id="rId7"/>
    <p:sldId id="266" r:id="rId8"/>
    <p:sldId id="261" r:id="rId9"/>
    <p:sldId id="291" r:id="rId10"/>
    <p:sldId id="284" r:id="rId11"/>
    <p:sldId id="286" r:id="rId12"/>
    <p:sldId id="265" r:id="rId13"/>
    <p:sldId id="264" r:id="rId14"/>
    <p:sldId id="267" r:id="rId15"/>
    <p:sldId id="269" r:id="rId16"/>
    <p:sldId id="296" r:id="rId17"/>
    <p:sldId id="298" r:id="rId18"/>
    <p:sldId id="299" r:id="rId19"/>
    <p:sldId id="292" r:id="rId20"/>
    <p:sldId id="293" r:id="rId21"/>
    <p:sldId id="297" r:id="rId22"/>
    <p:sldId id="294" r:id="rId23"/>
    <p:sldId id="300" r:id="rId24"/>
    <p:sldId id="272" r:id="rId25"/>
    <p:sldId id="273" r:id="rId26"/>
    <p:sldId id="282" r:id="rId27"/>
    <p:sldId id="274" r:id="rId28"/>
    <p:sldId id="275" r:id="rId29"/>
    <p:sldId id="280" r:id="rId30"/>
    <p:sldId id="276" r:id="rId31"/>
    <p:sldId id="281" r:id="rId32"/>
    <p:sldId id="277" r:id="rId33"/>
    <p:sldId id="278" r:id="rId34"/>
    <p:sldId id="279" r:id="rId35"/>
  </p:sldIdLst>
  <p:sldSz cx="12192000" cy="6858000"/>
  <p:notesSz cx="6797675" cy="9926638"/>
  <p:defaultTextStyle>
    <a:defPPr rtl="0">
      <a:defRPr lang="cy-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yn Morgan" initials="MM" lastIdx="7" clrIdx="0">
    <p:extLst>
      <p:ext uri="{19B8F6BF-5375-455C-9EA6-DF929625EA0E}">
        <p15:presenceInfo xmlns:p15="http://schemas.microsoft.com/office/powerpoint/2012/main" userId="S-1-5-21-497472960-4190691864-3839655171-2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054"/>
    <a:srgbClr val="3869FF"/>
    <a:srgbClr val="178ED5"/>
    <a:srgbClr val="1DCC80"/>
    <a:srgbClr val="26BE7C"/>
    <a:srgbClr val="4ADEE3"/>
    <a:srgbClr val="86C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p:cViewPr varScale="1">
        <p:scale>
          <a:sx n="76" d="100"/>
          <a:sy n="76" d="100"/>
        </p:scale>
        <p:origin x="126"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rtl="0"/>
            <a:fld id="{5859FE6B-2680-4F0F-AECF-9641187DBB0C}" type="datetimeFigureOut">
              <a:rPr lang="en-GB" smtClean="0"/>
              <a:t>14/01/2026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rtl="0"/>
            <a:fld id="{203ECCF4-BC8A-41A0-8BAE-EA079F04D050}" type="slidenum">
              <a:rPr lang="en-GB" smtClean="0"/>
              <a:t>‹#›</a:t>
            </a:fld>
            <a:endParaRPr lang="en-GB"/>
          </a:p>
        </p:txBody>
      </p:sp>
    </p:spTree>
    <p:extLst>
      <p:ext uri="{BB962C8B-B14F-4D97-AF65-F5344CB8AC3E}">
        <p14:creationId xmlns:p14="http://schemas.microsoft.com/office/powerpoint/2010/main" val="173518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 y="6334316"/>
            <a:ext cx="12192000" cy="66484"/>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rtlCol="0" anchor="b">
            <a:normAutofit/>
          </a:bodyPr>
          <a:lstStyle>
            <a:lvl1pPr algn="l">
              <a:lnSpc>
                <a:spcPct val="85000"/>
              </a:lnSpc>
              <a:defRPr sz="8000" spc="-50" baseline="0">
                <a:solidFill>
                  <a:schemeClr val="tx1">
                    <a:lumMod val="85000"/>
                    <a:lumOff val="15000"/>
                  </a:schemeClr>
                </a:solidFill>
              </a:defRPr>
            </a:lvl1pPr>
          </a:lstStyle>
          <a:p>
            <a:pPr rtl="0"/>
            <a:r>
              <a:rPr lang="cy-gb"/>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rtlCol="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cy-gb"/>
              <a:t>Click to edit Master subtitle style</a:t>
            </a:r>
            <a:endParaRPr lang="en-US" dirty="0"/>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4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4215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solidFill>
              <a:srgbClr val="294054"/>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rtlCol="0"/>
          <a:lstStyle/>
          <a:p>
            <a:pPr rtl="0"/>
            <a:r>
              <a:rPr lang="cy-gb"/>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60838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US" dirty="0"/>
          </a:p>
        </p:txBody>
      </p:sp>
      <p:sp>
        <p:nvSpPr>
          <p:cNvPr id="3" name="Content Placeholder 2"/>
          <p:cNvSpPr>
            <a:spLocks noGrp="1"/>
          </p:cNvSpPr>
          <p:nvPr>
            <p:ph idx="1"/>
          </p:nvPr>
        </p:nvSpPr>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55897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1097280" y="758952"/>
            <a:ext cx="10058400" cy="3566160"/>
          </a:xfrm>
        </p:spPr>
        <p:txBody>
          <a:bodyPr rtlCol="0" anchor="b" anchorCtr="0">
            <a:normAutofit/>
          </a:bodyPr>
          <a:lstStyle>
            <a:lvl1pPr>
              <a:lnSpc>
                <a:spcPct val="85000"/>
              </a:lnSpc>
              <a:defRPr sz="8000" b="0">
                <a:solidFill>
                  <a:schemeClr val="tx1">
                    <a:lumMod val="85000"/>
                    <a:lumOff val="15000"/>
                  </a:schemeClr>
                </a:solidFill>
              </a:defRPr>
            </a:lvl1pPr>
          </a:lstStyle>
          <a:p>
            <a:pPr rtl="0"/>
            <a:r>
              <a:rPr lang="cy-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rtlCol="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y-gb"/>
              <a:t>Click to edit Master text styles</a:t>
            </a:r>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rtlCol="0"/>
          <a:lstStyle/>
          <a:p>
            <a:pPr rtl="0"/>
            <a:r>
              <a:rPr lang="cy-gb"/>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Content Placeholder 3"/>
          <p:cNvSpPr>
            <a:spLocks noGrp="1"/>
          </p:cNvSpPr>
          <p:nvPr>
            <p:ph sz="half" idx="2"/>
          </p:nvPr>
        </p:nvSpPr>
        <p:spPr>
          <a:xfrm>
            <a:off x="6217920" y="1845735"/>
            <a:ext cx="4937760" cy="4023360"/>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5" name="Date Placeholder 4"/>
          <p:cNvSpPr>
            <a:spLocks noGrp="1"/>
          </p:cNvSpPr>
          <p:nvPr>
            <p:ph type="dt" sz="half" idx="10"/>
          </p:nvPr>
        </p:nvSpPr>
        <p:spPr/>
        <p:txBody>
          <a:bodyPr rtlCol="0"/>
          <a:lstStyle/>
          <a:p>
            <a:pPr rtl="0"/>
            <a:r>
              <a:rPr lang="en-US"/>
              <a:t>3/21/2024</a:t>
            </a:r>
            <a:endParaRPr lang="en-US" dirty="0"/>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72228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rtlCol="0"/>
          <a:lstStyle/>
          <a:p>
            <a:pPr rtl="0"/>
            <a:r>
              <a:rPr lang="cy-gb"/>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y-gb"/>
              <a:t>Click to edit Master text styles</a:t>
            </a:r>
          </a:p>
        </p:txBody>
      </p:sp>
      <p:sp>
        <p:nvSpPr>
          <p:cNvPr id="4" name="Content Placeholder 3"/>
          <p:cNvSpPr>
            <a:spLocks noGrp="1"/>
          </p:cNvSpPr>
          <p:nvPr>
            <p:ph sz="half" idx="2"/>
          </p:nvPr>
        </p:nvSpPr>
        <p:spPr>
          <a:xfrm>
            <a:off x="1097280" y="2582335"/>
            <a:ext cx="4937760" cy="3286760"/>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y-gb"/>
              <a:t>Click to edit Master text styles</a:t>
            </a:r>
          </a:p>
        </p:txBody>
      </p:sp>
      <p:sp>
        <p:nvSpPr>
          <p:cNvPr id="6" name="Content Placeholder 5"/>
          <p:cNvSpPr>
            <a:spLocks noGrp="1"/>
          </p:cNvSpPr>
          <p:nvPr>
            <p:ph sz="quarter" idx="4"/>
          </p:nvPr>
        </p:nvSpPr>
        <p:spPr>
          <a:xfrm>
            <a:off x="6217920" y="2582334"/>
            <a:ext cx="4937760" cy="3286760"/>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7" name="Date Placeholder 6"/>
          <p:cNvSpPr>
            <a:spLocks noGrp="1"/>
          </p:cNvSpPr>
          <p:nvPr>
            <p:ph type="dt" sz="half" idx="10"/>
          </p:nvPr>
        </p:nvSpPr>
        <p:spPr/>
        <p:txBody>
          <a:bodyPr rtlCol="0"/>
          <a:lstStyle/>
          <a:p>
            <a:pPr rtl="0"/>
            <a:r>
              <a:rPr lang="en-US"/>
              <a:t>3/21/2024</a:t>
            </a:r>
            <a:endParaRPr lang="en-US" dirty="0"/>
          </a:p>
        </p:txBody>
      </p:sp>
      <p:sp>
        <p:nvSpPr>
          <p:cNvPr id="8" name="Footer Placeholder 7"/>
          <p:cNvSpPr>
            <a:spLocks noGrp="1"/>
          </p:cNvSpPr>
          <p:nvPr>
            <p:ph type="ftr" sz="quarter" idx="11"/>
          </p:nvPr>
        </p:nvSpPr>
        <p:spPr/>
        <p:txBody>
          <a:bodyPr rtlCol="0"/>
          <a:lstStyle/>
          <a:p>
            <a:pPr rtl="0"/>
            <a:endParaRPr lang="en-US" dirty="0"/>
          </a:p>
        </p:txBody>
      </p:sp>
      <p:sp>
        <p:nvSpPr>
          <p:cNvPr id="9" name="Slide Number Placehold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86118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US" dirty="0"/>
          </a:p>
        </p:txBody>
      </p:sp>
      <p:sp>
        <p:nvSpPr>
          <p:cNvPr id="3" name="Date Placeholder 2"/>
          <p:cNvSpPr>
            <a:spLocks noGrp="1"/>
          </p:cNvSpPr>
          <p:nvPr>
            <p:ph type="dt" sz="half" idx="10"/>
          </p:nvPr>
        </p:nvSpPr>
        <p:spPr/>
        <p:txBody>
          <a:bodyPr rtlCol="0"/>
          <a:lstStyle/>
          <a:p>
            <a:pPr rtl="0"/>
            <a:r>
              <a:rPr lang="en-US"/>
              <a:t>3/21/2024</a:t>
            </a:r>
            <a:endParaRPr lang="en-US" dirty="0"/>
          </a:p>
        </p:txBody>
      </p:sp>
      <p:sp>
        <p:nvSpPr>
          <p:cNvPr id="4" name="Footer Placeholder 3"/>
          <p:cNvSpPr>
            <a:spLocks noGrp="1"/>
          </p:cNvSpPr>
          <p:nvPr>
            <p:ph type="ftr" sz="quarter" idx="11"/>
          </p:nvPr>
        </p:nvSpPr>
        <p:spPr/>
        <p:txBody>
          <a:bodyPr rtlCol="0"/>
          <a:lstStyle/>
          <a:p>
            <a:pPr rtl="0"/>
            <a:endParaRPr lang="en-US" dirty="0"/>
          </a:p>
        </p:txBody>
      </p:sp>
      <p:sp>
        <p:nvSpPr>
          <p:cNvPr id="5" name="Slide Number Placeholder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93793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6" name="Rectangle 5"/>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 name="Date Placeholder 6"/>
          <p:cNvSpPr>
            <a:spLocks noGrp="1"/>
          </p:cNvSpPr>
          <p:nvPr>
            <p:ph type="dt" sz="half" idx="10"/>
          </p:nvPr>
        </p:nvSpPr>
        <p:spPr/>
        <p:txBody>
          <a:bodyPr rtlCol="0"/>
          <a:lstStyle/>
          <a:p>
            <a:pPr rtl="0"/>
            <a:r>
              <a:rPr lang="en-US"/>
              <a:t>3/21/2024</a:t>
            </a:r>
            <a:endParaRPr lang="en-US" dirty="0"/>
          </a:p>
        </p:txBody>
      </p:sp>
      <p:sp>
        <p:nvSpPr>
          <p:cNvPr id="8" name="Footer Placeholder 7"/>
          <p:cNvSpPr>
            <a:spLocks noGrp="1"/>
          </p:cNvSpPr>
          <p:nvPr>
            <p:ph type="ftr" sz="quarter" idx="11"/>
          </p:nvPr>
        </p:nvSpPr>
        <p:spPr/>
        <p:txBody>
          <a:bodyPr rtlCol="0"/>
          <a:lstStyle>
            <a:lvl1pPr>
              <a:defRPr>
                <a:solidFill>
                  <a:srgbClr val="FFFFFF"/>
                </a:solidFill>
              </a:defRPr>
            </a:lvl1pPr>
          </a:lstStyle>
          <a:p>
            <a:pPr rtl="0"/>
            <a:endParaRPr lang="en-US" dirty="0"/>
          </a:p>
        </p:txBody>
      </p:sp>
      <p:sp>
        <p:nvSpPr>
          <p:cNvPr id="9" name="Slide Number Placehold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85834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rtlCol="0" anchor="b">
            <a:normAutofit/>
          </a:bodyPr>
          <a:lstStyle>
            <a:lvl1pPr>
              <a:defRPr sz="3600" b="0">
                <a:solidFill>
                  <a:srgbClr val="FFFFFF"/>
                </a:solidFill>
              </a:defRPr>
            </a:lvl1pPr>
          </a:lstStyle>
          <a:p>
            <a:pPr rtl="0"/>
            <a:r>
              <a:rPr lang="cy-gb"/>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rtlCol="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y-gb"/>
              <a:t>Click to edit Master text styles</a:t>
            </a:r>
          </a:p>
        </p:txBody>
      </p:sp>
      <p:sp>
        <p:nvSpPr>
          <p:cNvPr id="5" name="Date Placeholder 4"/>
          <p:cNvSpPr>
            <a:spLocks noGrp="1"/>
          </p:cNvSpPr>
          <p:nvPr>
            <p:ph type="dt" sz="half" idx="10"/>
          </p:nvPr>
        </p:nvSpPr>
        <p:spPr>
          <a:xfrm>
            <a:off x="465512" y="6459785"/>
            <a:ext cx="2618510" cy="365125"/>
          </a:xfrm>
        </p:spPr>
        <p:txBody>
          <a:bodyPr rtlCol="0"/>
          <a:lstStyle>
            <a:lvl1pPr algn="l">
              <a:defRPr/>
            </a:lvl1pPr>
          </a:lstStyle>
          <a:p>
            <a:pPr rtl="0"/>
            <a:r>
              <a:rPr lang="en-US"/>
              <a:t>3/21/2024</a:t>
            </a:r>
            <a:endParaRPr lang="en-US" dirty="0"/>
          </a:p>
        </p:txBody>
      </p:sp>
      <p:sp>
        <p:nvSpPr>
          <p:cNvPr id="6" name="Footer Placeholder 5"/>
          <p:cNvSpPr>
            <a:spLocks noGrp="1"/>
          </p:cNvSpPr>
          <p:nvPr>
            <p:ph type="ftr" sz="quarter" idx="11"/>
          </p:nvPr>
        </p:nvSpPr>
        <p:spPr>
          <a:xfrm>
            <a:off x="4800600" y="6459785"/>
            <a:ext cx="4648200" cy="365125"/>
          </a:xfrm>
        </p:spPr>
        <p:txBody>
          <a:bodyPr rtlCol="0"/>
          <a:lstStyle>
            <a:lvl1pPr algn="l">
              <a:defRPr>
                <a:solidFill>
                  <a:schemeClr val="tx2"/>
                </a:solidFill>
              </a:defRPr>
            </a:lvl1pPr>
          </a:lstStyle>
          <a:p>
            <a:pPr rtl="0"/>
            <a:endParaRPr lang="en-US" dirty="0"/>
          </a:p>
        </p:txBody>
      </p:sp>
      <p:sp>
        <p:nvSpPr>
          <p:cNvPr id="7" name="Slide Number Placehold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248420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rtlCol="0" anchor="b">
            <a:noAutofit/>
          </a:bodyPr>
          <a:lstStyle>
            <a:lvl1pPr>
              <a:defRPr sz="3600" b="0">
                <a:solidFill>
                  <a:srgbClr val="FFFFFF"/>
                </a:solidFill>
              </a:defRPr>
            </a:lvl1pPr>
          </a:lstStyle>
          <a:p>
            <a:pPr rtl="0"/>
            <a:r>
              <a:rPr lang="cy-gb"/>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y-gb"/>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rtlCol="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y-gb"/>
              <a:t>Click to edit Master text styles</a:t>
            </a:r>
          </a:p>
        </p:txBody>
      </p:sp>
      <p:sp>
        <p:nvSpPr>
          <p:cNvPr id="5" name="Date Placeholder 4"/>
          <p:cNvSpPr>
            <a:spLocks noGrp="1"/>
          </p:cNvSpPr>
          <p:nvPr>
            <p:ph type="dt" sz="half" idx="10"/>
          </p:nvPr>
        </p:nvSpPr>
        <p:spPr/>
        <p:txBody>
          <a:bodyPr rtlCol="0"/>
          <a:lstStyle/>
          <a:p>
            <a:pPr rtl="0"/>
            <a:r>
              <a:rPr lang="en-US"/>
              <a:t>3/21/2024</a:t>
            </a:r>
            <a:endParaRPr lang="en-US" dirty="0"/>
          </a:p>
        </p:txBody>
      </p:sp>
      <p:sp>
        <p:nvSpPr>
          <p:cNvPr id="6" name="Footer Placeholder 5"/>
          <p:cNvSpPr>
            <a:spLocks noGrp="1"/>
          </p:cNvSpPr>
          <p:nvPr>
            <p:ph type="ftr" sz="quarter" idx="11"/>
          </p:nvPr>
        </p:nvSpPr>
        <p:spPr/>
        <p:txBody>
          <a:bodyPr rtlCol="0"/>
          <a:lstStyle/>
          <a:p>
            <a:pPr algn="l" rtl="0"/>
            <a:endParaRPr lang="en-US" dirty="0"/>
          </a:p>
        </p:txBody>
      </p:sp>
      <p:sp>
        <p:nvSpPr>
          <p:cNvPr id="7" name="Slide Number Placehold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6464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cy-gb"/>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r>
              <a:rPr lang="en-US"/>
              <a:t>3/21/2024</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5546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ombudsman.wal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gislation.gov.uk/ukpga/2018/12/contents" TargetMode="External"/><Relationship Id="rId2" Type="http://schemas.openxmlformats.org/officeDocument/2006/relationships/hyperlink" Target="https://ico.org.uk/for-organisations/guide-to-data-protection/guide-to-the-general-data-protection-regulation-gdp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673681E1-173B-449A-A874-463C15FBE32B}"/>
              </a:ext>
            </a:extLst>
          </p:cNvPr>
          <p:cNvPicPr>
            <a:picLocks noChangeAspect="1"/>
          </p:cNvPicPr>
          <p:nvPr/>
        </p:nvPicPr>
        <p:blipFill rotWithShape="1">
          <a:blip r:embed="rId2">
            <a:duotone>
              <a:schemeClr val="bg2">
                <a:shade val="45000"/>
                <a:satMod val="135000"/>
              </a:schemeClr>
              <a:prstClr val="white"/>
            </a:duotone>
            <a:alphaModFix amt="15000"/>
          </a:blip>
          <a:srcRect t="21329"/>
          <a:stretch/>
        </p:blipFill>
        <p:spPr>
          <a:xfrm>
            <a:off x="20" y="152420"/>
            <a:ext cx="12191980" cy="6857990"/>
          </a:xfrm>
          <a:prstGeom prst="rect">
            <a:avLst/>
          </a:prstGeom>
          <a:solidFill>
            <a:schemeClr val="bg1"/>
          </a:solidFill>
        </p:spPr>
      </p:pic>
      <p:sp>
        <p:nvSpPr>
          <p:cNvPr id="2" name="Title 1">
            <a:extLst>
              <a:ext uri="{FF2B5EF4-FFF2-40B4-BE49-F238E27FC236}">
                <a16:creationId xmlns:a16="http://schemas.microsoft.com/office/drawing/2014/main" id="{6472B201-8608-47DF-B9AF-8D39140E95E8}"/>
              </a:ext>
            </a:extLst>
          </p:cNvPr>
          <p:cNvSpPr>
            <a:spLocks noGrp="1"/>
          </p:cNvSpPr>
          <p:nvPr>
            <p:ph type="ctrTitle"/>
          </p:nvPr>
        </p:nvSpPr>
        <p:spPr>
          <a:xfrm>
            <a:off x="531262" y="2457455"/>
            <a:ext cx="11129476" cy="3784610"/>
          </a:xfrm>
        </p:spPr>
        <p:txBody>
          <a:bodyPr rtlCol="0">
            <a:noAutofit/>
          </a:bodyPr>
          <a:lstStyle/>
          <a:p>
            <a:r>
              <a:rPr lang="cy-gb" sz="6400" b="1" dirty="0">
                <a:solidFill>
                  <a:srgbClr val="294054"/>
                </a:solidFill>
                <a:latin typeface="Manrope" pitchFamily="2" charset="0"/>
              </a:rPr>
              <a:t>Pecyn Recriwtio </a:t>
            </a:r>
            <a:br>
              <a:rPr lang="cy-gb" sz="6400" b="1" dirty="0">
                <a:solidFill>
                  <a:srgbClr val="294054"/>
                </a:solidFill>
                <a:latin typeface="Manrope" pitchFamily="2" charset="0"/>
              </a:rPr>
            </a:br>
            <a:r>
              <a:rPr lang="cy-GB" sz="6400" b="1" dirty="0">
                <a:solidFill>
                  <a:srgbClr val="294054"/>
                </a:solidFill>
                <a:latin typeface="Manrope" pitchFamily="2" charset="0"/>
              </a:rPr>
              <a:t>Swyddog Ymgysylltu a Chymorth yr Awdurdod Safonau Cwynion</a:t>
            </a:r>
            <a:br>
              <a:rPr lang="cy-GB" sz="6400" b="1" dirty="0">
                <a:solidFill>
                  <a:srgbClr val="294054"/>
                </a:solidFill>
                <a:latin typeface="Manrope" pitchFamily="2" charset="0"/>
              </a:rPr>
            </a:br>
            <a:br>
              <a:rPr lang="en-GB" sz="6600" b="1" dirty="0">
                <a:solidFill>
                  <a:srgbClr val="86C9F2"/>
                </a:solidFill>
                <a:latin typeface="Manrope" pitchFamily="2" charset="0"/>
              </a:rPr>
            </a:br>
            <a:r>
              <a:rPr lang="cy-gb" sz="4400" b="1" dirty="0">
                <a:solidFill>
                  <a:srgbClr val="3869FF"/>
                </a:solidFill>
                <a:latin typeface="Manrope" pitchFamily="2" charset="0"/>
              </a:rPr>
              <a:t>Dyddiad Cau: 5 yh Dydd Iau 5 Chwefror</a:t>
            </a:r>
          </a:p>
        </p:txBody>
      </p:sp>
      <p:pic>
        <p:nvPicPr>
          <p:cNvPr id="4" name="Picture 3" descr="A picture containing font, graphics, text, graphic design&#10;&#10;Description automatically generated">
            <a:extLst>
              <a:ext uri="{FF2B5EF4-FFF2-40B4-BE49-F238E27FC236}">
                <a16:creationId xmlns:a16="http://schemas.microsoft.com/office/drawing/2014/main" id="{71BCA77A-E17E-4813-EC59-595A37DA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24" y="534338"/>
            <a:ext cx="3640467" cy="1154772"/>
          </a:xfrm>
          <a:prstGeom prst="rect">
            <a:avLst/>
          </a:prstGeom>
        </p:spPr>
      </p:pic>
    </p:spTree>
    <p:extLst>
      <p:ext uri="{BB962C8B-B14F-4D97-AF65-F5344CB8AC3E}">
        <p14:creationId xmlns:p14="http://schemas.microsoft.com/office/powerpoint/2010/main" val="335360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Swydd Ddisgrifiad</a:t>
            </a:r>
          </a:p>
        </p:txBody>
      </p:sp>
      <p:graphicFrame>
        <p:nvGraphicFramePr>
          <p:cNvPr id="4" name="Table 4">
            <a:extLst>
              <a:ext uri="{FF2B5EF4-FFF2-40B4-BE49-F238E27FC236}">
                <a16:creationId xmlns:a16="http://schemas.microsoft.com/office/drawing/2014/main" id="{20A85C4F-AB9A-41F2-B4AC-40EDEACB1062}"/>
              </a:ext>
            </a:extLst>
          </p:cNvPr>
          <p:cNvGraphicFramePr>
            <a:graphicFrameLocks noGrp="1"/>
          </p:cNvGraphicFramePr>
          <p:nvPr>
            <p:ph idx="1"/>
            <p:extLst>
              <p:ext uri="{D42A27DB-BD31-4B8C-83A1-F6EECF244321}">
                <p14:modId xmlns:p14="http://schemas.microsoft.com/office/powerpoint/2010/main" val="584879627"/>
              </p:ext>
            </p:extLst>
          </p:nvPr>
        </p:nvGraphicFramePr>
        <p:xfrm>
          <a:off x="1066800" y="2032530"/>
          <a:ext cx="10058400" cy="3708400"/>
        </p:xfrm>
        <a:graphic>
          <a:graphicData uri="http://schemas.openxmlformats.org/drawingml/2006/table">
            <a:tbl>
              <a:tblPr firstRow="1" bandRow="1">
                <a:tableStyleId>{5C22544A-7EE6-4342-B048-85BDC9FD1C3A}</a:tableStyleId>
              </a:tblPr>
              <a:tblGrid>
                <a:gridCol w="3017837">
                  <a:extLst>
                    <a:ext uri="{9D8B030D-6E8A-4147-A177-3AD203B41FA5}">
                      <a16:colId xmlns:a16="http://schemas.microsoft.com/office/drawing/2014/main" val="1298046473"/>
                    </a:ext>
                  </a:extLst>
                </a:gridCol>
                <a:gridCol w="7040563">
                  <a:extLst>
                    <a:ext uri="{9D8B030D-6E8A-4147-A177-3AD203B41FA5}">
                      <a16:colId xmlns:a16="http://schemas.microsoft.com/office/drawing/2014/main" val="2385892233"/>
                    </a:ext>
                  </a:extLst>
                </a:gridCol>
              </a:tblGrid>
              <a:tr h="370840">
                <a:tc>
                  <a:txBody>
                    <a:bodyPr/>
                    <a:lstStyle/>
                    <a:p>
                      <a:pPr rtl="0"/>
                      <a:endParaRPr lang="en-GB" dirty="0">
                        <a:latin typeface="Manrope" pitchFamily="2" charset="0"/>
                      </a:endParaRPr>
                    </a:p>
                  </a:txBody>
                  <a:tcPr>
                    <a:solidFill>
                      <a:srgbClr val="294054"/>
                    </a:solidFill>
                  </a:tcPr>
                </a:tc>
                <a:tc>
                  <a:txBody>
                    <a:bodyPr/>
                    <a:lstStyle/>
                    <a:p>
                      <a:pPr rtl="0"/>
                      <a:r>
                        <a:rPr lang="cy-gb">
                          <a:latin typeface="Manrope" pitchFamily="2" charset="0"/>
                        </a:rPr>
                        <a:t>Teitl Swydd </a:t>
                      </a:r>
                    </a:p>
                  </a:txBody>
                  <a:tcPr>
                    <a:solidFill>
                      <a:srgbClr val="294054"/>
                    </a:solidFill>
                  </a:tcPr>
                </a:tc>
                <a:extLst>
                  <a:ext uri="{0D108BD9-81ED-4DB2-BD59-A6C34878D82A}">
                    <a16:rowId xmlns:a16="http://schemas.microsoft.com/office/drawing/2014/main" val="2322731753"/>
                  </a:ext>
                </a:extLst>
              </a:tr>
              <a:tr h="370840">
                <a:tc>
                  <a:txBody>
                    <a:bodyPr/>
                    <a:lstStyle/>
                    <a:p>
                      <a:pPr rtl="0"/>
                      <a:r>
                        <a:rPr lang="cy-gb" b="1">
                          <a:latin typeface="Manrope" pitchFamily="2" charset="0"/>
                        </a:rPr>
                        <a:t>Rôl:</a:t>
                      </a:r>
                    </a:p>
                  </a:txBody>
                  <a:tcPr/>
                </a:tc>
                <a:tc>
                  <a:txBody>
                    <a:bodyPr/>
                    <a:lstStyle/>
                    <a:p>
                      <a:pPr rtl="0"/>
                      <a:r>
                        <a:rPr lang="en-US" b="1" dirty="0" err="1">
                          <a:latin typeface="Manrope" pitchFamily="2" charset="0"/>
                        </a:rPr>
                        <a:t>Swyddog</a:t>
                      </a:r>
                      <a:r>
                        <a:rPr lang="en-US" b="1" dirty="0">
                          <a:latin typeface="Manrope" pitchFamily="2" charset="0"/>
                        </a:rPr>
                        <a:t> </a:t>
                      </a:r>
                      <a:r>
                        <a:rPr lang="en-US" b="1" dirty="0" err="1">
                          <a:latin typeface="Manrope" pitchFamily="2" charset="0"/>
                        </a:rPr>
                        <a:t>Ymgysylltu</a:t>
                      </a:r>
                      <a:r>
                        <a:rPr lang="en-US" b="1" dirty="0">
                          <a:latin typeface="Manrope" pitchFamily="2" charset="0"/>
                        </a:rPr>
                        <a:t> a </a:t>
                      </a:r>
                      <a:r>
                        <a:rPr lang="en-US" b="1" dirty="0" err="1">
                          <a:latin typeface="Manrope" pitchFamily="2" charset="0"/>
                        </a:rPr>
                        <a:t>Chymorth</a:t>
                      </a:r>
                      <a:r>
                        <a:rPr lang="en-US" b="1" dirty="0">
                          <a:latin typeface="Manrope" pitchFamily="2" charset="0"/>
                        </a:rPr>
                        <a:t> yr </a:t>
                      </a:r>
                      <a:r>
                        <a:rPr lang="en-US" b="1" dirty="0" err="1">
                          <a:latin typeface="Manrope" pitchFamily="2" charset="0"/>
                        </a:rPr>
                        <a:t>Awdurdod</a:t>
                      </a:r>
                      <a:r>
                        <a:rPr lang="en-US" b="1" dirty="0">
                          <a:latin typeface="Manrope" pitchFamily="2" charset="0"/>
                        </a:rPr>
                        <a:t> </a:t>
                      </a:r>
                      <a:r>
                        <a:rPr lang="en-US" b="1" dirty="0" err="1">
                          <a:latin typeface="Manrope" pitchFamily="2" charset="0"/>
                        </a:rPr>
                        <a:t>Safonau</a:t>
                      </a:r>
                      <a:r>
                        <a:rPr lang="en-US" b="1" dirty="0">
                          <a:latin typeface="Manrope" pitchFamily="2" charset="0"/>
                        </a:rPr>
                        <a:t> </a:t>
                      </a:r>
                      <a:r>
                        <a:rPr lang="en-US" b="1" dirty="0" err="1">
                          <a:latin typeface="Manrope" pitchFamily="2" charset="0"/>
                        </a:rPr>
                        <a:t>Cwynion</a:t>
                      </a:r>
                      <a:endParaRPr lang="cy-gb" b="1" dirty="0">
                        <a:latin typeface="Manrope" pitchFamily="2" charset="0"/>
                      </a:endParaRPr>
                    </a:p>
                  </a:txBody>
                  <a:tcPr/>
                </a:tc>
                <a:extLst>
                  <a:ext uri="{0D108BD9-81ED-4DB2-BD59-A6C34878D82A}">
                    <a16:rowId xmlns:a16="http://schemas.microsoft.com/office/drawing/2014/main" val="497560726"/>
                  </a:ext>
                </a:extLst>
              </a:tr>
              <a:tr h="370840">
                <a:tc rowSpan="2">
                  <a:txBody>
                    <a:bodyPr/>
                    <a:lstStyle/>
                    <a:p>
                      <a:pPr rtl="0"/>
                      <a:r>
                        <a:rPr lang="cy-gb" b="1">
                          <a:latin typeface="Manrope" pitchFamily="2" charset="0"/>
                        </a:rPr>
                        <a:t>Cyflog:</a:t>
                      </a:r>
                    </a:p>
                    <a:p>
                      <a:pPr rtl="0"/>
                      <a:endParaRPr lang="en-GB" b="1" dirty="0">
                        <a:latin typeface="Manrope" pitchFamily="2" charset="0"/>
                      </a:endParaRPr>
                    </a:p>
                  </a:txBody>
                  <a:tcPr/>
                </a:tc>
                <a:tc>
                  <a:txBody>
                    <a:bodyPr/>
                    <a:lstStyle/>
                    <a:p>
                      <a:pPr rtl="0"/>
                      <a:r>
                        <a:rPr lang="en-GB" dirty="0">
                          <a:latin typeface="Manrope" pitchFamily="2" charset="0"/>
                        </a:rPr>
                        <a:t>£36,363 - £42,840 y </a:t>
                      </a:r>
                      <a:r>
                        <a:rPr lang="en-GB" dirty="0" err="1">
                          <a:latin typeface="Manrope" pitchFamily="2" charset="0"/>
                        </a:rPr>
                        <a:t>flwyddyn</a:t>
                      </a:r>
                      <a:r>
                        <a:rPr lang="en-GB" dirty="0">
                          <a:latin typeface="Manrope" pitchFamily="2" charset="0"/>
                        </a:rPr>
                        <a:t> </a:t>
                      </a:r>
                      <a:r>
                        <a:rPr lang="en-GB" dirty="0" err="1">
                          <a:latin typeface="Manrope" pitchFamily="2" charset="0"/>
                        </a:rPr>
                        <a:t>Gradd</a:t>
                      </a:r>
                      <a:r>
                        <a:rPr lang="en-GB" dirty="0">
                          <a:latin typeface="Manrope" pitchFamily="2" charset="0"/>
                        </a:rPr>
                        <a:t> INV6 – INV9 OGCC</a:t>
                      </a:r>
                      <a:endParaRPr lang="cy-gb" dirty="0">
                        <a:latin typeface="Manrope" pitchFamily="2" charset="0"/>
                      </a:endParaRPr>
                    </a:p>
                  </a:txBody>
                  <a:tcPr/>
                </a:tc>
                <a:extLst>
                  <a:ext uri="{0D108BD9-81ED-4DB2-BD59-A6C34878D82A}">
                    <a16:rowId xmlns:a16="http://schemas.microsoft.com/office/drawing/2014/main" val="3774880727"/>
                  </a:ext>
                </a:extLst>
              </a:tr>
              <a:tr h="370840">
                <a:tc vMerge="1">
                  <a:txBody>
                    <a:bodyPr/>
                    <a:lstStyle/>
                    <a:p>
                      <a:pPr rtl="0"/>
                      <a:endParaRPr dirty="0"/>
                    </a:p>
                  </a:txBody>
                  <a:tcPr/>
                </a:tc>
                <a:tc>
                  <a:txBody>
                    <a:bodyPr/>
                    <a:lstStyle/>
                    <a:p>
                      <a:pPr rtl="0"/>
                      <a:r>
                        <a:rPr lang="cy-gb">
                          <a:latin typeface="Manrope" pitchFamily="2" charset="0"/>
                        </a:rPr>
                        <a:t>(Cynnydd cynyddrannol blynyddol)</a:t>
                      </a:r>
                    </a:p>
                  </a:txBody>
                  <a:tcPr/>
                </a:tc>
                <a:extLst>
                  <a:ext uri="{0D108BD9-81ED-4DB2-BD59-A6C34878D82A}">
                    <a16:rowId xmlns:a16="http://schemas.microsoft.com/office/drawing/2014/main" val="892074764"/>
                  </a:ext>
                </a:extLst>
              </a:tr>
              <a:tr h="370840">
                <a:tc>
                  <a:txBody>
                    <a:bodyPr/>
                    <a:lstStyle/>
                    <a:p>
                      <a:pPr rtl="0"/>
                      <a:r>
                        <a:rPr lang="cy-gb" b="1">
                          <a:latin typeface="Manrope" pitchFamily="2" charset="0"/>
                        </a:rPr>
                        <a:t>Yn gyfrifol i:</a:t>
                      </a:r>
                    </a:p>
                  </a:txBody>
                  <a:tcPr/>
                </a:tc>
                <a:tc>
                  <a:txBody>
                    <a:bodyPr/>
                    <a:lstStyle/>
                    <a:p>
                      <a:pPr rtl="0"/>
                      <a:r>
                        <a:rPr lang="en-US" dirty="0" err="1">
                          <a:latin typeface="Manrope" pitchFamily="2" charset="0"/>
                        </a:rPr>
                        <a:t>Rheolwr</a:t>
                      </a:r>
                      <a:r>
                        <a:rPr lang="en-US" dirty="0">
                          <a:latin typeface="Manrope" pitchFamily="2" charset="0"/>
                        </a:rPr>
                        <a:t> </a:t>
                      </a:r>
                      <a:r>
                        <a:rPr lang="en-US" dirty="0" err="1">
                          <a:latin typeface="Manrope" pitchFamily="2" charset="0"/>
                        </a:rPr>
                        <a:t>Safonau</a:t>
                      </a:r>
                      <a:r>
                        <a:rPr lang="en-US" dirty="0">
                          <a:latin typeface="Manrope" pitchFamily="2" charset="0"/>
                        </a:rPr>
                        <a:t> </a:t>
                      </a:r>
                      <a:r>
                        <a:rPr lang="en-US" dirty="0" err="1">
                          <a:latin typeface="Manrope" pitchFamily="2" charset="0"/>
                        </a:rPr>
                        <a:t>Cwynion</a:t>
                      </a:r>
                      <a:r>
                        <a:rPr lang="en-US" dirty="0">
                          <a:latin typeface="Manrope" pitchFamily="2" charset="0"/>
                        </a:rPr>
                        <a:t> a </a:t>
                      </a:r>
                      <a:r>
                        <a:rPr lang="en-US" dirty="0" err="1">
                          <a:latin typeface="Manrope" pitchFamily="2" charset="0"/>
                        </a:rPr>
                        <a:t>Gwella</a:t>
                      </a:r>
                      <a:endParaRPr lang="cy-gb" dirty="0">
                        <a:latin typeface="Manrope" pitchFamily="2" charset="0"/>
                      </a:endParaRPr>
                    </a:p>
                  </a:txBody>
                  <a:tcPr/>
                </a:tc>
                <a:extLst>
                  <a:ext uri="{0D108BD9-81ED-4DB2-BD59-A6C34878D82A}">
                    <a16:rowId xmlns:a16="http://schemas.microsoft.com/office/drawing/2014/main" val="2087571915"/>
                  </a:ext>
                </a:extLst>
              </a:tr>
              <a:tr h="370840">
                <a:tc>
                  <a:txBody>
                    <a:bodyPr/>
                    <a:lstStyle/>
                    <a:p>
                      <a:pPr rtl="0"/>
                      <a:r>
                        <a:rPr lang="cy-gb" b="1">
                          <a:latin typeface="Manrope" pitchFamily="2" charset="0"/>
                        </a:rPr>
                        <a:t>Math o Gontract:</a:t>
                      </a:r>
                    </a:p>
                  </a:txBody>
                  <a:tcPr/>
                </a:tc>
                <a:tc>
                  <a:txBody>
                    <a:bodyPr/>
                    <a:lstStyle/>
                    <a:p>
                      <a:pPr rtl="0"/>
                      <a:r>
                        <a:rPr lang="cy-gb">
                          <a:latin typeface="Manrope" pitchFamily="2" charset="0"/>
                        </a:rPr>
                        <a:t>Parhaol - 37 awr yr wythnos </a:t>
                      </a:r>
                    </a:p>
                  </a:txBody>
                  <a:tcPr/>
                </a:tc>
                <a:extLst>
                  <a:ext uri="{0D108BD9-81ED-4DB2-BD59-A6C34878D82A}">
                    <a16:rowId xmlns:a16="http://schemas.microsoft.com/office/drawing/2014/main" val="1756693564"/>
                  </a:ext>
                </a:extLst>
              </a:tr>
              <a:tr h="370840">
                <a:tc>
                  <a:txBody>
                    <a:bodyPr/>
                    <a:lstStyle/>
                    <a:p>
                      <a:pPr rtl="0"/>
                      <a:r>
                        <a:rPr lang="cy-gb" b="1">
                          <a:latin typeface="Manrope" pitchFamily="2" charset="0"/>
                        </a:rPr>
                        <a:t>Gwyliau blynyddol:</a:t>
                      </a:r>
                    </a:p>
                  </a:txBody>
                  <a:tcPr/>
                </a:tc>
                <a:tc>
                  <a:txBody>
                    <a:bodyPr/>
                    <a:lstStyle/>
                    <a:p>
                      <a:pPr rtl="0"/>
                      <a:r>
                        <a:rPr lang="cy-gb">
                          <a:latin typeface="Manrope" pitchFamily="2" charset="0"/>
                        </a:rPr>
                        <a:t>32 diwrnod y flwyddyn ynghyd â gwyliau cyhoeddus </a:t>
                      </a:r>
                    </a:p>
                  </a:txBody>
                  <a:tcPr/>
                </a:tc>
                <a:extLst>
                  <a:ext uri="{0D108BD9-81ED-4DB2-BD59-A6C34878D82A}">
                    <a16:rowId xmlns:a16="http://schemas.microsoft.com/office/drawing/2014/main" val="3866537693"/>
                  </a:ext>
                </a:extLst>
              </a:tr>
              <a:tr h="370840">
                <a:tc>
                  <a:txBody>
                    <a:bodyPr/>
                    <a:lstStyle/>
                    <a:p>
                      <a:pPr rtl="0"/>
                      <a:r>
                        <a:rPr lang="cy-gb" b="1">
                          <a:latin typeface="Manrope" pitchFamily="2" charset="0"/>
                        </a:rPr>
                        <a:t>Cynllun Pensiwn:</a:t>
                      </a:r>
                    </a:p>
                  </a:txBody>
                  <a:tcPr/>
                </a:tc>
                <a:tc>
                  <a:txBody>
                    <a:bodyPr/>
                    <a:lstStyle/>
                    <a:p>
                      <a:pPr rtl="0"/>
                      <a:r>
                        <a:rPr lang="cy-gb">
                          <a:latin typeface="Manrope" pitchFamily="2" charset="0"/>
                        </a:rPr>
                        <a:t>Cynllun Pensiynau’r Gwasanaeth Sifil </a:t>
                      </a:r>
                    </a:p>
                  </a:txBody>
                  <a:tcPr/>
                </a:tc>
                <a:extLst>
                  <a:ext uri="{0D108BD9-81ED-4DB2-BD59-A6C34878D82A}">
                    <a16:rowId xmlns:a16="http://schemas.microsoft.com/office/drawing/2014/main" val="2375040061"/>
                  </a:ext>
                </a:extLst>
              </a:tr>
              <a:tr h="370840">
                <a:tc>
                  <a:txBody>
                    <a:bodyPr/>
                    <a:lstStyle/>
                    <a:p>
                      <a:pPr rtl="0"/>
                      <a:r>
                        <a:rPr lang="cy-gb" b="1">
                          <a:latin typeface="Manrope" pitchFamily="2" charset="0"/>
                        </a:rPr>
                        <a:t>Lleoliad:</a:t>
                      </a:r>
                    </a:p>
                  </a:txBody>
                  <a:tcPr/>
                </a:tc>
                <a:tc>
                  <a:txBody>
                    <a:bodyPr/>
                    <a:lstStyle/>
                    <a:p>
                      <a:pPr rtl="0"/>
                      <a:r>
                        <a:rPr lang="cy-gb">
                          <a:latin typeface="Manrope" pitchFamily="2" charset="0"/>
                        </a:rPr>
                        <a:t>Gweithio Hybrid (Pen-y-bont ar Ogwr/Cartref) neu Gweithio o Bell</a:t>
                      </a:r>
                    </a:p>
                  </a:txBody>
                  <a:tcPr/>
                </a:tc>
                <a:extLst>
                  <a:ext uri="{0D108BD9-81ED-4DB2-BD59-A6C34878D82A}">
                    <a16:rowId xmlns:a16="http://schemas.microsoft.com/office/drawing/2014/main" val="2058129577"/>
                  </a:ext>
                </a:extLst>
              </a:tr>
              <a:tr h="370840">
                <a:tc>
                  <a:txBody>
                    <a:bodyPr/>
                    <a:lstStyle/>
                    <a:p>
                      <a:pPr rtl="0"/>
                      <a:r>
                        <a:rPr lang="cy-gb" b="1">
                          <a:latin typeface="Manrope" pitchFamily="2" charset="0"/>
                        </a:rPr>
                        <a:t>Gofynion y Gymraeg:</a:t>
                      </a:r>
                    </a:p>
                  </a:txBody>
                  <a:tcPr/>
                </a:tc>
                <a:tc>
                  <a:txBody>
                    <a:bodyPr/>
                    <a:lstStyle/>
                    <a:p>
                      <a:pPr rtl="0"/>
                      <a:r>
                        <a:rPr lang="cy-gb" dirty="0">
                          <a:latin typeface="Manrope" pitchFamily="2" charset="0"/>
                        </a:rPr>
                        <a:t>Y Gymraeg yn Ddymunol</a:t>
                      </a:r>
                    </a:p>
                  </a:txBody>
                  <a:tcPr/>
                </a:tc>
                <a:extLst>
                  <a:ext uri="{0D108BD9-81ED-4DB2-BD59-A6C34878D82A}">
                    <a16:rowId xmlns:a16="http://schemas.microsoft.com/office/drawing/2014/main" val="2441009227"/>
                  </a:ext>
                </a:extLst>
              </a:tr>
            </a:tbl>
          </a:graphicData>
        </a:graphic>
      </p:graphicFrame>
    </p:spTree>
    <p:extLst>
      <p:ext uri="{BB962C8B-B14F-4D97-AF65-F5344CB8AC3E}">
        <p14:creationId xmlns:p14="http://schemas.microsoft.com/office/powerpoint/2010/main" val="303530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Diben y rôl</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065623" cy="4023360"/>
          </a:xfrm>
        </p:spPr>
        <p:txBody>
          <a:bodyPr rtlCol="0">
            <a:normAutofit/>
          </a:bodyPr>
          <a:lstStyle/>
          <a:p>
            <a:pPr>
              <a:lnSpc>
                <a:spcPct val="107000"/>
              </a:lnSpc>
              <a:spcAft>
                <a:spcPts val="800"/>
              </a:spcAft>
            </a:pPr>
            <a:r>
              <a:rPr lang="cy-GB" sz="1600" dirty="0">
                <a:latin typeface="Arial" panose="020B0604020202020204" pitchFamily="34" charset="0"/>
                <a:ea typeface="Calibri" panose="020F0502020204030204" pitchFamily="34" charset="0"/>
              </a:rPr>
              <a:t>Mae’r Swyddog Ymgysylltu a Chymorth Safonau Cwynion yn allweddol ar gyfer ymgysylltu â chyrff cyhoeddus a'u cefnogi i ymdrin â chwynion yn effeithiol trwy gefnogi hyfforddiant a darparu cyngor. Mae'r Swyddog Ymgysylltu a Chymorth Safonau Cwynion hefyd yn cefnogi'r Rheolwr Safonau Cwynion a Gwella wrth hyrwyddo rôl yr Awdurdod Safonau Cwynion i gyrff cyhoeddus, wrth reoli perthnasoedd â'r cyrff cyhoeddus hynny a ddaw o dan y safonau ar hyn o bryd ac yn y dyfodol, ac wrth brosesu gwybodaeth ganddynt.</a:t>
            </a:r>
            <a:endParaRPr lang="en-GB" sz="1600" dirty="0"/>
          </a:p>
        </p:txBody>
      </p:sp>
    </p:spTree>
    <p:extLst>
      <p:ext uri="{BB962C8B-B14F-4D97-AF65-F5344CB8AC3E}">
        <p14:creationId xmlns:p14="http://schemas.microsoft.com/office/powerpoint/2010/main" val="90530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524000"/>
            <a:ext cx="10058400" cy="4912922"/>
          </a:xfrm>
        </p:spPr>
        <p:txBody>
          <a:bodyPr rtlCol="0">
            <a:noAutofit/>
          </a:bodyPr>
          <a:lstStyle/>
          <a:p>
            <a:pPr marL="0" indent="0" rtl="0">
              <a:buClr>
                <a:srgbClr val="294054"/>
              </a:buClr>
              <a:buNone/>
            </a:pPr>
            <a:r>
              <a:rPr lang="cy-gb" dirty="0">
                <a:effectLst/>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r>
              <a:rPr lang="en-GB" dirty="0" err="1">
                <a:latin typeface="Manrope"/>
                <a:ea typeface="Calibri" panose="020F0502020204030204" pitchFamily="34" charset="0"/>
                <a:cs typeface="Times New Roman" panose="02020603050405020304" pitchFamily="18" charset="0"/>
              </a:rPr>
              <a:t>Cefnogi'r</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Rheolwr</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Safonau</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Cwynion</a:t>
            </a:r>
            <a:r>
              <a:rPr lang="en-GB" dirty="0">
                <a:latin typeface="Manrope"/>
                <a:ea typeface="Calibri" panose="020F0502020204030204" pitchFamily="34" charset="0"/>
                <a:cs typeface="Times New Roman" panose="02020603050405020304" pitchFamily="18" charset="0"/>
              </a:rPr>
              <a:t> a </a:t>
            </a:r>
            <a:r>
              <a:rPr lang="en-GB" dirty="0" err="1">
                <a:latin typeface="Manrope"/>
                <a:ea typeface="Calibri" panose="020F0502020204030204" pitchFamily="34" charset="0"/>
                <a:cs typeface="Times New Roman" panose="02020603050405020304" pitchFamily="18" charset="0"/>
              </a:rPr>
              <a:t>Gwella</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i</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arddangos</a:t>
            </a:r>
            <a:r>
              <a:rPr lang="en-GB" dirty="0">
                <a:latin typeface="Manrope"/>
                <a:ea typeface="Calibri" panose="020F0502020204030204" pitchFamily="34" charset="0"/>
                <a:cs typeface="Times New Roman" panose="02020603050405020304" pitchFamily="18" charset="0"/>
              </a:rPr>
              <a:t> yr </a:t>
            </a:r>
            <a:r>
              <a:rPr lang="en-GB" dirty="0" err="1">
                <a:latin typeface="Manrope"/>
                <a:ea typeface="Calibri" panose="020F0502020204030204" pitchFamily="34" charset="0"/>
                <a:cs typeface="Times New Roman" panose="02020603050405020304" pitchFamily="18" charset="0"/>
              </a:rPr>
              <a:t>Awdurdod</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Safonau</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Cwynion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fel</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canolfan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arfer</a:t>
            </a:r>
            <a:r>
              <a:rPr lang="en-GB" dirty="0">
                <a:latin typeface="Manrope"/>
                <a:ea typeface="Calibri" panose="020F0502020204030204" pitchFamily="34" charset="0"/>
                <a:cs typeface="Times New Roman" panose="02020603050405020304" pitchFamily="18" charset="0"/>
              </a:rPr>
              <a:t> da </a:t>
            </a:r>
            <a:r>
              <a:rPr lang="en-GB" dirty="0" err="1">
                <a:latin typeface="Manrope"/>
                <a:ea typeface="Calibri" panose="020F0502020204030204" pitchFamily="34" charset="0"/>
                <a:cs typeface="Times New Roman" panose="02020603050405020304" pitchFamily="18" charset="0"/>
              </a:rPr>
              <a:t>wrth</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ymdrin</a:t>
            </a:r>
            <a:r>
              <a:rPr lang="en-GB" dirty="0">
                <a:latin typeface="Manrope"/>
                <a:ea typeface="Calibri" panose="020F0502020204030204" pitchFamily="34" charset="0"/>
                <a:cs typeface="Times New Roman" panose="02020603050405020304" pitchFamily="18" charset="0"/>
              </a:rPr>
              <a:t> â </a:t>
            </a:r>
            <a:r>
              <a:rPr lang="en-GB" dirty="0" err="1">
                <a:latin typeface="Manrope"/>
                <a:ea typeface="Calibri" panose="020F0502020204030204" pitchFamily="34" charset="0"/>
                <a:cs typeface="Times New Roman" panose="02020603050405020304" pitchFamily="18" charset="0"/>
              </a:rPr>
              <a:t>chwynion</a:t>
            </a:r>
            <a:r>
              <a:rPr lang="en-GB" dirty="0">
                <a:latin typeface="Manrope"/>
                <a:ea typeface="Calibri" panose="020F0502020204030204" pitchFamily="34" charset="0"/>
                <a:cs typeface="Times New Roman" panose="02020603050405020304" pitchFamily="18" charset="0"/>
              </a:rPr>
              <a:t> ac </a:t>
            </a:r>
            <a:r>
              <a:rPr lang="en-GB" dirty="0" err="1">
                <a:latin typeface="Manrope"/>
                <a:ea typeface="Calibri" panose="020F0502020204030204" pitchFamily="34" charset="0"/>
                <a:cs typeface="Times New Roman" panose="02020603050405020304" pitchFamily="18" charset="0"/>
              </a:rPr>
              <a:t>i</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hyrwyddo</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Canllawiau'r</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Awdurdod</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ar</a:t>
            </a:r>
            <a:r>
              <a:rPr lang="en-GB" dirty="0">
                <a:latin typeface="Manrope"/>
                <a:ea typeface="Calibri" panose="020F0502020204030204" pitchFamily="34" charset="0"/>
                <a:cs typeface="Times New Roman" panose="02020603050405020304" pitchFamily="18" charset="0"/>
              </a:rPr>
              <a:t> Drin </a:t>
            </a:r>
            <a:r>
              <a:rPr lang="en-GB" dirty="0" err="1">
                <a:latin typeface="Manrope"/>
                <a:ea typeface="Calibri" panose="020F0502020204030204" pitchFamily="34" charset="0"/>
                <a:cs typeface="Times New Roman" panose="02020603050405020304" pitchFamily="18" charset="0"/>
              </a:rPr>
              <a:t>Cwynion</a:t>
            </a:r>
            <a:r>
              <a:rPr lang="en-GB" dirty="0">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Ymgysylltu</a:t>
            </a:r>
            <a:r>
              <a:rPr lang="en-GB" dirty="0">
                <a:latin typeface="Manrope"/>
                <a:ea typeface="Calibri" panose="020F0502020204030204" pitchFamily="34" charset="0"/>
                <a:cs typeface="Times New Roman" panose="02020603050405020304" pitchFamily="18" charset="0"/>
              </a:rPr>
              <a:t> â </a:t>
            </a:r>
            <a:r>
              <a:rPr lang="en-GB" dirty="0" err="1">
                <a:latin typeface="Manrope"/>
                <a:ea typeface="Calibri" panose="020F0502020204030204" pitchFamily="34" charset="0"/>
                <a:cs typeface="Times New Roman" panose="02020603050405020304" pitchFamily="18" charset="0"/>
              </a:rPr>
              <a:t>chyrff</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cyhoeddus</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i'w</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cefnogi</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i</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sicrhau</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cydymffurfiaeth</a:t>
            </a:r>
            <a:r>
              <a:rPr lang="en-GB" dirty="0">
                <a:latin typeface="Manrope"/>
                <a:ea typeface="Calibri" panose="020F0502020204030204" pitchFamily="34" charset="0"/>
                <a:cs typeface="Times New Roman" panose="02020603050405020304" pitchFamily="18" charset="0"/>
              </a:rPr>
              <a:t> â </a:t>
            </a:r>
            <a:r>
              <a:rPr lang="en-GB" dirty="0" err="1">
                <a:latin typeface="Manrope"/>
                <a:ea typeface="Calibri" panose="020F0502020204030204" pitchFamily="34" charset="0"/>
                <a:cs typeface="Times New Roman" panose="02020603050405020304" pitchFamily="18" charset="0"/>
              </a:rPr>
              <a:t>gweithdrefn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enghreifftiol</a:t>
            </a:r>
            <a:r>
              <a:rPr lang="en-GB" dirty="0">
                <a:latin typeface="Manrope"/>
                <a:ea typeface="Calibri" panose="020F0502020204030204" pitchFamily="34" charset="0"/>
                <a:cs typeface="Times New Roman" panose="02020603050405020304" pitchFamily="18" charset="0"/>
              </a:rPr>
              <a:t> yr </a:t>
            </a:r>
            <a:r>
              <a:rPr lang="en-GB" dirty="0" err="1">
                <a:latin typeface="Manrope"/>
                <a:ea typeface="Calibri" panose="020F0502020204030204" pitchFamily="34" charset="0"/>
                <a:cs typeface="Times New Roman" panose="02020603050405020304" pitchFamily="18" charset="0"/>
              </a:rPr>
              <a:t>Awdurdod</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Safonau</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Cwynion</a:t>
            </a:r>
            <a:r>
              <a:rPr lang="en-GB" dirty="0">
                <a:latin typeface="Manrope"/>
                <a:ea typeface="Calibri" panose="020F0502020204030204" pitchFamily="34" charset="0"/>
                <a:cs typeface="Times New Roman" panose="02020603050405020304" pitchFamily="18" charset="0"/>
              </a:rPr>
              <a:t> ac </a:t>
            </a:r>
            <a:r>
              <a:rPr lang="en-GB" dirty="0" err="1">
                <a:latin typeface="Manrope"/>
                <a:ea typeface="Calibri" panose="020F0502020204030204" pitchFamily="34" charset="0"/>
                <a:cs typeface="Times New Roman" panose="02020603050405020304" pitchFamily="18" charset="0"/>
              </a:rPr>
              <a:t>i</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weithredu'n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effeithiol</a:t>
            </a:r>
            <a:r>
              <a:rPr lang="en-GB" dirty="0">
                <a:latin typeface="Manrope"/>
                <a:ea typeface="Calibri" panose="020F0502020204030204" pitchFamily="34" charset="0"/>
                <a:cs typeface="Times New Roman" panose="02020603050405020304" pitchFamily="18" charset="0"/>
              </a:rPr>
              <a:t> o dan y </a:t>
            </a:r>
            <a:r>
              <a:rPr lang="en-GB" dirty="0" err="1">
                <a:latin typeface="Manrope"/>
                <a:ea typeface="Calibri" panose="020F0502020204030204" pitchFamily="34" charset="0"/>
                <a:cs typeface="Times New Roman" panose="02020603050405020304" pitchFamily="18" charset="0"/>
              </a:rPr>
              <a:t>safonau</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a'r</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egwyddorion</a:t>
            </a:r>
            <a:r>
              <a:rPr lang="en-GB" dirty="0">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r>
              <a:rPr lang="en-GB" dirty="0">
                <a:latin typeface="Manrope"/>
                <a:ea typeface="Calibri" panose="020F0502020204030204" pitchFamily="34" charset="0"/>
                <a:cs typeface="Times New Roman" panose="02020603050405020304" pitchFamily="18" charset="0"/>
              </a:rPr>
              <a:t> Yn </a:t>
            </a:r>
            <a:r>
              <a:rPr lang="en-GB" dirty="0" err="1">
                <a:latin typeface="Manrope"/>
                <a:ea typeface="Calibri" panose="020F0502020204030204" pitchFamily="34" charset="0"/>
                <a:cs typeface="Times New Roman" panose="02020603050405020304" pitchFamily="18" charset="0"/>
              </a:rPr>
              <a:t>gyfrifol</a:t>
            </a:r>
            <a:r>
              <a:rPr lang="en-GB" dirty="0">
                <a:latin typeface="Manrope"/>
                <a:ea typeface="Calibri" panose="020F0502020204030204" pitchFamily="34" charset="0"/>
                <a:cs typeface="Times New Roman" panose="02020603050405020304" pitchFamily="18" charset="0"/>
              </a:rPr>
              <a:t> am </a:t>
            </a:r>
            <a:r>
              <a:rPr lang="en-GB" dirty="0" err="1">
                <a:latin typeface="Manrope"/>
                <a:ea typeface="Calibri" panose="020F0502020204030204" pitchFamily="34" charset="0"/>
                <a:cs typeface="Times New Roman" panose="02020603050405020304" pitchFamily="18" charset="0"/>
              </a:rPr>
              <a:t>hwyluso</a:t>
            </a:r>
            <a:r>
              <a:rPr lang="en-GB" dirty="0">
                <a:latin typeface="Manrope"/>
                <a:ea typeface="Calibri" panose="020F0502020204030204" pitchFamily="34" charset="0"/>
                <a:cs typeface="Times New Roman" panose="02020603050405020304" pitchFamily="18" charset="0"/>
              </a:rPr>
              <a:t> a </a:t>
            </a:r>
            <a:r>
              <a:rPr lang="en-GB" dirty="0" err="1">
                <a:latin typeface="Manrope"/>
                <a:ea typeface="Calibri" panose="020F0502020204030204" pitchFamily="34" charset="0"/>
                <a:cs typeface="Times New Roman" panose="02020603050405020304" pitchFamily="18" charset="0"/>
              </a:rPr>
              <a:t>rhoi</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hyfforddiant</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dylunio</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creu</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adolygu</a:t>
            </a:r>
            <a:r>
              <a:rPr lang="en-GB" dirty="0">
                <a:latin typeface="Manrope"/>
                <a:ea typeface="Calibri" panose="020F0502020204030204" pitchFamily="34" charset="0"/>
                <a:cs typeface="Times New Roman" panose="02020603050405020304" pitchFamily="18" charset="0"/>
              </a:rPr>
              <a:t> ac </a:t>
            </a:r>
            <a:r>
              <a:rPr lang="en-GB" dirty="0" err="1">
                <a:latin typeface="Manrope"/>
                <a:ea typeface="Calibri" panose="020F0502020204030204" pitchFamily="34" charset="0"/>
                <a:cs typeface="Times New Roman" panose="02020603050405020304" pitchFamily="18" charset="0"/>
              </a:rPr>
              <a:t>addasu</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deunydd</a:t>
            </a:r>
            <a:r>
              <a:rPr lang="en-GB" dirty="0">
                <a:latin typeface="Manrope"/>
                <a:ea typeface="Calibri" panose="020F0502020204030204" pitchFamily="34" charset="0"/>
                <a:cs typeface="Times New Roman" panose="02020603050405020304" pitchFamily="18" charset="0"/>
              </a:rPr>
              <a:t>/</a:t>
            </a:r>
            <a:r>
              <a:rPr lang="en-GB" dirty="0" err="1">
                <a:latin typeface="Manrope"/>
                <a:ea typeface="Calibri" panose="020F0502020204030204" pitchFamily="34" charset="0"/>
                <a:cs typeface="Times New Roman" panose="02020603050405020304" pitchFamily="18" charset="0"/>
              </a:rPr>
              <a:t>cynnwys</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yn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ôl</a:t>
            </a:r>
            <a:r>
              <a:rPr lang="en-GB" dirty="0">
                <a:latin typeface="Manrope"/>
                <a:ea typeface="Calibri" panose="020F0502020204030204" pitchFamily="34" charset="0"/>
                <a:cs typeface="Times New Roman" panose="02020603050405020304" pitchFamily="18" charset="0"/>
              </a:rPr>
              <a:t> yr </a:t>
            </a:r>
            <a:r>
              <a:rPr lang="en-GB" dirty="0" err="1">
                <a:latin typeface="Manrope"/>
                <a:ea typeface="Calibri" panose="020F0502020204030204" pitchFamily="34" charset="0"/>
                <a:cs typeface="Times New Roman" panose="02020603050405020304" pitchFamily="18" charset="0"/>
              </a:rPr>
              <a:t>angen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yn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seiliedig</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ar</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Ganllawiau'r</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Awdurdod</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Safonau</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Cwynion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ar</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Ymdrin</a:t>
            </a:r>
            <a:r>
              <a:rPr lang="en-GB" dirty="0">
                <a:latin typeface="Manrope"/>
                <a:ea typeface="Calibri" panose="020F0502020204030204" pitchFamily="34" charset="0"/>
                <a:cs typeface="Times New Roman" panose="02020603050405020304" pitchFamily="18" charset="0"/>
              </a:rPr>
              <a:t> â </a:t>
            </a:r>
            <a:r>
              <a:rPr lang="en-GB" dirty="0" err="1">
                <a:latin typeface="Manrope"/>
                <a:ea typeface="Calibri" panose="020F0502020204030204" pitchFamily="34" charset="0"/>
                <a:cs typeface="Times New Roman" panose="02020603050405020304" pitchFamily="18" charset="0"/>
              </a:rPr>
              <a:t>Chwynion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gan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ddefnyddio</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fformatau</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priodol</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ar</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gyfer</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cynulleidfaoedd</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amrywiol</a:t>
            </a:r>
            <a:r>
              <a:rPr lang="en-GB" dirty="0">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Paratoi</a:t>
            </a:r>
            <a:r>
              <a:rPr lang="en-GB" dirty="0">
                <a:latin typeface="Manrope"/>
                <a:ea typeface="Calibri" panose="020F0502020204030204" pitchFamily="34" charset="0"/>
                <a:cs typeface="Times New Roman" panose="02020603050405020304" pitchFamily="18" charset="0"/>
              </a:rPr>
              <a:t> a </a:t>
            </a:r>
            <a:r>
              <a:rPr lang="en-GB" dirty="0" err="1">
                <a:latin typeface="Manrope"/>
                <a:ea typeface="Calibri" panose="020F0502020204030204" pitchFamily="34" charset="0"/>
                <a:cs typeface="Times New Roman" panose="02020603050405020304" pitchFamily="18" charset="0"/>
              </a:rPr>
              <a:t>chynnal</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adnoddau</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gwybodaeth</a:t>
            </a:r>
            <a:r>
              <a:rPr lang="en-GB" dirty="0">
                <a:latin typeface="Manrope"/>
                <a:ea typeface="Calibri" panose="020F0502020204030204" pitchFamily="34" charset="0"/>
                <a:cs typeface="Times New Roman" panose="02020603050405020304" pitchFamily="18" charset="0"/>
              </a:rPr>
              <a:t> yr </a:t>
            </a:r>
            <a:r>
              <a:rPr lang="en-GB" dirty="0" err="1">
                <a:latin typeface="Manrope"/>
                <a:ea typeface="Calibri" panose="020F0502020204030204" pitchFamily="34" charset="0"/>
                <a:cs typeface="Times New Roman" panose="02020603050405020304" pitchFamily="18" charset="0"/>
              </a:rPr>
              <a:t>Awdurdod</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Safonau</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Cwynion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i</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gefnogi</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cyrff</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cyhoeddus</a:t>
            </a:r>
            <a:r>
              <a:rPr lang="en-GB" dirty="0">
                <a:latin typeface="Manrope"/>
                <a:ea typeface="Calibri" panose="020F0502020204030204" pitchFamily="34" charset="0"/>
                <a:cs typeface="Times New Roman" panose="02020603050405020304" pitchFamily="18" charset="0"/>
              </a:rPr>
              <a:t>. </a:t>
            </a:r>
          </a:p>
          <a:p>
            <a:pPr marL="360000" indent="-360000">
              <a:buClr>
                <a:srgbClr val="294054"/>
              </a:buClr>
              <a:buFont typeface="Wingdings" panose="05000000000000000000" pitchFamily="2" charset="2"/>
              <a:buChar char="q"/>
            </a:pP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Gweinyddu'r</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gwaith</a:t>
            </a:r>
            <a:r>
              <a:rPr lang="en-GB" dirty="0">
                <a:latin typeface="Manrope"/>
                <a:ea typeface="Calibri" panose="020F0502020204030204" pitchFamily="34" charset="0"/>
                <a:cs typeface="Times New Roman" panose="02020603050405020304" pitchFamily="18" charset="0"/>
              </a:rPr>
              <a:t> o </a:t>
            </a:r>
            <a:r>
              <a:rPr lang="en-GB" dirty="0" err="1">
                <a:latin typeface="Manrope"/>
                <a:ea typeface="Calibri" panose="020F0502020204030204" pitchFamily="34" charset="0"/>
                <a:cs typeface="Times New Roman" panose="02020603050405020304" pitchFamily="18" charset="0"/>
              </a:rPr>
              <a:t>gasglu</a:t>
            </a:r>
            <a:r>
              <a:rPr lang="en-GB" dirty="0">
                <a:latin typeface="Manrope"/>
                <a:ea typeface="Calibri" panose="020F0502020204030204" pitchFamily="34" charset="0"/>
                <a:cs typeface="Times New Roman" panose="02020603050405020304" pitchFamily="18" charset="0"/>
              </a:rPr>
              <a:t> data </a:t>
            </a:r>
            <a:r>
              <a:rPr lang="en-GB" dirty="0" err="1">
                <a:latin typeface="Manrope"/>
                <a:ea typeface="Calibri" panose="020F0502020204030204" pitchFamily="34" charset="0"/>
                <a:cs typeface="Times New Roman" panose="02020603050405020304" pitchFamily="18" charset="0"/>
              </a:rPr>
              <a:t>cwynion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gan</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gyrff</a:t>
            </a:r>
            <a:r>
              <a:rPr lang="en-GB" dirty="0">
                <a:latin typeface="Manrope"/>
                <a:ea typeface="Calibri" panose="020F0502020204030204" pitchFamily="34" charset="0"/>
                <a:cs typeface="Times New Roman" panose="02020603050405020304" pitchFamily="18" charset="0"/>
              </a:rPr>
              <a:t> </a:t>
            </a:r>
            <a:r>
              <a:rPr lang="en-GB" dirty="0" err="1">
                <a:latin typeface="Manrope"/>
                <a:ea typeface="Calibri" panose="020F0502020204030204" pitchFamily="34" charset="0"/>
                <a:cs typeface="Times New Roman" panose="02020603050405020304" pitchFamily="18" charset="0"/>
              </a:rPr>
              <a:t>cyhoeddus</a:t>
            </a:r>
            <a:r>
              <a:rPr lang="en-GB" dirty="0">
                <a:latin typeface="Manrope"/>
                <a:ea typeface="Calibri" panose="020F0502020204030204" pitchFamily="34" charset="0"/>
                <a:cs typeface="Times New Roman" panose="02020603050405020304" pitchFamily="18" charset="0"/>
              </a:rPr>
              <a:t> ac </a:t>
            </a:r>
            <a:r>
              <a:rPr lang="en-GB" dirty="0" err="1">
                <a:latin typeface="Manrope"/>
                <a:ea typeface="Calibri" panose="020F0502020204030204" pitchFamily="34" charset="0"/>
                <a:cs typeface="Times New Roman" panose="02020603050405020304" pitchFamily="18" charset="0"/>
              </a:rPr>
              <a:t>adolygu'r</a:t>
            </a:r>
            <a:r>
              <a:rPr lang="en-GB" dirty="0">
                <a:latin typeface="Manrope"/>
                <a:ea typeface="Calibri" panose="020F0502020204030204" pitchFamily="34" charset="0"/>
                <a:cs typeface="Times New Roman" panose="02020603050405020304" pitchFamily="18" charset="0"/>
              </a:rPr>
              <a:t> data a </a:t>
            </a:r>
            <a:r>
              <a:rPr lang="en-GB" dirty="0" err="1">
                <a:latin typeface="Manrope"/>
                <a:ea typeface="Calibri" panose="020F0502020204030204" pitchFamily="34" charset="0"/>
                <a:cs typeface="Times New Roman" panose="02020603050405020304" pitchFamily="18" charset="0"/>
              </a:rPr>
              <a:t>gyflwynir</a:t>
            </a:r>
            <a:r>
              <a:rPr lang="en-GB" dirty="0">
                <a:latin typeface="Manrope"/>
                <a:ea typeface="Calibri" panose="020F0502020204030204" pitchFamily="34" charset="0"/>
                <a:cs typeface="Times New Roman" panose="02020603050405020304" pitchFamily="18" charset="0"/>
              </a:rPr>
              <a:t>. </a:t>
            </a: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1136650"/>
            <a:ext cx="10058400" cy="774700"/>
          </a:xfrm>
        </p:spPr>
        <p:txBody>
          <a:bodyPr rtlCol="0">
            <a:normAutofit fontScale="90000"/>
          </a:bodyPr>
          <a:lstStyle/>
          <a:p>
            <a:pPr rtl="0"/>
            <a:r>
              <a:rPr lang="cy-gb" b="1" dirty="0">
                <a:solidFill>
                  <a:srgbClr val="294054"/>
                </a:solidFill>
                <a:latin typeface="Manrope" pitchFamily="2" charset="0"/>
              </a:rPr>
              <a:t>Cyfrifoldebau</a:t>
            </a:r>
            <a:br>
              <a:rPr lang="en-GB" b="1" dirty="0">
                <a:solidFill>
                  <a:srgbClr val="294054"/>
                </a:solidFill>
                <a:latin typeface="Manrope" pitchFamily="2" charset="0"/>
              </a:rPr>
            </a:br>
            <a:endParaRPr lang="en-GB" b="1" dirty="0">
              <a:solidFill>
                <a:srgbClr val="294054"/>
              </a:solidFill>
              <a:latin typeface="Manrope" pitchFamily="2" charset="0"/>
            </a:endParaRPr>
          </a:p>
        </p:txBody>
      </p:sp>
    </p:spTree>
    <p:extLst>
      <p:ext uri="{BB962C8B-B14F-4D97-AF65-F5344CB8AC3E}">
        <p14:creationId xmlns:p14="http://schemas.microsoft.com/office/powerpoint/2010/main" val="221093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508000" y="1778000"/>
            <a:ext cx="11176000" cy="4417622"/>
          </a:xfrm>
        </p:spPr>
        <p:txBody>
          <a:bodyPr rtlCol="0">
            <a:noAutofit/>
          </a:bodyPr>
          <a:lstStyle/>
          <a:p>
            <a:pPr marL="360000" indent="-360000" rtl="0">
              <a:buClr>
                <a:srgbClr val="294054"/>
              </a:buClr>
              <a:buFont typeface="Wingdings" panose="05000000000000000000" pitchFamily="2" charset="2"/>
              <a:buChar char="q"/>
            </a:pPr>
            <a:r>
              <a:rPr lang="en-GB" dirty="0" err="1"/>
              <a:t>Archwilio'r</a:t>
            </a:r>
            <a:r>
              <a:rPr lang="en-GB" dirty="0"/>
              <a:t> data a </a:t>
            </a:r>
            <a:r>
              <a:rPr lang="en-GB" dirty="0" err="1"/>
              <a:t>gesglir</a:t>
            </a:r>
            <a:r>
              <a:rPr lang="en-GB" dirty="0"/>
              <a:t> </a:t>
            </a:r>
            <a:r>
              <a:rPr lang="en-GB" dirty="0" err="1"/>
              <a:t>gan</a:t>
            </a:r>
            <a:r>
              <a:rPr lang="en-GB" dirty="0"/>
              <a:t> </a:t>
            </a:r>
            <a:r>
              <a:rPr lang="en-GB" dirty="0" err="1"/>
              <a:t>gyrff</a:t>
            </a:r>
            <a:r>
              <a:rPr lang="en-GB" dirty="0"/>
              <a:t> </a:t>
            </a:r>
            <a:r>
              <a:rPr lang="en-GB" dirty="0" err="1"/>
              <a:t>cyhoeddus</a:t>
            </a:r>
            <a:r>
              <a:rPr lang="en-GB" dirty="0"/>
              <a:t> ac </a:t>
            </a:r>
            <a:r>
              <a:rPr lang="en-GB" dirty="0" err="1"/>
              <a:t>ymgysylltu</a:t>
            </a:r>
            <a:r>
              <a:rPr lang="en-GB" dirty="0"/>
              <a:t> </a:t>
            </a:r>
            <a:r>
              <a:rPr lang="en-GB" dirty="0" err="1"/>
              <a:t>yn</a:t>
            </a:r>
            <a:r>
              <a:rPr lang="en-GB" dirty="0"/>
              <a:t> </a:t>
            </a:r>
            <a:r>
              <a:rPr lang="en-GB" dirty="0" err="1"/>
              <a:t>ôl</a:t>
            </a:r>
            <a:r>
              <a:rPr lang="en-GB" dirty="0"/>
              <a:t> yr </a:t>
            </a:r>
            <a:r>
              <a:rPr lang="en-GB" dirty="0" err="1"/>
              <a:t>angen</a:t>
            </a:r>
            <a:r>
              <a:rPr lang="en-GB" dirty="0"/>
              <a:t>. Pan </a:t>
            </a:r>
            <a:r>
              <a:rPr lang="en-GB" dirty="0" err="1"/>
              <a:t>fydd</a:t>
            </a:r>
            <a:r>
              <a:rPr lang="en-GB" dirty="0"/>
              <a:t> </a:t>
            </a:r>
            <a:r>
              <a:rPr lang="en-GB" dirty="0" err="1"/>
              <a:t>ymholiadau'n</a:t>
            </a:r>
            <a:r>
              <a:rPr lang="en-GB" dirty="0"/>
              <a:t> </a:t>
            </a:r>
            <a:r>
              <a:rPr lang="en-GB" dirty="0" err="1"/>
              <a:t>codi</a:t>
            </a:r>
            <a:r>
              <a:rPr lang="en-GB" dirty="0"/>
              <a:t>, </a:t>
            </a:r>
            <a:r>
              <a:rPr lang="en-GB" dirty="0" err="1"/>
              <a:t>cynorthwyo</a:t>
            </a:r>
            <a:r>
              <a:rPr lang="en-GB" dirty="0"/>
              <a:t> </a:t>
            </a:r>
            <a:r>
              <a:rPr lang="en-GB" dirty="0" err="1"/>
              <a:t>gyda</a:t>
            </a:r>
            <a:r>
              <a:rPr lang="en-GB" dirty="0"/>
              <a:t> </a:t>
            </a:r>
            <a:r>
              <a:rPr lang="en-GB" dirty="0" err="1"/>
              <a:t>rhoi'r</a:t>
            </a:r>
            <a:r>
              <a:rPr lang="en-GB" dirty="0"/>
              <a:t> </a:t>
            </a:r>
            <a:r>
              <a:rPr lang="en-GB" dirty="0" err="1"/>
              <a:t>wybodaeth</a:t>
            </a:r>
            <a:r>
              <a:rPr lang="en-GB" dirty="0"/>
              <a:t> </a:t>
            </a:r>
            <a:r>
              <a:rPr lang="en-GB" dirty="0" err="1"/>
              <a:t>ddiweddaraf</a:t>
            </a:r>
            <a:r>
              <a:rPr lang="en-GB" dirty="0"/>
              <a:t> </a:t>
            </a:r>
            <a:r>
              <a:rPr lang="en-GB" dirty="0" err="1"/>
              <a:t>i</a:t>
            </a:r>
            <a:r>
              <a:rPr lang="en-GB" dirty="0"/>
              <a:t> </a:t>
            </a:r>
            <a:r>
              <a:rPr lang="en-GB" dirty="0" err="1"/>
              <a:t>gyrff</a:t>
            </a:r>
            <a:r>
              <a:rPr lang="en-GB" dirty="0"/>
              <a:t> a/neu </a:t>
            </a:r>
            <a:r>
              <a:rPr lang="en-GB" dirty="0" err="1"/>
              <a:t>ddarparu’r</a:t>
            </a:r>
            <a:r>
              <a:rPr lang="en-GB" dirty="0"/>
              <a:t> </a:t>
            </a:r>
            <a:r>
              <a:rPr lang="en-GB" dirty="0" err="1"/>
              <a:t>diweddariadau</a:t>
            </a:r>
            <a:r>
              <a:rPr lang="en-GB" dirty="0"/>
              <a:t> </a:t>
            </a:r>
            <a:r>
              <a:rPr lang="en-GB" dirty="0" err="1"/>
              <a:t>iddynt</a:t>
            </a:r>
            <a:r>
              <a:rPr lang="en-GB" dirty="0"/>
              <a:t> am </a:t>
            </a:r>
            <a:r>
              <a:rPr lang="en-GB" dirty="0" err="1"/>
              <a:t>eu</a:t>
            </a:r>
            <a:r>
              <a:rPr lang="en-GB" dirty="0"/>
              <a:t> </a:t>
            </a:r>
            <a:r>
              <a:rPr lang="en-GB" dirty="0" err="1"/>
              <a:t>perfformiad</a:t>
            </a:r>
            <a:r>
              <a:rPr lang="en-GB" dirty="0"/>
              <a:t>, </a:t>
            </a:r>
            <a:r>
              <a:rPr lang="en-GB" dirty="0" err="1"/>
              <a:t>gan</a:t>
            </a:r>
            <a:r>
              <a:rPr lang="en-GB" dirty="0"/>
              <a:t> </a:t>
            </a:r>
            <a:r>
              <a:rPr lang="en-GB" dirty="0" err="1"/>
              <a:t>gynnwys</a:t>
            </a:r>
            <a:r>
              <a:rPr lang="en-GB" dirty="0"/>
              <a:t> </a:t>
            </a:r>
            <a:r>
              <a:rPr lang="en-GB" dirty="0" err="1"/>
              <a:t>argymell</a:t>
            </a:r>
            <a:r>
              <a:rPr lang="en-GB" dirty="0"/>
              <a:t> </a:t>
            </a:r>
            <a:r>
              <a:rPr lang="en-GB" dirty="0" err="1"/>
              <a:t>gwelliannau</a:t>
            </a:r>
            <a:r>
              <a:rPr lang="en-GB" dirty="0"/>
              <a:t> ac </a:t>
            </a:r>
            <a:r>
              <a:rPr lang="en-GB" dirty="0" err="1"/>
              <a:t>asesu</a:t>
            </a:r>
            <a:r>
              <a:rPr lang="en-GB" dirty="0"/>
              <a:t> </a:t>
            </a:r>
            <a:r>
              <a:rPr lang="en-GB" dirty="0" err="1"/>
              <a:t>unrhyw</a:t>
            </a:r>
            <a:r>
              <a:rPr lang="en-GB" dirty="0"/>
              <a:t> </a:t>
            </a:r>
            <a:r>
              <a:rPr lang="en-GB" dirty="0" err="1"/>
              <a:t>anghenion</a:t>
            </a:r>
            <a:r>
              <a:rPr lang="en-GB" dirty="0"/>
              <a:t> </a:t>
            </a:r>
            <a:r>
              <a:rPr lang="en-GB" dirty="0" err="1"/>
              <a:t>hyfforddi</a:t>
            </a:r>
            <a:r>
              <a:rPr lang="en-GB" dirty="0"/>
              <a:t> a </a:t>
            </a:r>
            <a:r>
              <a:rPr lang="en-GB" dirty="0" err="1"/>
              <a:t>nodir</a:t>
            </a:r>
            <a:r>
              <a:rPr lang="en-GB" dirty="0"/>
              <a:t>. </a:t>
            </a:r>
          </a:p>
          <a:p>
            <a:pPr marL="360000" indent="-360000" rtl="0">
              <a:buClr>
                <a:srgbClr val="294054"/>
              </a:buClr>
              <a:buFont typeface="Wingdings" panose="05000000000000000000" pitchFamily="2" charset="2"/>
              <a:buChar char="q"/>
            </a:pPr>
            <a:r>
              <a:rPr lang="en-GB" dirty="0" err="1"/>
              <a:t>Cynnal</a:t>
            </a:r>
            <a:r>
              <a:rPr lang="en-GB" dirty="0"/>
              <a:t> </a:t>
            </a:r>
            <a:r>
              <a:rPr lang="en-GB" dirty="0" err="1"/>
              <a:t>cronfa</a:t>
            </a:r>
            <a:r>
              <a:rPr lang="en-GB" dirty="0"/>
              <a:t> </a:t>
            </a:r>
            <a:r>
              <a:rPr lang="en-GB" dirty="0" err="1"/>
              <a:t>ddata’r</a:t>
            </a:r>
            <a:r>
              <a:rPr lang="en-GB" dirty="0"/>
              <a:t> </a:t>
            </a:r>
            <a:r>
              <a:rPr lang="en-GB" dirty="0" err="1"/>
              <a:t>Awdurdod</a:t>
            </a:r>
            <a:r>
              <a:rPr lang="en-GB" dirty="0"/>
              <a:t> </a:t>
            </a:r>
            <a:r>
              <a:rPr lang="en-GB" dirty="0" err="1"/>
              <a:t>Safonau</a:t>
            </a:r>
            <a:r>
              <a:rPr lang="en-GB" dirty="0"/>
              <a:t> </a:t>
            </a:r>
            <a:r>
              <a:rPr lang="en-GB" dirty="0" err="1"/>
              <a:t>Cwynion</a:t>
            </a:r>
            <a:r>
              <a:rPr lang="en-GB" dirty="0"/>
              <a:t> o </a:t>
            </a:r>
            <a:r>
              <a:rPr lang="en-GB" dirty="0" err="1"/>
              <a:t>wybodaeth</a:t>
            </a:r>
            <a:r>
              <a:rPr lang="en-GB" dirty="0"/>
              <a:t> a </a:t>
            </a:r>
            <a:r>
              <a:rPr lang="en-GB" dirty="0" err="1"/>
              <a:t>ddarperir</a:t>
            </a:r>
            <a:r>
              <a:rPr lang="en-GB" dirty="0"/>
              <a:t> </a:t>
            </a:r>
            <a:r>
              <a:rPr lang="en-GB" dirty="0" err="1"/>
              <a:t>gan</a:t>
            </a:r>
            <a:r>
              <a:rPr lang="en-GB" dirty="0"/>
              <a:t> </a:t>
            </a:r>
            <a:r>
              <a:rPr lang="en-GB" dirty="0" err="1"/>
              <a:t>gyrff</a:t>
            </a:r>
            <a:r>
              <a:rPr lang="en-GB" dirty="0"/>
              <a:t> </a:t>
            </a:r>
            <a:r>
              <a:rPr lang="en-GB" dirty="0" err="1"/>
              <a:t>cyhoeddus</a:t>
            </a:r>
            <a:r>
              <a:rPr lang="en-GB" dirty="0"/>
              <a:t> a </a:t>
            </a:r>
            <a:r>
              <a:rPr lang="en-GB" dirty="0" err="1"/>
              <a:t>sicrhau</a:t>
            </a:r>
            <a:r>
              <a:rPr lang="en-GB" dirty="0"/>
              <a:t> </a:t>
            </a:r>
            <a:r>
              <a:rPr lang="en-GB" dirty="0" err="1"/>
              <a:t>ei</a:t>
            </a:r>
            <a:r>
              <a:rPr lang="en-GB" dirty="0"/>
              <a:t> bod </a:t>
            </a:r>
            <a:r>
              <a:rPr lang="en-GB" dirty="0" err="1"/>
              <a:t>yn</a:t>
            </a:r>
            <a:r>
              <a:rPr lang="en-GB" dirty="0"/>
              <a:t> </a:t>
            </a:r>
            <a:r>
              <a:rPr lang="en-GB" dirty="0" err="1"/>
              <a:t>gyfredol</a:t>
            </a:r>
            <a:r>
              <a:rPr lang="en-GB" dirty="0"/>
              <a:t>. </a:t>
            </a:r>
          </a:p>
          <a:p>
            <a:pPr marL="360000" indent="-360000" rtl="0">
              <a:buClr>
                <a:srgbClr val="294054"/>
              </a:buClr>
              <a:buFont typeface="Wingdings" panose="05000000000000000000" pitchFamily="2" charset="2"/>
              <a:buChar char="q"/>
            </a:pPr>
            <a:r>
              <a:rPr lang="en-GB" dirty="0" err="1"/>
              <a:t>Cynorthwyo'r</a:t>
            </a:r>
            <a:r>
              <a:rPr lang="en-GB" dirty="0"/>
              <a:t> </a:t>
            </a:r>
            <a:r>
              <a:rPr lang="en-GB" dirty="0" err="1"/>
              <a:t>Rheolwr</a:t>
            </a:r>
            <a:r>
              <a:rPr lang="en-GB" dirty="0"/>
              <a:t> </a:t>
            </a:r>
            <a:r>
              <a:rPr lang="en-GB" dirty="0" err="1"/>
              <a:t>Safonau</a:t>
            </a:r>
            <a:r>
              <a:rPr lang="en-GB" dirty="0"/>
              <a:t> </a:t>
            </a:r>
            <a:r>
              <a:rPr lang="en-GB" dirty="0" err="1"/>
              <a:t>Cwynion</a:t>
            </a:r>
            <a:r>
              <a:rPr lang="en-GB" dirty="0"/>
              <a:t> a </a:t>
            </a:r>
            <a:r>
              <a:rPr lang="en-GB" dirty="0" err="1"/>
              <a:t>Gwella</a:t>
            </a:r>
            <a:r>
              <a:rPr lang="en-GB" dirty="0"/>
              <a:t> a </a:t>
            </a:r>
            <a:r>
              <a:rPr lang="en-GB" dirty="0" err="1"/>
              <a:t>chydweithwyr</a:t>
            </a:r>
            <a:r>
              <a:rPr lang="en-GB" dirty="0"/>
              <a:t> </a:t>
            </a:r>
            <a:r>
              <a:rPr lang="en-GB" dirty="0" err="1"/>
              <a:t>eraill</a:t>
            </a:r>
            <a:r>
              <a:rPr lang="en-GB" dirty="0"/>
              <a:t> </a:t>
            </a:r>
            <a:r>
              <a:rPr lang="en-GB" dirty="0" err="1"/>
              <a:t>i</a:t>
            </a:r>
            <a:r>
              <a:rPr lang="en-GB" dirty="0"/>
              <a:t> </a:t>
            </a:r>
            <a:r>
              <a:rPr lang="en-GB" dirty="0" err="1"/>
              <a:t>baratoi</a:t>
            </a:r>
            <a:r>
              <a:rPr lang="en-GB" dirty="0"/>
              <a:t> </a:t>
            </a:r>
            <a:r>
              <a:rPr lang="en-GB" dirty="0" err="1"/>
              <a:t>adroddiadau</a:t>
            </a:r>
            <a:r>
              <a:rPr lang="en-GB" dirty="0"/>
              <a:t> </a:t>
            </a:r>
            <a:r>
              <a:rPr lang="en-GB" dirty="0" err="1"/>
              <a:t>ar</a:t>
            </a:r>
            <a:r>
              <a:rPr lang="en-GB" dirty="0"/>
              <a:t> </a:t>
            </a:r>
            <a:r>
              <a:rPr lang="en-GB" dirty="0" err="1"/>
              <a:t>lefelau</a:t>
            </a:r>
            <a:r>
              <a:rPr lang="en-GB" dirty="0"/>
              <a:t> </a:t>
            </a:r>
            <a:r>
              <a:rPr lang="en-GB" dirty="0" err="1"/>
              <a:t>perfformiad</a:t>
            </a:r>
            <a:r>
              <a:rPr lang="en-GB" dirty="0"/>
              <a:t> </a:t>
            </a:r>
            <a:r>
              <a:rPr lang="en-GB" dirty="0" err="1"/>
              <a:t>cyrff</a:t>
            </a:r>
            <a:r>
              <a:rPr lang="en-GB" dirty="0"/>
              <a:t> </a:t>
            </a:r>
            <a:r>
              <a:rPr lang="en-GB" dirty="0" err="1"/>
              <a:t>cyhoeddus</a:t>
            </a:r>
            <a:r>
              <a:rPr lang="en-GB" dirty="0"/>
              <a:t> </a:t>
            </a:r>
            <a:r>
              <a:rPr lang="en-GB" dirty="0" err="1"/>
              <a:t>ledled</a:t>
            </a:r>
            <a:r>
              <a:rPr lang="en-GB" dirty="0"/>
              <a:t> Cymru o </a:t>
            </a:r>
            <a:r>
              <a:rPr lang="en-GB" dirty="0" err="1"/>
              <a:t>ymdrin</a:t>
            </a:r>
            <a:r>
              <a:rPr lang="en-GB" dirty="0"/>
              <a:t> â </a:t>
            </a:r>
            <a:r>
              <a:rPr lang="en-GB" dirty="0" err="1"/>
              <a:t>chwynion</a:t>
            </a:r>
            <a:r>
              <a:rPr lang="en-GB" dirty="0"/>
              <a:t> </a:t>
            </a:r>
            <a:r>
              <a:rPr lang="en-GB" dirty="0" err="1"/>
              <a:t>ar</a:t>
            </a:r>
            <a:r>
              <a:rPr lang="en-GB" dirty="0"/>
              <a:t> </a:t>
            </a:r>
            <a:r>
              <a:rPr lang="en-GB" dirty="0" err="1"/>
              <a:t>gyfer</a:t>
            </a:r>
            <a:r>
              <a:rPr lang="en-GB" dirty="0"/>
              <a:t> </a:t>
            </a:r>
            <a:r>
              <a:rPr lang="en-GB" dirty="0" err="1"/>
              <a:t>cynulleidfaoedd</a:t>
            </a:r>
            <a:r>
              <a:rPr lang="en-GB" dirty="0"/>
              <a:t> </a:t>
            </a:r>
            <a:r>
              <a:rPr lang="en-GB" dirty="0" err="1"/>
              <a:t>mewnol</a:t>
            </a:r>
            <a:r>
              <a:rPr lang="en-GB" dirty="0"/>
              <a:t> ac </a:t>
            </a:r>
            <a:r>
              <a:rPr lang="en-GB" dirty="0" err="1"/>
              <a:t>allanol</a:t>
            </a:r>
            <a:r>
              <a:rPr lang="en-GB" dirty="0"/>
              <a:t>. </a:t>
            </a:r>
          </a:p>
          <a:p>
            <a:pPr marL="360000" indent="-360000" rtl="0">
              <a:buClr>
                <a:srgbClr val="294054"/>
              </a:buClr>
              <a:buFont typeface="Wingdings" panose="05000000000000000000" pitchFamily="2" charset="2"/>
              <a:buChar char="q"/>
            </a:pPr>
            <a:r>
              <a:rPr lang="en-GB" dirty="0" err="1"/>
              <a:t>Ymgysylltu</a:t>
            </a:r>
            <a:r>
              <a:rPr lang="en-GB" dirty="0"/>
              <a:t> â </a:t>
            </a:r>
            <a:r>
              <a:rPr lang="en-GB" dirty="0" err="1"/>
              <a:t>chyrff</a:t>
            </a:r>
            <a:r>
              <a:rPr lang="en-GB" dirty="0"/>
              <a:t> </a:t>
            </a:r>
            <a:r>
              <a:rPr lang="en-GB" dirty="0" err="1"/>
              <a:t>cyhoeddus</a:t>
            </a:r>
            <a:r>
              <a:rPr lang="en-GB" dirty="0"/>
              <a:t> </a:t>
            </a:r>
            <a:r>
              <a:rPr lang="en-GB" dirty="0" err="1"/>
              <a:t>i</a:t>
            </a:r>
            <a:r>
              <a:rPr lang="en-GB" dirty="0"/>
              <a:t> </a:t>
            </a:r>
            <a:r>
              <a:rPr lang="en-GB" dirty="0" err="1"/>
              <a:t>archwilio</a:t>
            </a:r>
            <a:r>
              <a:rPr lang="en-GB" dirty="0"/>
              <a:t> </a:t>
            </a:r>
            <a:r>
              <a:rPr lang="en-GB" dirty="0" err="1"/>
              <a:t>unrhyw</a:t>
            </a:r>
            <a:r>
              <a:rPr lang="en-GB" dirty="0"/>
              <a:t> </a:t>
            </a:r>
            <a:r>
              <a:rPr lang="en-GB" dirty="0" err="1"/>
              <a:t>bryderon</a:t>
            </a:r>
            <a:r>
              <a:rPr lang="en-GB" dirty="0"/>
              <a:t> </a:t>
            </a:r>
            <a:r>
              <a:rPr lang="en-GB" dirty="0" err="1"/>
              <a:t>ynghylch</a:t>
            </a:r>
            <a:r>
              <a:rPr lang="en-GB" dirty="0"/>
              <a:t> </a:t>
            </a:r>
            <a:r>
              <a:rPr lang="en-GB" dirty="0" err="1"/>
              <a:t>ymdrin</a:t>
            </a:r>
            <a:r>
              <a:rPr lang="en-GB" dirty="0"/>
              <a:t> â </a:t>
            </a:r>
            <a:r>
              <a:rPr lang="en-GB" dirty="0" err="1"/>
              <a:t>chwynion</a:t>
            </a:r>
            <a:r>
              <a:rPr lang="en-GB" dirty="0"/>
              <a:t> y </a:t>
            </a:r>
            <a:r>
              <a:rPr lang="en-GB" dirty="0" err="1"/>
              <a:t>gellir</a:t>
            </a:r>
            <a:r>
              <a:rPr lang="en-GB" dirty="0"/>
              <a:t> </a:t>
            </a:r>
            <a:r>
              <a:rPr lang="en-GB" dirty="0" err="1"/>
              <a:t>eu</a:t>
            </a:r>
            <a:r>
              <a:rPr lang="en-GB" dirty="0"/>
              <a:t> </a:t>
            </a:r>
            <a:r>
              <a:rPr lang="en-GB" dirty="0" err="1"/>
              <a:t>datrys</a:t>
            </a:r>
            <a:r>
              <a:rPr lang="en-GB" dirty="0"/>
              <a:t> </a:t>
            </a:r>
            <a:r>
              <a:rPr lang="en-GB" dirty="0" err="1"/>
              <a:t>trwy</a:t>
            </a:r>
            <a:r>
              <a:rPr lang="en-GB" dirty="0"/>
              <a:t> </a:t>
            </a:r>
            <a:r>
              <a:rPr lang="en-GB" dirty="0" err="1"/>
              <a:t>hyfforddiant</a:t>
            </a:r>
            <a:r>
              <a:rPr lang="en-GB" dirty="0"/>
              <a:t> neu </a:t>
            </a:r>
            <a:r>
              <a:rPr lang="en-GB" dirty="0" err="1"/>
              <a:t>gefnogaeth</a:t>
            </a:r>
            <a:r>
              <a:rPr lang="en-GB" dirty="0"/>
              <a:t>. </a:t>
            </a:r>
          </a:p>
          <a:p>
            <a:pPr marL="360000" indent="-360000" rtl="0">
              <a:buClr>
                <a:srgbClr val="294054"/>
              </a:buClr>
              <a:buFont typeface="Wingdings" panose="05000000000000000000" pitchFamily="2" charset="2"/>
              <a:buChar char="q"/>
            </a:pPr>
            <a:r>
              <a:rPr lang="en-GB" dirty="0" err="1"/>
              <a:t>Cynorthwyo</a:t>
            </a:r>
            <a:r>
              <a:rPr lang="en-GB" dirty="0"/>
              <a:t> </a:t>
            </a:r>
            <a:r>
              <a:rPr lang="en-GB" dirty="0" err="1"/>
              <a:t>gyda</a:t>
            </a:r>
            <a:r>
              <a:rPr lang="en-GB" dirty="0"/>
              <a:t> </a:t>
            </a:r>
            <a:r>
              <a:rPr lang="en-GB" dirty="0" err="1"/>
              <a:t>chreu</a:t>
            </a:r>
            <a:r>
              <a:rPr lang="en-GB" dirty="0"/>
              <a:t> a </a:t>
            </a:r>
            <a:r>
              <a:rPr lang="en-GB" dirty="0" err="1"/>
              <a:t>datblygu</a:t>
            </a:r>
            <a:r>
              <a:rPr lang="en-GB" dirty="0"/>
              <a:t> </a:t>
            </a:r>
            <a:r>
              <a:rPr lang="en-GB" dirty="0" err="1"/>
              <a:t>rhwydweithiau</a:t>
            </a:r>
            <a:r>
              <a:rPr lang="en-GB" dirty="0"/>
              <a:t> </a:t>
            </a:r>
            <a:r>
              <a:rPr lang="en-GB" dirty="0" err="1"/>
              <a:t>ymdrin</a:t>
            </a:r>
            <a:r>
              <a:rPr lang="en-GB" dirty="0"/>
              <a:t> â </a:t>
            </a:r>
            <a:r>
              <a:rPr lang="en-GB" dirty="0" err="1"/>
              <a:t>chwynion</a:t>
            </a:r>
            <a:r>
              <a:rPr lang="en-GB" dirty="0"/>
              <a:t>. </a:t>
            </a:r>
          </a:p>
          <a:p>
            <a:pPr marL="360000" indent="-360000" rtl="0">
              <a:buClr>
                <a:srgbClr val="294054"/>
              </a:buClr>
              <a:buFont typeface="Wingdings" panose="05000000000000000000" pitchFamily="2" charset="2"/>
              <a:buChar char="q"/>
            </a:pPr>
            <a:r>
              <a:rPr lang="en-GB" dirty="0" err="1"/>
              <a:t>Cyflwyno</a:t>
            </a:r>
            <a:r>
              <a:rPr lang="en-GB" dirty="0"/>
              <a:t> </a:t>
            </a:r>
            <a:r>
              <a:rPr lang="en-GB" dirty="0" err="1"/>
              <a:t>cyflwyniadau</a:t>
            </a:r>
            <a:r>
              <a:rPr lang="en-GB" dirty="0"/>
              <a:t> </a:t>
            </a:r>
            <a:r>
              <a:rPr lang="en-GB" dirty="0" err="1"/>
              <a:t>ar</a:t>
            </a:r>
            <a:r>
              <a:rPr lang="en-GB" dirty="0"/>
              <a:t> </a:t>
            </a:r>
            <a:r>
              <a:rPr lang="en-GB" dirty="0" err="1"/>
              <a:t>waith</a:t>
            </a:r>
            <a:r>
              <a:rPr lang="en-GB" dirty="0"/>
              <a:t> yr </a:t>
            </a:r>
            <a:r>
              <a:rPr lang="en-GB" dirty="0" err="1"/>
              <a:t>Awdurdod</a:t>
            </a:r>
            <a:r>
              <a:rPr lang="en-GB" dirty="0"/>
              <a:t> </a:t>
            </a:r>
            <a:r>
              <a:rPr lang="en-GB" dirty="0" err="1"/>
              <a:t>Safonau</a:t>
            </a:r>
            <a:r>
              <a:rPr lang="en-GB" dirty="0"/>
              <a:t> </a:t>
            </a:r>
            <a:r>
              <a:rPr lang="en-GB" dirty="0" err="1"/>
              <a:t>Cwynion</a:t>
            </a:r>
            <a:r>
              <a:rPr lang="en-GB" dirty="0"/>
              <a:t> </a:t>
            </a:r>
            <a:r>
              <a:rPr lang="en-GB" dirty="0" err="1"/>
              <a:t>i</a:t>
            </a:r>
            <a:r>
              <a:rPr lang="en-GB" dirty="0"/>
              <a:t> </a:t>
            </a:r>
            <a:r>
              <a:rPr lang="en-GB" dirty="0" err="1"/>
              <a:t>ystod</a:t>
            </a:r>
            <a:r>
              <a:rPr lang="en-GB" dirty="0"/>
              <a:t> </a:t>
            </a:r>
            <a:r>
              <a:rPr lang="en-GB" dirty="0" err="1"/>
              <a:t>eang</a:t>
            </a:r>
            <a:r>
              <a:rPr lang="en-GB" dirty="0"/>
              <a:t> o </a:t>
            </a:r>
            <a:r>
              <a:rPr lang="en-GB" dirty="0" err="1"/>
              <a:t>gynulleidfaoedd</a:t>
            </a:r>
            <a:r>
              <a:rPr lang="en-GB" dirty="0"/>
              <a:t> </a:t>
            </a:r>
            <a:r>
              <a:rPr lang="en-GB" dirty="0" err="1"/>
              <a:t>mewnol</a:t>
            </a:r>
            <a:r>
              <a:rPr lang="en-GB" dirty="0"/>
              <a:t> ac </a:t>
            </a:r>
            <a:r>
              <a:rPr lang="en-GB" dirty="0" err="1"/>
              <a:t>allanol</a:t>
            </a:r>
            <a:r>
              <a:rPr lang="en-GB" dirty="0"/>
              <a:t>. </a:t>
            </a:r>
          </a:p>
          <a:p>
            <a:pPr marL="0" indent="0" rtl="0">
              <a:buClr>
                <a:srgbClr val="294054"/>
              </a:buClr>
              <a:buNone/>
            </a:pPr>
            <a:r>
              <a:rPr lang="cy-gb" sz="1600" dirty="0">
                <a:effectLst/>
                <a:latin typeface="Manrope"/>
                <a:ea typeface="Calibri" panose="020F0502020204030204" pitchFamily="34" charset="0"/>
                <a:cs typeface="Times New Roman" panose="02020603050405020304" pitchFamily="18" charset="0"/>
              </a:rPr>
              <a:t>	 </a:t>
            </a:r>
          </a:p>
          <a:p>
            <a:pPr marL="360000" indent="-360000" rtl="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rtlCol="0"/>
          <a:lstStyle/>
          <a:p>
            <a:pPr rtl="0"/>
            <a:r>
              <a:rPr lang="cy-gb" b="1" dirty="0">
                <a:solidFill>
                  <a:srgbClr val="294054"/>
                </a:solidFill>
                <a:latin typeface="Manrope" pitchFamily="2" charset="0"/>
              </a:rPr>
              <a:t>Cyfrifoldebau (parhau)</a:t>
            </a:r>
          </a:p>
        </p:txBody>
      </p:sp>
    </p:spTree>
    <p:extLst>
      <p:ext uri="{BB962C8B-B14F-4D97-AF65-F5344CB8AC3E}">
        <p14:creationId xmlns:p14="http://schemas.microsoft.com/office/powerpoint/2010/main" val="375894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8C25B-32C4-AA29-D211-EFE8595E3D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6A4234-BEC9-E745-9971-1D42241FE183}"/>
              </a:ext>
            </a:extLst>
          </p:cNvPr>
          <p:cNvSpPr>
            <a:spLocks noGrp="1"/>
          </p:cNvSpPr>
          <p:nvPr>
            <p:ph idx="1"/>
          </p:nvPr>
        </p:nvSpPr>
        <p:spPr>
          <a:xfrm>
            <a:off x="736600" y="1816100"/>
            <a:ext cx="10718800" cy="4417622"/>
          </a:xfrm>
        </p:spPr>
        <p:txBody>
          <a:bodyPr rtlCol="0">
            <a:noAutofit/>
          </a:bodyPr>
          <a:lstStyle/>
          <a:p>
            <a:pPr marL="360000" indent="-360000" rtl="0">
              <a:buClr>
                <a:srgbClr val="294054"/>
              </a:buClr>
              <a:buFont typeface="Wingdings" panose="05000000000000000000" pitchFamily="2" charset="2"/>
              <a:buChar char="q"/>
            </a:pPr>
            <a:r>
              <a:rPr lang="en-GB" dirty="0" err="1"/>
              <a:t>Cynorthwyo</a:t>
            </a:r>
            <a:r>
              <a:rPr lang="en-GB" dirty="0"/>
              <a:t> </a:t>
            </a:r>
            <a:r>
              <a:rPr lang="en-GB" dirty="0" err="1"/>
              <a:t>gyda</a:t>
            </a:r>
            <a:r>
              <a:rPr lang="en-GB" dirty="0"/>
              <a:t> </a:t>
            </a:r>
            <a:r>
              <a:rPr lang="en-GB" dirty="0" err="1"/>
              <a:t>chynghori</a:t>
            </a:r>
            <a:r>
              <a:rPr lang="en-GB" dirty="0"/>
              <a:t> </a:t>
            </a:r>
            <a:r>
              <a:rPr lang="en-GB" dirty="0" err="1"/>
              <a:t>cydweithwyr</a:t>
            </a:r>
            <a:r>
              <a:rPr lang="en-GB" dirty="0"/>
              <a:t> </a:t>
            </a:r>
            <a:r>
              <a:rPr lang="en-GB" dirty="0" err="1"/>
              <a:t>mewnol</a:t>
            </a:r>
            <a:r>
              <a:rPr lang="en-GB" dirty="0"/>
              <a:t> </a:t>
            </a:r>
            <a:r>
              <a:rPr lang="en-GB" dirty="0" err="1"/>
              <a:t>ar</a:t>
            </a:r>
            <a:r>
              <a:rPr lang="en-GB" dirty="0"/>
              <a:t> </a:t>
            </a:r>
            <a:r>
              <a:rPr lang="en-GB" dirty="0" err="1"/>
              <a:t>faterion</a:t>
            </a:r>
            <a:r>
              <a:rPr lang="en-GB" dirty="0"/>
              <a:t> </a:t>
            </a:r>
            <a:r>
              <a:rPr lang="en-GB" dirty="0" err="1"/>
              <a:t>yn</a:t>
            </a:r>
            <a:r>
              <a:rPr lang="en-GB" dirty="0"/>
              <a:t> </a:t>
            </a:r>
            <a:r>
              <a:rPr lang="en-GB" dirty="0" err="1"/>
              <a:t>ymwneud</a:t>
            </a:r>
            <a:r>
              <a:rPr lang="en-GB" dirty="0"/>
              <a:t> ag </a:t>
            </a:r>
            <a:r>
              <a:rPr lang="en-GB" dirty="0" err="1"/>
              <a:t>ymdrin</a:t>
            </a:r>
            <a:r>
              <a:rPr lang="en-GB" dirty="0"/>
              <a:t> â </a:t>
            </a:r>
            <a:r>
              <a:rPr lang="en-GB" dirty="0" err="1"/>
              <a:t>chwynion</a:t>
            </a:r>
            <a:r>
              <a:rPr lang="en-GB" dirty="0"/>
              <a:t> </a:t>
            </a:r>
          </a:p>
          <a:p>
            <a:pPr marL="360000" indent="-360000" rtl="0">
              <a:buClr>
                <a:srgbClr val="294054"/>
              </a:buClr>
              <a:buFont typeface="Wingdings" panose="05000000000000000000" pitchFamily="2" charset="2"/>
              <a:buChar char="q"/>
            </a:pPr>
            <a:r>
              <a:rPr lang="en-GB" dirty="0" err="1"/>
              <a:t>Cyfrannu'n</a:t>
            </a:r>
            <a:r>
              <a:rPr lang="en-GB" dirty="0"/>
              <a:t> </a:t>
            </a:r>
            <a:r>
              <a:rPr lang="en-GB" dirty="0" err="1"/>
              <a:t>adeiladol</a:t>
            </a:r>
            <a:r>
              <a:rPr lang="en-GB" dirty="0"/>
              <a:t> at </a:t>
            </a:r>
            <a:r>
              <a:rPr lang="en-GB" dirty="0" err="1"/>
              <a:t>ddatblygu</a:t>
            </a:r>
            <a:r>
              <a:rPr lang="en-GB" dirty="0"/>
              <a:t> a </a:t>
            </a:r>
            <a:r>
              <a:rPr lang="en-GB" dirty="0" err="1"/>
              <a:t>gwella</a:t>
            </a:r>
            <a:r>
              <a:rPr lang="en-GB" dirty="0"/>
              <a:t> </a:t>
            </a:r>
            <a:r>
              <a:rPr lang="en-GB" dirty="0" err="1"/>
              <a:t>adnoddau</a:t>
            </a:r>
            <a:r>
              <a:rPr lang="en-GB" dirty="0"/>
              <a:t>, </a:t>
            </a:r>
            <a:r>
              <a:rPr lang="en-GB" dirty="0" err="1"/>
              <a:t>gweithdrefnau</a:t>
            </a:r>
            <a:r>
              <a:rPr lang="en-GB" dirty="0"/>
              <a:t>, </a:t>
            </a:r>
            <a:r>
              <a:rPr lang="en-GB" dirty="0" err="1"/>
              <a:t>polisïau</a:t>
            </a:r>
            <a:r>
              <a:rPr lang="en-GB" dirty="0"/>
              <a:t> a </a:t>
            </a:r>
            <a:r>
              <a:rPr lang="en-GB" dirty="0" err="1"/>
              <a:t>chynlluniau</a:t>
            </a:r>
            <a:r>
              <a:rPr lang="en-GB" dirty="0"/>
              <a:t> </a:t>
            </a:r>
            <a:r>
              <a:rPr lang="en-GB" dirty="0" err="1"/>
              <a:t>hyfforddi’r</a:t>
            </a:r>
            <a:r>
              <a:rPr lang="en-GB" dirty="0"/>
              <a:t> </a:t>
            </a:r>
            <a:r>
              <a:rPr lang="en-GB" dirty="0" err="1"/>
              <a:t>swyddfa</a:t>
            </a:r>
            <a:r>
              <a:rPr lang="en-GB" dirty="0"/>
              <a:t> – </a:t>
            </a:r>
            <a:r>
              <a:rPr lang="en-GB" dirty="0" err="1"/>
              <a:t>gan</a:t>
            </a:r>
            <a:r>
              <a:rPr lang="en-GB" dirty="0"/>
              <a:t> </a:t>
            </a:r>
            <a:r>
              <a:rPr lang="en-GB" dirty="0" err="1"/>
              <a:t>gynnwys</a:t>
            </a:r>
            <a:r>
              <a:rPr lang="en-GB" dirty="0"/>
              <a:t> </a:t>
            </a:r>
            <a:r>
              <a:rPr lang="en-GB" dirty="0" err="1"/>
              <a:t>darparu</a:t>
            </a:r>
            <a:r>
              <a:rPr lang="en-GB" dirty="0"/>
              <a:t> </a:t>
            </a:r>
            <a:r>
              <a:rPr lang="en-GB" dirty="0" err="1"/>
              <a:t>hyfforddiant</a:t>
            </a:r>
            <a:r>
              <a:rPr lang="en-GB" dirty="0"/>
              <a:t> </a:t>
            </a:r>
            <a:r>
              <a:rPr lang="en-GB" dirty="0" err="1"/>
              <a:t>mewnol</a:t>
            </a:r>
            <a:r>
              <a:rPr lang="en-GB" dirty="0"/>
              <a:t> </a:t>
            </a:r>
            <a:r>
              <a:rPr lang="en-GB" dirty="0" err="1"/>
              <a:t>ar</a:t>
            </a:r>
            <a:r>
              <a:rPr lang="en-GB" dirty="0"/>
              <a:t> yr </a:t>
            </a:r>
            <a:r>
              <a:rPr lang="en-GB" dirty="0" err="1"/>
              <a:t>Awdurdod</a:t>
            </a:r>
            <a:r>
              <a:rPr lang="en-GB" dirty="0"/>
              <a:t> </a:t>
            </a:r>
            <a:r>
              <a:rPr lang="en-GB" dirty="0" err="1"/>
              <a:t>Safonau</a:t>
            </a:r>
            <a:r>
              <a:rPr lang="en-GB" dirty="0"/>
              <a:t> </a:t>
            </a:r>
            <a:r>
              <a:rPr lang="en-GB" dirty="0" err="1"/>
              <a:t>Cwynion</a:t>
            </a:r>
            <a:r>
              <a:rPr lang="en-GB" dirty="0"/>
              <a:t> </a:t>
            </a:r>
            <a:r>
              <a:rPr lang="en-GB" dirty="0" err="1"/>
              <a:t>i</a:t>
            </a:r>
            <a:r>
              <a:rPr lang="en-GB" dirty="0"/>
              <a:t> staff OGCC a </a:t>
            </a:r>
            <a:r>
              <a:rPr lang="en-GB" dirty="0" err="1"/>
              <a:t>rheoli</a:t>
            </a:r>
            <a:r>
              <a:rPr lang="en-GB" dirty="0"/>
              <a:t> </a:t>
            </a:r>
            <a:r>
              <a:rPr lang="en-GB" dirty="0" err="1"/>
              <a:t>modiwlau</a:t>
            </a:r>
            <a:r>
              <a:rPr lang="en-GB" dirty="0"/>
              <a:t> </a:t>
            </a:r>
            <a:r>
              <a:rPr lang="en-GB" dirty="0" err="1"/>
              <a:t>cynefino’r</a:t>
            </a:r>
            <a:r>
              <a:rPr lang="en-GB" dirty="0"/>
              <a:t> </a:t>
            </a:r>
            <a:r>
              <a:rPr lang="en-GB" dirty="0" err="1"/>
              <a:t>Awdurdod</a:t>
            </a:r>
            <a:r>
              <a:rPr lang="en-GB" dirty="0"/>
              <a:t> </a:t>
            </a:r>
            <a:r>
              <a:rPr lang="en-GB" dirty="0" err="1"/>
              <a:t>Safonau</a:t>
            </a:r>
            <a:r>
              <a:rPr lang="en-GB" dirty="0"/>
              <a:t> </a:t>
            </a:r>
            <a:r>
              <a:rPr lang="en-GB" dirty="0" err="1"/>
              <a:t>Cwynion</a:t>
            </a:r>
            <a:r>
              <a:rPr lang="en-GB" dirty="0"/>
              <a:t>.   </a:t>
            </a:r>
          </a:p>
          <a:p>
            <a:pPr marL="360000" indent="-360000" rtl="0">
              <a:buClr>
                <a:srgbClr val="294054"/>
              </a:buClr>
              <a:buFont typeface="Wingdings" panose="05000000000000000000" pitchFamily="2" charset="2"/>
              <a:buChar char="q"/>
            </a:pPr>
            <a:r>
              <a:rPr lang="en-GB" dirty="0"/>
              <a:t>Dilyn </a:t>
            </a:r>
            <a:r>
              <a:rPr lang="en-GB" dirty="0" err="1"/>
              <a:t>holl</a:t>
            </a:r>
            <a:r>
              <a:rPr lang="en-GB" dirty="0"/>
              <a:t> </a:t>
            </a:r>
            <a:r>
              <a:rPr lang="en-GB" dirty="0" err="1"/>
              <a:t>bolisïau</a:t>
            </a:r>
            <a:r>
              <a:rPr lang="en-GB" dirty="0"/>
              <a:t> a </a:t>
            </a:r>
            <a:r>
              <a:rPr lang="en-GB" dirty="0" err="1"/>
              <a:t>gweithdrefnau’r</a:t>
            </a:r>
            <a:r>
              <a:rPr lang="en-GB" dirty="0"/>
              <a:t> OGCC </a:t>
            </a:r>
            <a:r>
              <a:rPr lang="en-GB" dirty="0" err="1"/>
              <a:t>fel</a:t>
            </a:r>
            <a:r>
              <a:rPr lang="en-GB" dirty="0"/>
              <a:t> </a:t>
            </a:r>
            <a:r>
              <a:rPr lang="en-GB" dirty="0" err="1"/>
              <a:t>y’i</a:t>
            </a:r>
            <a:r>
              <a:rPr lang="en-GB" dirty="0"/>
              <a:t> </a:t>
            </a:r>
            <a:r>
              <a:rPr lang="en-GB" dirty="0" err="1"/>
              <a:t>hamlinellwyd</a:t>
            </a:r>
            <a:r>
              <a:rPr lang="en-GB" dirty="0"/>
              <a:t> </a:t>
            </a:r>
            <a:r>
              <a:rPr lang="en-GB" dirty="0" err="1"/>
              <a:t>yn</a:t>
            </a:r>
            <a:r>
              <a:rPr lang="en-GB" dirty="0"/>
              <a:t> y </a:t>
            </a:r>
            <a:r>
              <a:rPr lang="en-GB" dirty="0" err="1"/>
              <a:t>dogfennau</a:t>
            </a:r>
            <a:r>
              <a:rPr lang="en-GB" dirty="0"/>
              <a:t> </a:t>
            </a:r>
            <a:r>
              <a:rPr lang="en-GB" dirty="0" err="1"/>
              <a:t>polisi</a:t>
            </a:r>
            <a:r>
              <a:rPr lang="en-GB" dirty="0"/>
              <a:t>, </a:t>
            </a:r>
            <a:r>
              <a:rPr lang="en-GB" dirty="0" err="1"/>
              <a:t>pecynnau</a:t>
            </a:r>
            <a:r>
              <a:rPr lang="en-GB" dirty="0"/>
              <a:t> </a:t>
            </a:r>
            <a:r>
              <a:rPr lang="en-GB" dirty="0" err="1"/>
              <a:t>cynefino</a:t>
            </a:r>
            <a:r>
              <a:rPr lang="en-GB" dirty="0"/>
              <a:t>, yr Hwb ac </a:t>
            </a:r>
            <a:r>
              <a:rPr lang="en-GB" dirty="0" err="1"/>
              <a:t>ati</a:t>
            </a:r>
            <a:r>
              <a:rPr lang="en-GB" dirty="0"/>
              <a:t>. </a:t>
            </a:r>
          </a:p>
          <a:p>
            <a:pPr marL="360000" indent="-360000" rtl="0">
              <a:buClr>
                <a:srgbClr val="294054"/>
              </a:buClr>
              <a:buFont typeface="Wingdings" panose="05000000000000000000" pitchFamily="2" charset="2"/>
              <a:buChar char="q"/>
            </a:pPr>
            <a:r>
              <a:rPr lang="en-GB" dirty="0" err="1"/>
              <a:t>Cyfrannu</a:t>
            </a:r>
            <a:r>
              <a:rPr lang="en-GB" dirty="0"/>
              <a:t> at </a:t>
            </a:r>
            <a:r>
              <a:rPr lang="en-GB" dirty="0" err="1"/>
              <a:t>ymrwymiad</a:t>
            </a:r>
            <a:r>
              <a:rPr lang="en-GB" dirty="0"/>
              <a:t> OGCC </a:t>
            </a:r>
            <a:r>
              <a:rPr lang="en-GB" dirty="0" err="1"/>
              <a:t>i</a:t>
            </a:r>
            <a:r>
              <a:rPr lang="en-GB" dirty="0"/>
              <a:t> </a:t>
            </a:r>
            <a:r>
              <a:rPr lang="en-GB" dirty="0" err="1"/>
              <a:t>arferion</a:t>
            </a:r>
            <a:r>
              <a:rPr lang="en-GB" dirty="0"/>
              <a:t> da </a:t>
            </a:r>
            <a:r>
              <a:rPr lang="en-GB" dirty="0" err="1"/>
              <a:t>wrth</a:t>
            </a:r>
            <a:r>
              <a:rPr lang="en-GB" dirty="0"/>
              <a:t> </a:t>
            </a:r>
            <a:r>
              <a:rPr lang="en-GB" dirty="0" err="1"/>
              <a:t>ymdrin</a:t>
            </a:r>
            <a:r>
              <a:rPr lang="en-GB" dirty="0"/>
              <a:t> â </a:t>
            </a:r>
            <a:r>
              <a:rPr lang="en-GB" dirty="0" err="1"/>
              <a:t>gwybodaeth</a:t>
            </a:r>
            <a:r>
              <a:rPr lang="en-GB" dirty="0"/>
              <a:t>, </a:t>
            </a:r>
            <a:r>
              <a:rPr lang="en-GB" dirty="0" err="1"/>
              <a:t>drwy</a:t>
            </a:r>
            <a:r>
              <a:rPr lang="en-GB" dirty="0"/>
              <a:t> </a:t>
            </a:r>
            <a:r>
              <a:rPr lang="en-GB" dirty="0" err="1"/>
              <a:t>gydymffurfio</a:t>
            </a:r>
            <a:r>
              <a:rPr lang="en-GB" dirty="0"/>
              <a:t> â GDPR a </a:t>
            </a:r>
            <a:r>
              <a:rPr lang="en-GB" dirty="0" err="1"/>
              <a:t>pholisïau</a:t>
            </a:r>
            <a:r>
              <a:rPr lang="en-GB" dirty="0"/>
              <a:t> a </a:t>
            </a:r>
            <a:r>
              <a:rPr lang="en-GB" dirty="0" err="1"/>
              <a:t>gweithdrefnau</a:t>
            </a:r>
            <a:r>
              <a:rPr lang="en-GB" dirty="0"/>
              <a:t> OGCC, </a:t>
            </a:r>
            <a:r>
              <a:rPr lang="en-GB" dirty="0" err="1"/>
              <a:t>yn</a:t>
            </a:r>
            <a:r>
              <a:rPr lang="en-GB" dirty="0"/>
              <a:t> </a:t>
            </a:r>
            <a:r>
              <a:rPr lang="en-GB" dirty="0" err="1"/>
              <a:t>arbennig</a:t>
            </a:r>
            <a:r>
              <a:rPr lang="en-GB" dirty="0"/>
              <a:t> o ran </a:t>
            </a:r>
            <a:r>
              <a:rPr lang="en-GB" dirty="0" err="1"/>
              <a:t>unrhyw</a:t>
            </a:r>
            <a:r>
              <a:rPr lang="en-GB" dirty="0"/>
              <a:t> </a:t>
            </a:r>
            <a:r>
              <a:rPr lang="en-GB" dirty="0" err="1"/>
              <a:t>ddata</a:t>
            </a:r>
            <a:r>
              <a:rPr lang="en-GB" dirty="0"/>
              <a:t> </a:t>
            </a:r>
            <a:r>
              <a:rPr lang="en-GB" dirty="0" err="1"/>
              <a:t>personol</a:t>
            </a:r>
            <a:r>
              <a:rPr lang="en-GB" dirty="0"/>
              <a:t> neu </a:t>
            </a:r>
            <a:r>
              <a:rPr lang="en-GB" dirty="0" err="1"/>
              <a:t>ddeunydd</a:t>
            </a:r>
            <a:r>
              <a:rPr lang="en-GB" dirty="0"/>
              <a:t> </a:t>
            </a:r>
            <a:r>
              <a:rPr lang="en-GB" dirty="0" err="1"/>
              <a:t>cyfrinachol</a:t>
            </a:r>
            <a:r>
              <a:rPr lang="en-GB" dirty="0"/>
              <a:t>. </a:t>
            </a:r>
          </a:p>
          <a:p>
            <a:pPr marL="360000" indent="-360000" rtl="0">
              <a:buClr>
                <a:srgbClr val="294054"/>
              </a:buClr>
              <a:buFont typeface="Wingdings" panose="05000000000000000000" pitchFamily="2" charset="2"/>
              <a:buChar char="q"/>
            </a:pPr>
            <a:r>
              <a:rPr lang="en-GB" dirty="0" err="1"/>
              <a:t>Cymryd</a:t>
            </a:r>
            <a:r>
              <a:rPr lang="en-GB" dirty="0"/>
              <a:t> </a:t>
            </a:r>
            <a:r>
              <a:rPr lang="en-GB" dirty="0" err="1"/>
              <a:t>gofal</a:t>
            </a:r>
            <a:r>
              <a:rPr lang="en-GB" dirty="0"/>
              <a:t> </a:t>
            </a:r>
            <a:r>
              <a:rPr lang="en-GB" dirty="0" err="1"/>
              <a:t>rhesymol</a:t>
            </a:r>
            <a:r>
              <a:rPr lang="en-GB" dirty="0"/>
              <a:t> </a:t>
            </a:r>
            <a:r>
              <a:rPr lang="en-GB" dirty="0" err="1"/>
              <a:t>o’ch</a:t>
            </a:r>
            <a:r>
              <a:rPr lang="en-GB" dirty="0"/>
              <a:t> </a:t>
            </a:r>
            <a:r>
              <a:rPr lang="en-GB" dirty="0" err="1"/>
              <a:t>llesiant</a:t>
            </a:r>
            <a:r>
              <a:rPr lang="en-GB" dirty="0"/>
              <a:t> </a:t>
            </a:r>
            <a:r>
              <a:rPr lang="en-GB" dirty="0" err="1"/>
              <a:t>a’ch</a:t>
            </a:r>
            <a:r>
              <a:rPr lang="en-GB" dirty="0"/>
              <a:t> iechyd a </a:t>
            </a:r>
            <a:r>
              <a:rPr lang="en-GB" dirty="0" err="1"/>
              <a:t>diogelwch</a:t>
            </a:r>
            <a:r>
              <a:rPr lang="en-GB" dirty="0"/>
              <a:t> </a:t>
            </a:r>
            <a:r>
              <a:rPr lang="en-GB" dirty="0" err="1"/>
              <a:t>eich</a:t>
            </a:r>
            <a:r>
              <a:rPr lang="en-GB" dirty="0"/>
              <a:t> </a:t>
            </a:r>
            <a:r>
              <a:rPr lang="en-GB" dirty="0" err="1"/>
              <a:t>hun</a:t>
            </a:r>
            <a:r>
              <a:rPr lang="en-GB" dirty="0"/>
              <a:t> a </a:t>
            </a:r>
            <a:r>
              <a:rPr lang="en-GB" dirty="0" err="1"/>
              <a:t>chydweithwyr</a:t>
            </a:r>
            <a:r>
              <a:rPr lang="en-GB" dirty="0"/>
              <a:t>.  </a:t>
            </a:r>
          </a:p>
          <a:p>
            <a:pPr marL="360000" indent="-360000" rtl="0">
              <a:buClr>
                <a:srgbClr val="294054"/>
              </a:buClr>
              <a:buFont typeface="Wingdings" panose="05000000000000000000" pitchFamily="2" charset="2"/>
              <a:buChar char="q"/>
            </a:pPr>
            <a:r>
              <a:rPr lang="en-GB" dirty="0" err="1"/>
              <a:t>Ymgymryd</a:t>
            </a:r>
            <a:r>
              <a:rPr lang="en-GB" dirty="0"/>
              <a:t> ag </a:t>
            </a:r>
            <a:r>
              <a:rPr lang="en-GB" dirty="0" err="1"/>
              <a:t>unrhyw</a:t>
            </a:r>
            <a:r>
              <a:rPr lang="en-GB" dirty="0"/>
              <a:t> </a:t>
            </a:r>
            <a:r>
              <a:rPr lang="en-GB" dirty="0" err="1"/>
              <a:t>ddyletswyddau</a:t>
            </a:r>
            <a:r>
              <a:rPr lang="en-GB" dirty="0"/>
              <a:t> </a:t>
            </a:r>
            <a:r>
              <a:rPr lang="en-GB" dirty="0" err="1"/>
              <a:t>eraill</a:t>
            </a:r>
            <a:r>
              <a:rPr lang="en-GB" dirty="0"/>
              <a:t>, </a:t>
            </a:r>
            <a:r>
              <a:rPr lang="en-GB" dirty="0" err="1"/>
              <a:t>cymesur</a:t>
            </a:r>
            <a:r>
              <a:rPr lang="en-GB" dirty="0"/>
              <a:t> </a:t>
            </a:r>
            <a:r>
              <a:rPr lang="en-GB" dirty="0" err="1"/>
              <a:t>â’r</a:t>
            </a:r>
            <a:r>
              <a:rPr lang="en-GB" dirty="0"/>
              <a:t> </a:t>
            </a:r>
            <a:r>
              <a:rPr lang="en-GB" dirty="0" err="1"/>
              <a:t>sgiliau</a:t>
            </a:r>
            <a:r>
              <a:rPr lang="en-GB" dirty="0"/>
              <a:t> </a:t>
            </a:r>
            <a:r>
              <a:rPr lang="en-GB" dirty="0" err="1"/>
              <a:t>a’r</a:t>
            </a:r>
            <a:r>
              <a:rPr lang="en-GB" dirty="0"/>
              <a:t> </a:t>
            </a:r>
            <a:r>
              <a:rPr lang="en-GB" dirty="0" err="1"/>
              <a:t>profiad</a:t>
            </a:r>
            <a:r>
              <a:rPr lang="en-GB" dirty="0"/>
              <a:t> </a:t>
            </a:r>
            <a:r>
              <a:rPr lang="en-GB" dirty="0" err="1"/>
              <a:t>disgwyliedig</a:t>
            </a:r>
            <a:r>
              <a:rPr lang="en-GB" dirty="0"/>
              <a:t> </a:t>
            </a:r>
            <a:r>
              <a:rPr lang="en-GB" dirty="0" err="1"/>
              <a:t>ar</a:t>
            </a:r>
            <a:r>
              <a:rPr lang="en-GB" dirty="0"/>
              <a:t> </a:t>
            </a:r>
            <a:r>
              <a:rPr lang="en-GB" dirty="0" err="1"/>
              <a:t>gyfer</a:t>
            </a:r>
            <a:r>
              <a:rPr lang="en-GB" dirty="0"/>
              <a:t> y </a:t>
            </a:r>
            <a:r>
              <a:rPr lang="en-GB" dirty="0" err="1"/>
              <a:t>rôl</a:t>
            </a:r>
            <a:r>
              <a:rPr lang="en-GB" dirty="0"/>
              <a:t> hon, a all </a:t>
            </a:r>
            <a:r>
              <a:rPr lang="en-GB" dirty="0" err="1"/>
              <a:t>gael</a:t>
            </a:r>
            <a:r>
              <a:rPr lang="en-GB" dirty="0"/>
              <a:t> </a:t>
            </a:r>
            <a:r>
              <a:rPr lang="en-GB" dirty="0" err="1"/>
              <a:t>eu</a:t>
            </a:r>
            <a:r>
              <a:rPr lang="en-GB" dirty="0"/>
              <a:t> </a:t>
            </a:r>
            <a:r>
              <a:rPr lang="en-GB" dirty="0" err="1"/>
              <a:t>dyrannu</a:t>
            </a:r>
            <a:r>
              <a:rPr lang="en-GB" dirty="0"/>
              <a:t> o </a:t>
            </a:r>
            <a:r>
              <a:rPr lang="en-GB" dirty="0" err="1"/>
              <a:t>bryd</a:t>
            </a:r>
            <a:r>
              <a:rPr lang="en-GB" dirty="0"/>
              <a:t> </a:t>
            </a:r>
            <a:r>
              <a:rPr lang="en-GB" dirty="0" err="1"/>
              <a:t>i’w</a:t>
            </a:r>
            <a:r>
              <a:rPr lang="en-GB" dirty="0"/>
              <a:t> </a:t>
            </a:r>
            <a:r>
              <a:rPr lang="en-GB" dirty="0" err="1"/>
              <a:t>gilydd</a:t>
            </a:r>
            <a:r>
              <a:rPr lang="en-GB" dirty="0"/>
              <a:t>. </a:t>
            </a:r>
          </a:p>
          <a:p>
            <a:pPr marL="0" indent="0" rtl="0">
              <a:buClr>
                <a:srgbClr val="294054"/>
              </a:buClr>
              <a:buNone/>
            </a:pPr>
            <a:r>
              <a:rPr lang="cy-gb" sz="1600" dirty="0">
                <a:effectLst/>
                <a:latin typeface="Manrope"/>
                <a:ea typeface="Calibri" panose="020F0502020204030204" pitchFamily="34" charset="0"/>
                <a:cs typeface="Times New Roman" panose="02020603050405020304" pitchFamily="18" charset="0"/>
              </a:rPr>
              <a:t>	 </a:t>
            </a:r>
          </a:p>
          <a:p>
            <a:pPr marL="360000" indent="-360000" rtl="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99C98E8-E60F-86F4-27EE-A829F500883D}"/>
              </a:ext>
            </a:extLst>
          </p:cNvPr>
          <p:cNvSpPr>
            <a:spLocks noGrp="1"/>
          </p:cNvSpPr>
          <p:nvPr>
            <p:ph type="title"/>
          </p:nvPr>
        </p:nvSpPr>
        <p:spPr>
          <a:xfrm>
            <a:off x="1097280" y="286603"/>
            <a:ext cx="10058400" cy="1097697"/>
          </a:xfrm>
        </p:spPr>
        <p:txBody>
          <a:bodyPr rtlCol="0"/>
          <a:lstStyle/>
          <a:p>
            <a:r>
              <a:rPr lang="cy-gb" b="1" dirty="0">
                <a:solidFill>
                  <a:srgbClr val="294054"/>
                </a:solidFill>
                <a:latin typeface="Manrope" pitchFamily="2" charset="0"/>
              </a:rPr>
              <a:t>Cyfrifoldebau (parhau)</a:t>
            </a:r>
          </a:p>
        </p:txBody>
      </p:sp>
    </p:spTree>
    <p:extLst>
      <p:ext uri="{BB962C8B-B14F-4D97-AF65-F5344CB8AC3E}">
        <p14:creationId xmlns:p14="http://schemas.microsoft.com/office/powerpoint/2010/main" val="61483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480A8-C3FE-D19C-7FD6-ACAB74C23B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62AD45-5515-D8B9-6F6C-CAB4E6CF48ED}"/>
              </a:ext>
            </a:extLst>
          </p:cNvPr>
          <p:cNvSpPr>
            <a:spLocks noGrp="1"/>
          </p:cNvSpPr>
          <p:nvPr>
            <p:ph idx="1"/>
          </p:nvPr>
        </p:nvSpPr>
        <p:spPr>
          <a:xfrm>
            <a:off x="1206500" y="1905000"/>
            <a:ext cx="9779000" cy="4417622"/>
          </a:xfrm>
        </p:spPr>
        <p:txBody>
          <a:bodyPr rtlCol="0">
            <a:noAutofit/>
          </a:bodyPr>
          <a:lstStyle/>
          <a:p>
            <a:pPr marL="360000" indent="-360000" rtl="0">
              <a:buClr>
                <a:srgbClr val="294054"/>
              </a:buClr>
              <a:buFont typeface="Wingdings" panose="05000000000000000000" pitchFamily="2" charset="2"/>
              <a:buChar char="q"/>
            </a:pPr>
            <a:r>
              <a:rPr lang="en-GB" dirty="0" err="1"/>
              <a:t>Gweithredu</a:t>
            </a:r>
            <a:r>
              <a:rPr lang="en-GB" dirty="0"/>
              <a:t> </a:t>
            </a:r>
            <a:r>
              <a:rPr lang="en-GB" dirty="0" err="1"/>
              <a:t>ar</a:t>
            </a:r>
            <a:r>
              <a:rPr lang="en-GB" dirty="0"/>
              <a:t> draws </a:t>
            </a:r>
            <a:r>
              <a:rPr lang="en-GB" dirty="0" err="1"/>
              <a:t>holl</a:t>
            </a:r>
            <a:r>
              <a:rPr lang="en-GB" dirty="0"/>
              <a:t> </a:t>
            </a:r>
            <a:r>
              <a:rPr lang="en-GB" dirty="0" err="1"/>
              <a:t>awdurdodaeth</a:t>
            </a:r>
            <a:r>
              <a:rPr lang="en-GB" dirty="0"/>
              <a:t> </a:t>
            </a:r>
            <a:r>
              <a:rPr lang="en-GB" dirty="0" err="1"/>
              <a:t>gyfredol</a:t>
            </a:r>
            <a:r>
              <a:rPr lang="en-GB" dirty="0"/>
              <a:t> neu </a:t>
            </a:r>
            <a:r>
              <a:rPr lang="en-GB" dirty="0" err="1"/>
              <a:t>ddyfodol</a:t>
            </a:r>
            <a:r>
              <a:rPr lang="en-GB" dirty="0"/>
              <a:t> yr </a:t>
            </a:r>
            <a:r>
              <a:rPr lang="en-GB" dirty="0" err="1"/>
              <a:t>Ombwdsmon</a:t>
            </a:r>
            <a:r>
              <a:rPr lang="en-GB" dirty="0"/>
              <a:t> ac </a:t>
            </a:r>
            <a:r>
              <a:rPr lang="en-GB" dirty="0" err="1"/>
              <a:t>ym</a:t>
            </a:r>
            <a:r>
              <a:rPr lang="en-GB" dirty="0"/>
              <a:t> </a:t>
            </a:r>
            <a:r>
              <a:rPr lang="en-GB" dirty="0" err="1"/>
              <a:t>mha</a:t>
            </a:r>
            <a:r>
              <a:rPr lang="en-GB" dirty="0"/>
              <a:t> </a:t>
            </a:r>
            <a:r>
              <a:rPr lang="en-GB" dirty="0" err="1"/>
              <a:t>bynnag</a:t>
            </a:r>
            <a:r>
              <a:rPr lang="en-GB" dirty="0"/>
              <a:t> </a:t>
            </a:r>
            <a:r>
              <a:rPr lang="en-GB" dirty="0" err="1"/>
              <a:t>dîm</a:t>
            </a:r>
            <a:r>
              <a:rPr lang="en-GB" dirty="0"/>
              <a:t> </a:t>
            </a:r>
            <a:r>
              <a:rPr lang="en-GB" dirty="0" err="1"/>
              <a:t>gweithredol</a:t>
            </a:r>
            <a:r>
              <a:rPr lang="en-GB" dirty="0"/>
              <a:t> y </a:t>
            </a:r>
            <a:r>
              <a:rPr lang="en-GB" dirty="0" err="1"/>
              <a:t>mae’r</a:t>
            </a:r>
            <a:r>
              <a:rPr lang="en-GB" dirty="0"/>
              <a:t> </a:t>
            </a:r>
            <a:r>
              <a:rPr lang="en-GB" dirty="0" err="1"/>
              <a:t>Ombwdsmon</a:t>
            </a:r>
            <a:r>
              <a:rPr lang="en-GB" dirty="0"/>
              <a:t> </a:t>
            </a:r>
            <a:r>
              <a:rPr lang="en-GB" dirty="0" err="1"/>
              <a:t>yn</a:t>
            </a:r>
            <a:r>
              <a:rPr lang="en-GB" dirty="0"/>
              <a:t> </a:t>
            </a:r>
            <a:r>
              <a:rPr lang="en-GB" dirty="0" err="1"/>
              <a:t>ystyried</a:t>
            </a:r>
            <a:r>
              <a:rPr lang="en-GB" dirty="0"/>
              <a:t> </a:t>
            </a:r>
            <a:r>
              <a:rPr lang="en-GB" dirty="0" err="1"/>
              <a:t>yn</a:t>
            </a:r>
            <a:r>
              <a:rPr lang="en-GB" dirty="0"/>
              <a:t> </a:t>
            </a:r>
            <a:r>
              <a:rPr lang="en-GB" dirty="0" err="1"/>
              <a:t>briodol</a:t>
            </a:r>
            <a:r>
              <a:rPr lang="en-GB" dirty="0"/>
              <a:t> </a:t>
            </a:r>
            <a:r>
              <a:rPr lang="en-GB" dirty="0" err="1"/>
              <a:t>i</a:t>
            </a:r>
            <a:r>
              <a:rPr lang="en-GB" dirty="0"/>
              <a:t> </a:t>
            </a:r>
            <a:r>
              <a:rPr lang="en-GB" dirty="0" err="1"/>
              <a:t>gyflawni</a:t>
            </a:r>
            <a:r>
              <a:rPr lang="en-GB" dirty="0"/>
              <a:t> </a:t>
            </a:r>
            <a:r>
              <a:rPr lang="en-GB" dirty="0" err="1"/>
              <a:t>amcanion</a:t>
            </a:r>
            <a:r>
              <a:rPr lang="en-GB" dirty="0"/>
              <a:t> y </a:t>
            </a:r>
            <a:r>
              <a:rPr lang="en-GB" dirty="0" err="1"/>
              <a:t>gwasanaeth</a:t>
            </a:r>
            <a:r>
              <a:rPr lang="en-GB" dirty="0"/>
              <a:t>. </a:t>
            </a:r>
          </a:p>
          <a:p>
            <a:pPr marL="360000" indent="-360000" rtl="0">
              <a:buClr>
                <a:srgbClr val="294054"/>
              </a:buClr>
              <a:buFont typeface="Wingdings" panose="05000000000000000000" pitchFamily="2" charset="2"/>
              <a:buChar char="q"/>
            </a:pPr>
            <a:r>
              <a:rPr lang="en-GB" dirty="0"/>
              <a:t>I </a:t>
            </a:r>
            <a:r>
              <a:rPr lang="en-GB" dirty="0" err="1"/>
              <a:t>wneud</a:t>
            </a:r>
            <a:r>
              <a:rPr lang="en-GB" dirty="0"/>
              <a:t> </a:t>
            </a:r>
            <a:r>
              <a:rPr lang="en-GB" dirty="0" err="1"/>
              <a:t>gwaith</a:t>
            </a:r>
            <a:r>
              <a:rPr lang="en-GB" dirty="0"/>
              <a:t> (</a:t>
            </a:r>
            <a:r>
              <a:rPr lang="en-GB" dirty="0" err="1"/>
              <a:t>ar</a:t>
            </a:r>
            <a:r>
              <a:rPr lang="en-GB" dirty="0"/>
              <a:t> </a:t>
            </a:r>
            <a:r>
              <a:rPr lang="en-GB" dirty="0" err="1"/>
              <a:t>lafar</a:t>
            </a:r>
            <a:r>
              <a:rPr lang="en-GB" dirty="0"/>
              <a:t> a/neu </a:t>
            </a:r>
            <a:r>
              <a:rPr lang="en-GB" dirty="0" err="1"/>
              <a:t>ysgrifenedig</a:t>
            </a:r>
            <a:r>
              <a:rPr lang="en-GB" dirty="0"/>
              <a:t>) </a:t>
            </a:r>
            <a:r>
              <a:rPr lang="en-GB" dirty="0" err="1"/>
              <a:t>drwy’r</a:t>
            </a:r>
            <a:r>
              <a:rPr lang="en-GB" dirty="0"/>
              <a:t> </a:t>
            </a:r>
            <a:r>
              <a:rPr lang="en-GB" dirty="0" err="1"/>
              <a:t>Saesneg</a:t>
            </a:r>
            <a:r>
              <a:rPr lang="en-GB" dirty="0"/>
              <a:t> ac, </a:t>
            </a:r>
            <a:r>
              <a:rPr lang="en-GB" dirty="0" err="1"/>
              <a:t>os</a:t>
            </a:r>
            <a:r>
              <a:rPr lang="en-GB" dirty="0"/>
              <a:t> </a:t>
            </a:r>
            <a:r>
              <a:rPr lang="en-GB" dirty="0" err="1"/>
              <a:t>yw</a:t>
            </a:r>
            <a:r>
              <a:rPr lang="en-GB" dirty="0"/>
              <a:t> </a:t>
            </a:r>
            <a:r>
              <a:rPr lang="en-GB" dirty="0" err="1"/>
              <a:t>deiliad</a:t>
            </a:r>
            <a:r>
              <a:rPr lang="en-GB" dirty="0"/>
              <a:t> y </a:t>
            </a:r>
            <a:r>
              <a:rPr lang="en-GB" dirty="0" err="1"/>
              <a:t>swydd</a:t>
            </a:r>
            <a:r>
              <a:rPr lang="en-GB" dirty="0"/>
              <a:t> </a:t>
            </a:r>
            <a:r>
              <a:rPr lang="en-GB" dirty="0" err="1"/>
              <a:t>yn</a:t>
            </a:r>
            <a:r>
              <a:rPr lang="en-GB" dirty="0"/>
              <a:t> </a:t>
            </a:r>
            <a:r>
              <a:rPr lang="en-GB" dirty="0" err="1"/>
              <a:t>siaradwr</a:t>
            </a:r>
            <a:r>
              <a:rPr lang="en-GB" dirty="0"/>
              <a:t> Cymraeg, </a:t>
            </a:r>
            <a:r>
              <a:rPr lang="en-GB" dirty="0" err="1"/>
              <a:t>yn</a:t>
            </a:r>
            <a:r>
              <a:rPr lang="en-GB" dirty="0"/>
              <a:t> </a:t>
            </a:r>
            <a:r>
              <a:rPr lang="en-GB" dirty="0" err="1"/>
              <a:t>ddwyieithog</a:t>
            </a:r>
            <a:r>
              <a:rPr lang="en-GB" dirty="0"/>
              <a:t> </a:t>
            </a:r>
            <a:r>
              <a:rPr lang="en-GB" dirty="0" err="1"/>
              <a:t>drwy’r</a:t>
            </a:r>
            <a:r>
              <a:rPr lang="en-GB" dirty="0"/>
              <a:t> </a:t>
            </a:r>
            <a:r>
              <a:rPr lang="en-GB" dirty="0" err="1"/>
              <a:t>Gymraeg</a:t>
            </a:r>
            <a:r>
              <a:rPr lang="en-GB" dirty="0"/>
              <a:t> </a:t>
            </a:r>
            <a:r>
              <a:rPr lang="en-GB" dirty="0" err="1"/>
              <a:t>a’r</a:t>
            </a:r>
            <a:r>
              <a:rPr lang="en-GB" dirty="0"/>
              <a:t> </a:t>
            </a:r>
            <a:r>
              <a:rPr lang="en-GB" dirty="0" err="1"/>
              <a:t>Saesneg</a:t>
            </a:r>
            <a:r>
              <a:rPr lang="en-GB" dirty="0"/>
              <a:t>.  </a:t>
            </a:r>
          </a:p>
          <a:p>
            <a:pPr marL="360000" indent="-360000" rtl="0">
              <a:buClr>
                <a:srgbClr val="294054"/>
              </a:buClr>
              <a:buFont typeface="Wingdings" panose="05000000000000000000" pitchFamily="2" charset="2"/>
              <a:buChar char="q"/>
            </a:pPr>
            <a:r>
              <a:rPr lang="en-GB" dirty="0" err="1"/>
              <a:t>Gweithredu</a:t>
            </a:r>
            <a:r>
              <a:rPr lang="en-GB" dirty="0"/>
              <a:t> </a:t>
            </a:r>
            <a:r>
              <a:rPr lang="en-GB" dirty="0" err="1"/>
              <a:t>yn</a:t>
            </a:r>
            <a:r>
              <a:rPr lang="en-GB" dirty="0"/>
              <a:t> </a:t>
            </a:r>
            <a:r>
              <a:rPr lang="en-GB" dirty="0" err="1"/>
              <a:t>unol</a:t>
            </a:r>
            <a:r>
              <a:rPr lang="en-GB" dirty="0"/>
              <a:t> â </a:t>
            </a:r>
            <a:r>
              <a:rPr lang="en-GB" dirty="0" err="1"/>
              <a:t>datganiad</a:t>
            </a:r>
            <a:r>
              <a:rPr lang="en-GB" dirty="0"/>
              <a:t> </a:t>
            </a:r>
            <a:r>
              <a:rPr lang="en-GB" dirty="0" err="1"/>
              <a:t>polisi</a:t>
            </a:r>
            <a:r>
              <a:rPr lang="en-GB" dirty="0"/>
              <a:t> yr </a:t>
            </a:r>
            <a:r>
              <a:rPr lang="en-GB" dirty="0" err="1"/>
              <a:t>Ombwdsmon</a:t>
            </a:r>
            <a:r>
              <a:rPr lang="en-GB" dirty="0"/>
              <a:t> </a:t>
            </a:r>
            <a:r>
              <a:rPr lang="en-GB" dirty="0" err="1"/>
              <a:t>ar</a:t>
            </a:r>
            <a:r>
              <a:rPr lang="en-GB" dirty="0"/>
              <a:t> </a:t>
            </a:r>
            <a:r>
              <a:rPr lang="en-GB" dirty="0" err="1"/>
              <a:t>Gyfle</a:t>
            </a:r>
            <a:r>
              <a:rPr lang="en-GB" dirty="0"/>
              <a:t> </a:t>
            </a:r>
            <a:r>
              <a:rPr lang="en-GB" dirty="0" err="1"/>
              <a:t>Cyfartal</a:t>
            </a:r>
            <a:r>
              <a:rPr lang="en-GB" dirty="0"/>
              <a:t> a </a:t>
            </a:r>
            <a:r>
              <a:rPr lang="en-GB" dirty="0" err="1"/>
              <a:t>darparu</a:t>
            </a:r>
            <a:r>
              <a:rPr lang="en-GB" dirty="0"/>
              <a:t> </a:t>
            </a:r>
            <a:r>
              <a:rPr lang="en-GB" dirty="0" err="1"/>
              <a:t>gwasanaeth</a:t>
            </a:r>
            <a:r>
              <a:rPr lang="en-GB" dirty="0"/>
              <a:t> </a:t>
            </a:r>
            <a:r>
              <a:rPr lang="en-GB" dirty="0" err="1"/>
              <a:t>sy’n</a:t>
            </a:r>
            <a:r>
              <a:rPr lang="en-GB" dirty="0"/>
              <a:t> </a:t>
            </a:r>
            <a:r>
              <a:rPr lang="en-GB" dirty="0" err="1"/>
              <a:t>deg</a:t>
            </a:r>
            <a:r>
              <a:rPr lang="en-GB" dirty="0"/>
              <a:t> a </a:t>
            </a:r>
            <a:r>
              <a:rPr lang="en-GB" dirty="0" err="1"/>
              <a:t>chyfiawn</a:t>
            </a:r>
            <a:r>
              <a:rPr lang="en-GB" dirty="0"/>
              <a:t> </a:t>
            </a:r>
            <a:r>
              <a:rPr lang="en-GB" dirty="0" err="1"/>
              <a:t>i</a:t>
            </a:r>
            <a:r>
              <a:rPr lang="en-GB" dirty="0"/>
              <a:t> </a:t>
            </a:r>
            <a:r>
              <a:rPr lang="en-GB" dirty="0" err="1"/>
              <a:t>bawb</a:t>
            </a:r>
            <a:r>
              <a:rPr lang="en-GB" dirty="0"/>
              <a:t>.  </a:t>
            </a:r>
          </a:p>
          <a:p>
            <a:pPr marL="360000" indent="-360000" rtl="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FCAF0F9D-6CD3-C580-534C-77828CD16741}"/>
              </a:ext>
            </a:extLst>
          </p:cNvPr>
          <p:cNvSpPr>
            <a:spLocks noGrp="1"/>
          </p:cNvSpPr>
          <p:nvPr>
            <p:ph type="title"/>
          </p:nvPr>
        </p:nvSpPr>
        <p:spPr>
          <a:xfrm>
            <a:off x="1097280" y="286603"/>
            <a:ext cx="10058400" cy="1097697"/>
          </a:xfrm>
        </p:spPr>
        <p:txBody>
          <a:bodyPr rtlCol="0"/>
          <a:lstStyle/>
          <a:p>
            <a:r>
              <a:rPr lang="cy-gb" b="1" dirty="0">
                <a:solidFill>
                  <a:srgbClr val="294054"/>
                </a:solidFill>
                <a:latin typeface="Manrope" pitchFamily="2" charset="0"/>
              </a:rPr>
              <a:t>Cyfrifoldebau (parhau)</a:t>
            </a:r>
          </a:p>
        </p:txBody>
      </p:sp>
    </p:spTree>
    <p:extLst>
      <p:ext uri="{BB962C8B-B14F-4D97-AF65-F5344CB8AC3E}">
        <p14:creationId xmlns:p14="http://schemas.microsoft.com/office/powerpoint/2010/main" val="4179561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rtlCol="0">
            <a:noAutofit/>
          </a:bodyPr>
          <a:lstStyle/>
          <a:p>
            <a:pPr marL="360000" indent="-360000" rtl="0">
              <a:buClr>
                <a:srgbClr val="294054"/>
              </a:buClr>
              <a:buFont typeface="Wingdings" panose="05000000000000000000" pitchFamily="2" charset="2"/>
              <a:buChar char="q"/>
            </a:pPr>
            <a:r>
              <a:rPr lang="cy-gb" dirty="0">
                <a:ea typeface="Calibri" panose="020F0502020204030204" pitchFamily="34" charset="0"/>
                <a:cs typeface="Times New Roman" panose="02020603050405020304" pitchFamily="18" charset="0"/>
              </a:rPr>
              <a:t>Gweithredu yn unol â Gwerthoedd yr Ombwdsmon bob amser:</a:t>
            </a:r>
          </a:p>
          <a:p>
            <a:pPr marL="0" indent="0" rtl="0">
              <a:buClr>
                <a:srgbClr val="294054"/>
              </a:buClr>
              <a:buNone/>
            </a:pPr>
            <a:endParaRPr lang="cy-gb" dirty="0">
              <a:ea typeface="Calibri" panose="020F0502020204030204" pitchFamily="34" charset="0"/>
              <a:cs typeface="Times New Roman" panose="02020603050405020304" pitchFamily="18" charset="0"/>
            </a:endParaRPr>
          </a:p>
          <a:p>
            <a:pPr marL="457200" indent="0" algn="just" rtl="0">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Cyflawni:</a:t>
            </a:r>
            <a:r>
              <a:rPr lang="cy-gb" sz="1800" b="1" spc="-25" dirty="0">
                <a:effectLst/>
                <a:latin typeface="Arial" panose="020B0604020202020204" pitchFamily="34" charset="0"/>
                <a:ea typeface="Times New Roman" panose="02020603050405020304" pitchFamily="18" charset="0"/>
                <a:cs typeface="Arial" panose="020B0604020202020204" pitchFamily="34" charset="0"/>
              </a:rPr>
              <a:t> </a:t>
            </a:r>
            <a:r>
              <a:rPr lang="cy-gb" sz="1800" spc="-25" dirty="0">
                <a:effectLst/>
                <a:latin typeface="Arial" panose="020B0604020202020204" pitchFamily="34" charset="0"/>
                <a:ea typeface="Times New Roman" panose="02020603050405020304" pitchFamily="18" charset="0"/>
                <a:cs typeface="Arial" panose="020B0604020202020204" pitchFamily="34" charset="0"/>
              </a:rPr>
              <a:t>			Gwneud ein gorau glas</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Undod:</a:t>
            </a:r>
            <a:r>
              <a:rPr lang="cy-gb" sz="1800" b="1" spc="-25" dirty="0">
                <a:effectLst/>
                <a:latin typeface="Arial" panose="020B0604020202020204" pitchFamily="34" charset="0"/>
                <a:ea typeface="Times New Roman" panose="02020603050405020304" pitchFamily="18" charset="0"/>
                <a:cs typeface="Arial" panose="020B0604020202020204" pitchFamily="34" charset="0"/>
              </a:rPr>
              <a:t>			</a:t>
            </a:r>
            <a:r>
              <a:rPr lang="cy-gb" sz="1800" spc="-25" dirty="0">
                <a:effectLst/>
                <a:latin typeface="Arial" panose="020B0604020202020204" pitchFamily="34" charset="0"/>
                <a:ea typeface="Times New Roman" panose="02020603050405020304" pitchFamily="18" charset="0"/>
                <a:cs typeface="Arial" panose="020B0604020202020204" pitchFamily="34" charset="0"/>
              </a:rPr>
              <a:t>Parchu ein gilydd a gweithio ar y cyd er mwyn i’r  						sefydliad lwyddo</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Meddwl yn gadarnhaol: </a:t>
            </a:r>
            <a:r>
              <a:rPr lang="cy-gb" sz="1800" spc="-25" dirty="0">
                <a:effectLst/>
                <a:latin typeface="Arial" panose="020B0604020202020204" pitchFamily="34" charset="0"/>
                <a:ea typeface="Times New Roman" panose="02020603050405020304" pitchFamily="18" charset="0"/>
                <a:cs typeface="Arial" panose="020B0604020202020204" pitchFamily="34" charset="0"/>
              </a:rPr>
              <a:t>	Dangos brwdfrydedd a balchder o ran pwy ydyn ni a’r hyn rydyn 					ni’n ei wneud</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Cefnogaeth:</a:t>
            </a:r>
            <a:r>
              <a:rPr lang="cy-gb" sz="1800" spc="-25" dirty="0">
                <a:effectLst/>
                <a:latin typeface="Arial" panose="020B0604020202020204" pitchFamily="34" charset="0"/>
                <a:ea typeface="Times New Roman" panose="02020603050405020304" pitchFamily="18" charset="0"/>
                <a:cs typeface="Arial" panose="020B0604020202020204" pitchFamily="34" charset="0"/>
              </a:rPr>
              <a:t>			Bod yn gefn i’n gilydd a gwerthfawrogi ein hamrywiaeth</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Perchenogaeth:</a:t>
            </a:r>
            <a:r>
              <a:rPr lang="cy-gb" sz="1800" spc="-25" dirty="0">
                <a:effectLst/>
                <a:latin typeface="Arial" panose="020B0604020202020204" pitchFamily="34" charset="0"/>
                <a:ea typeface="Times New Roman" panose="02020603050405020304" pitchFamily="18" charset="0"/>
                <a:cs typeface="Arial" panose="020B0604020202020204" pitchFamily="34" charset="0"/>
              </a:rPr>
              <a:t>		Derbyn cyfrifoldeb am bopeth a wnawn</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Parodrwydd:</a:t>
            </a:r>
            <a:r>
              <a:rPr lang="cy-gb" sz="1800" spc="-25" dirty="0">
                <a:effectLst/>
                <a:latin typeface="Arial" panose="020B0604020202020204" pitchFamily="34" charset="0"/>
                <a:ea typeface="Times New Roman" panose="02020603050405020304" pitchFamily="18" charset="0"/>
                <a:cs typeface="Arial" panose="020B0604020202020204" pitchFamily="34" charset="0"/>
              </a:rPr>
              <a:t>			Bod yn awyddus, yn hyblyg ac yn rhagweithiol</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rtl="0">
              <a:buClr>
                <a:srgbClr val="294054"/>
              </a:buClr>
              <a:buNone/>
            </a:pPr>
            <a:r>
              <a:rPr lang="cy-gb" sz="1600" dirty="0">
                <a:effectLst/>
                <a:latin typeface="Manrope"/>
                <a:ea typeface="Calibri" panose="020F0502020204030204" pitchFamily="34" charset="0"/>
                <a:cs typeface="Times New Roman" panose="02020603050405020304" pitchFamily="18" charset="0"/>
              </a:rPr>
              <a:t>	 </a:t>
            </a:r>
          </a:p>
          <a:p>
            <a:pPr marL="360000" indent="-360000" rtl="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rtlCol="0"/>
          <a:lstStyle/>
          <a:p>
            <a:r>
              <a:rPr lang="cy-gb" b="1" dirty="0">
                <a:solidFill>
                  <a:srgbClr val="294054"/>
                </a:solidFill>
                <a:latin typeface="Manrope" pitchFamily="2" charset="0"/>
              </a:rPr>
              <a:t>Cyfrifoldebau (parhau)</a:t>
            </a:r>
          </a:p>
        </p:txBody>
      </p:sp>
    </p:spTree>
    <p:extLst>
      <p:ext uri="{BB962C8B-B14F-4D97-AF65-F5344CB8AC3E}">
        <p14:creationId xmlns:p14="http://schemas.microsoft.com/office/powerpoint/2010/main" val="74100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r>
              <a:rPr lang="cy-gb" b="1" dirty="0">
                <a:solidFill>
                  <a:schemeClr val="tx1"/>
                </a:solidFill>
                <a:latin typeface="Manrope" pitchFamily="2" charset="0"/>
              </a:rPr>
              <a:t>Gofynion Manyleb Person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rtlCol="0">
            <a:normAutofit/>
          </a:bodyPr>
          <a:lstStyle/>
          <a:p>
            <a:pPr marL="0" indent="0" rtl="0">
              <a:buNone/>
            </a:pPr>
            <a:endParaRPr lang="en-GB" sz="3400" b="1" dirty="0">
              <a:solidFill>
                <a:srgbClr val="294054"/>
              </a:solidFill>
              <a:latin typeface="Manrope" pitchFamily="2" charset="0"/>
            </a:endParaRPr>
          </a:p>
          <a:p>
            <a:pPr marL="0" indent="0" rtl="0">
              <a:buNone/>
            </a:pPr>
            <a:r>
              <a:rPr lang="cy-gb" sz="3400" b="1" dirty="0">
                <a:solidFill>
                  <a:srgbClr val="294054"/>
                </a:solidFill>
                <a:latin typeface="Manrope" pitchFamily="2" charset="0"/>
              </a:rPr>
              <a:t>Meini Prawf hanfodol</a:t>
            </a:r>
          </a:p>
          <a:p>
            <a:pPr marL="357188" indent="-357188" rtl="0">
              <a:buClr>
                <a:srgbClr val="294054"/>
              </a:buClr>
              <a:buFont typeface="Wingdings" panose="05000000000000000000" pitchFamily="2" charset="2"/>
              <a:buChar char="q"/>
              <a:tabLst>
                <a:tab pos="357188" algn="l"/>
              </a:tabLst>
            </a:pPr>
            <a:r>
              <a:rPr lang="en-GB" dirty="0" err="1"/>
              <a:t>Sgiliau</a:t>
            </a:r>
            <a:r>
              <a:rPr lang="en-GB" dirty="0"/>
              <a:t> </a:t>
            </a:r>
            <a:r>
              <a:rPr lang="en-GB" dirty="0" err="1"/>
              <a:t>rhyngbersonol</a:t>
            </a:r>
            <a:r>
              <a:rPr lang="en-GB" dirty="0"/>
              <a:t> a </a:t>
            </a:r>
            <a:r>
              <a:rPr lang="en-GB" dirty="0" err="1"/>
              <a:t>chyfathrebu</a:t>
            </a:r>
            <a:r>
              <a:rPr lang="en-GB" dirty="0"/>
              <a:t> </a:t>
            </a:r>
            <a:r>
              <a:rPr lang="en-GB" dirty="0" err="1"/>
              <a:t>rhagorol</a:t>
            </a:r>
            <a:r>
              <a:rPr lang="en-GB" dirty="0"/>
              <a:t> </a:t>
            </a:r>
            <a:r>
              <a:rPr lang="en-GB" dirty="0" err="1"/>
              <a:t>i</a:t>
            </a:r>
            <a:r>
              <a:rPr lang="en-GB" dirty="0"/>
              <a:t> </a:t>
            </a:r>
            <a:r>
              <a:rPr lang="en-GB" dirty="0" err="1"/>
              <a:t>feithrin</a:t>
            </a:r>
            <a:r>
              <a:rPr lang="en-GB" dirty="0"/>
              <a:t> </a:t>
            </a:r>
            <a:r>
              <a:rPr lang="en-GB" dirty="0" err="1"/>
              <a:t>perthnasoedd</a:t>
            </a:r>
            <a:r>
              <a:rPr lang="en-GB" dirty="0"/>
              <a:t> â </a:t>
            </a:r>
            <a:r>
              <a:rPr lang="en-GB" dirty="0" err="1"/>
              <a:t>rhanddeiliaid</a:t>
            </a:r>
            <a:r>
              <a:rPr lang="en-GB" dirty="0"/>
              <a:t> a </a:t>
            </a:r>
            <a:r>
              <a:rPr lang="en-GB" dirty="0" err="1"/>
              <a:t>thimau</a:t>
            </a:r>
            <a:r>
              <a:rPr lang="en-GB" dirty="0"/>
              <a:t> </a:t>
            </a:r>
            <a:r>
              <a:rPr lang="en-GB" dirty="0" err="1"/>
              <a:t>mewnol</a:t>
            </a:r>
            <a:r>
              <a:rPr lang="en-GB" dirty="0"/>
              <a:t>. </a:t>
            </a:r>
          </a:p>
          <a:p>
            <a:pPr marL="357188" indent="-357188" rtl="0">
              <a:buClr>
                <a:srgbClr val="294054"/>
              </a:buClr>
              <a:buFont typeface="Wingdings" panose="05000000000000000000" pitchFamily="2" charset="2"/>
              <a:buChar char="q"/>
              <a:tabLst>
                <a:tab pos="357188" algn="l"/>
              </a:tabLst>
            </a:pPr>
            <a:r>
              <a:rPr lang="en-GB" dirty="0" err="1"/>
              <a:t>Profiad</a:t>
            </a:r>
            <a:r>
              <a:rPr lang="en-GB" dirty="0"/>
              <a:t> o </a:t>
            </a:r>
            <a:r>
              <a:rPr lang="en-GB" dirty="0" err="1"/>
              <a:t>greu</a:t>
            </a:r>
            <a:r>
              <a:rPr lang="en-GB" dirty="0"/>
              <a:t>, </a:t>
            </a:r>
            <a:r>
              <a:rPr lang="en-GB" dirty="0" err="1"/>
              <a:t>addasu</a:t>
            </a:r>
            <a:r>
              <a:rPr lang="en-GB" dirty="0"/>
              <a:t> a </a:t>
            </a:r>
            <a:r>
              <a:rPr lang="en-GB" dirty="0" err="1"/>
              <a:t>chyflwyno</a:t>
            </a:r>
            <a:r>
              <a:rPr lang="en-GB" dirty="0"/>
              <a:t> </a:t>
            </a:r>
            <a:r>
              <a:rPr lang="en-GB" dirty="0" err="1"/>
              <a:t>deunyddiau</a:t>
            </a:r>
            <a:r>
              <a:rPr lang="en-GB" dirty="0"/>
              <a:t> </a:t>
            </a:r>
            <a:r>
              <a:rPr lang="en-GB" dirty="0" err="1"/>
              <a:t>hyfforddi</a:t>
            </a:r>
            <a:r>
              <a:rPr lang="en-GB" dirty="0"/>
              <a:t> neu </a:t>
            </a:r>
            <a:r>
              <a:rPr lang="en-GB" dirty="0" err="1"/>
              <a:t>gyflwyniadau</a:t>
            </a:r>
            <a:r>
              <a:rPr lang="en-GB" dirty="0"/>
              <a:t> </a:t>
            </a:r>
            <a:r>
              <a:rPr lang="en-GB" dirty="0" err="1"/>
              <a:t>drwy</a:t>
            </a:r>
            <a:r>
              <a:rPr lang="en-GB" dirty="0"/>
              <a:t> </a:t>
            </a:r>
            <a:r>
              <a:rPr lang="en-GB" dirty="0" err="1"/>
              <a:t>fformatau</a:t>
            </a:r>
            <a:r>
              <a:rPr lang="en-GB" dirty="0"/>
              <a:t> </a:t>
            </a:r>
            <a:r>
              <a:rPr lang="en-GB" dirty="0" err="1"/>
              <a:t>amrywiol</a:t>
            </a:r>
            <a:r>
              <a:rPr lang="en-GB" dirty="0"/>
              <a:t>, </a:t>
            </a:r>
            <a:r>
              <a:rPr lang="en-GB" dirty="0" err="1"/>
              <a:t>i'w</a:t>
            </a:r>
            <a:r>
              <a:rPr lang="en-GB" dirty="0"/>
              <a:t> </a:t>
            </a:r>
            <a:r>
              <a:rPr lang="en-GB" dirty="0" err="1"/>
              <a:t>cyflwyno</a:t>
            </a:r>
            <a:r>
              <a:rPr lang="en-GB" dirty="0"/>
              <a:t> </a:t>
            </a:r>
            <a:r>
              <a:rPr lang="en-GB" dirty="0" err="1"/>
              <a:t>wyneb</a:t>
            </a:r>
            <a:r>
              <a:rPr lang="en-GB" dirty="0"/>
              <a:t> </a:t>
            </a:r>
            <a:r>
              <a:rPr lang="en-GB" dirty="0" err="1"/>
              <a:t>yn</a:t>
            </a:r>
            <a:r>
              <a:rPr lang="en-GB" dirty="0"/>
              <a:t> </a:t>
            </a:r>
            <a:r>
              <a:rPr lang="en-GB" dirty="0" err="1"/>
              <a:t>wyneb</a:t>
            </a:r>
            <a:r>
              <a:rPr lang="en-GB" dirty="0"/>
              <a:t> a </a:t>
            </a:r>
            <a:r>
              <a:rPr lang="en-GB" dirty="0" err="1"/>
              <a:t>thrwy</a:t>
            </a:r>
            <a:r>
              <a:rPr lang="en-GB" dirty="0"/>
              <a:t> </a:t>
            </a:r>
            <a:r>
              <a:rPr lang="en-GB" dirty="0" err="1"/>
              <a:t>lwyfannau</a:t>
            </a:r>
            <a:r>
              <a:rPr lang="en-GB" dirty="0"/>
              <a:t> </a:t>
            </a:r>
            <a:r>
              <a:rPr lang="en-GB" dirty="0" err="1"/>
              <a:t>ar-lein</a:t>
            </a:r>
            <a:r>
              <a:rPr lang="en-GB" dirty="0"/>
              <a:t>. </a:t>
            </a:r>
          </a:p>
          <a:p>
            <a:pPr marL="357188" indent="-357188" rtl="0">
              <a:buClr>
                <a:srgbClr val="294054"/>
              </a:buClr>
              <a:buFont typeface="Wingdings" panose="05000000000000000000" pitchFamily="2" charset="2"/>
              <a:buChar char="q"/>
              <a:tabLst>
                <a:tab pos="357188" algn="l"/>
              </a:tabLst>
            </a:pPr>
            <a:r>
              <a:rPr lang="en-GB" dirty="0" err="1"/>
              <a:t>Profiad</a:t>
            </a:r>
            <a:r>
              <a:rPr lang="en-GB" dirty="0"/>
              <a:t> o </a:t>
            </a:r>
            <a:r>
              <a:rPr lang="en-GB" dirty="0" err="1"/>
              <a:t>gefnogi</a:t>
            </a:r>
            <a:r>
              <a:rPr lang="en-GB" dirty="0"/>
              <a:t> </a:t>
            </a:r>
            <a:r>
              <a:rPr lang="en-GB" dirty="0" err="1"/>
              <a:t>cydymffurfiaeth</a:t>
            </a:r>
            <a:r>
              <a:rPr lang="en-GB" dirty="0"/>
              <a:t> a </a:t>
            </a:r>
            <a:r>
              <a:rPr lang="en-GB" dirty="0" err="1"/>
              <a:t>rhoi</a:t>
            </a:r>
            <a:r>
              <a:rPr lang="en-GB" dirty="0"/>
              <a:t> </a:t>
            </a:r>
            <a:r>
              <a:rPr lang="en-GB" dirty="0" err="1"/>
              <a:t>cyngor</a:t>
            </a:r>
            <a:r>
              <a:rPr lang="en-GB" dirty="0"/>
              <a:t> ac </a:t>
            </a:r>
            <a:r>
              <a:rPr lang="en-GB" dirty="0" err="1"/>
              <a:t>arweiniad</a:t>
            </a:r>
            <a:r>
              <a:rPr lang="en-GB" dirty="0"/>
              <a:t> </a:t>
            </a:r>
            <a:r>
              <a:rPr lang="en-GB" dirty="0" err="1"/>
              <a:t>i</a:t>
            </a:r>
            <a:r>
              <a:rPr lang="en-GB" dirty="0"/>
              <a:t> </a:t>
            </a:r>
            <a:r>
              <a:rPr lang="en-GB" dirty="0" err="1"/>
              <a:t>randdeiliaid</a:t>
            </a:r>
            <a:r>
              <a:rPr lang="en-GB" dirty="0"/>
              <a:t> </a:t>
            </a:r>
            <a:r>
              <a:rPr lang="en-GB" dirty="0" err="1"/>
              <a:t>mewnol</a:t>
            </a:r>
            <a:r>
              <a:rPr lang="en-GB" dirty="0"/>
              <a:t> ac </a:t>
            </a:r>
            <a:r>
              <a:rPr lang="en-GB" dirty="0" err="1"/>
              <a:t>allanol</a:t>
            </a:r>
            <a:r>
              <a:rPr lang="en-GB" dirty="0"/>
              <a:t>. </a:t>
            </a:r>
          </a:p>
          <a:p>
            <a:pPr marL="357188" indent="-357188" rtl="0">
              <a:buClr>
                <a:srgbClr val="294054"/>
              </a:buClr>
              <a:buFont typeface="Wingdings" panose="05000000000000000000" pitchFamily="2" charset="2"/>
              <a:buChar char="q"/>
              <a:tabLst>
                <a:tab pos="357188" algn="l"/>
              </a:tabLst>
            </a:pPr>
            <a:r>
              <a:rPr lang="en-GB" dirty="0" err="1"/>
              <a:t>Profiad</a:t>
            </a:r>
            <a:r>
              <a:rPr lang="en-GB" dirty="0"/>
              <a:t> o </a:t>
            </a:r>
            <a:r>
              <a:rPr lang="en-GB" dirty="0" err="1"/>
              <a:t>gasglu</a:t>
            </a:r>
            <a:r>
              <a:rPr lang="en-GB" dirty="0"/>
              <a:t>, </a:t>
            </a:r>
            <a:r>
              <a:rPr lang="en-GB" dirty="0" err="1"/>
              <a:t>adolygu</a:t>
            </a:r>
            <a:r>
              <a:rPr lang="en-GB" dirty="0"/>
              <a:t> a </a:t>
            </a:r>
            <a:r>
              <a:rPr lang="en-GB" dirty="0" err="1"/>
              <a:t>dehongli</a:t>
            </a:r>
            <a:r>
              <a:rPr lang="en-GB" dirty="0"/>
              <a:t> data, </a:t>
            </a:r>
            <a:r>
              <a:rPr lang="en-GB" dirty="0" err="1"/>
              <a:t>gyda</a:t>
            </a:r>
            <a:r>
              <a:rPr lang="en-GB" dirty="0"/>
              <a:t> </a:t>
            </a:r>
            <a:r>
              <a:rPr lang="en-GB" dirty="0" err="1"/>
              <a:t>sgiliau</a:t>
            </a:r>
            <a:r>
              <a:rPr lang="en-GB" dirty="0"/>
              <a:t> </a:t>
            </a:r>
            <a:r>
              <a:rPr lang="en-GB" dirty="0" err="1"/>
              <a:t>dadansoddol</a:t>
            </a:r>
            <a:r>
              <a:rPr lang="en-GB" dirty="0"/>
              <a:t> </a:t>
            </a:r>
            <a:r>
              <a:rPr lang="en-GB" dirty="0" err="1"/>
              <a:t>cryf</a:t>
            </a:r>
            <a:r>
              <a:rPr lang="en-GB" dirty="0"/>
              <a:t>. </a:t>
            </a:r>
          </a:p>
          <a:p>
            <a:pPr marL="357188" indent="-357188" rtl="0">
              <a:buClr>
                <a:srgbClr val="294054"/>
              </a:buClr>
              <a:buFont typeface="Wingdings" panose="05000000000000000000" pitchFamily="2" charset="2"/>
              <a:buChar char="q"/>
              <a:tabLst>
                <a:tab pos="357188" algn="l"/>
              </a:tabLst>
            </a:pPr>
            <a:r>
              <a:rPr lang="en-GB" dirty="0"/>
              <a:t>Y </a:t>
            </a:r>
            <a:r>
              <a:rPr lang="en-GB" dirty="0" err="1"/>
              <a:t>gallu</a:t>
            </a:r>
            <a:r>
              <a:rPr lang="en-GB" dirty="0"/>
              <a:t> </a:t>
            </a:r>
            <a:r>
              <a:rPr lang="en-GB" dirty="0" err="1"/>
              <a:t>i</a:t>
            </a:r>
            <a:r>
              <a:rPr lang="en-GB" dirty="0"/>
              <a:t> </a:t>
            </a:r>
            <a:r>
              <a:rPr lang="en-GB" dirty="0" err="1"/>
              <a:t>baratoi</a:t>
            </a:r>
            <a:r>
              <a:rPr lang="en-GB" dirty="0"/>
              <a:t> </a:t>
            </a:r>
            <a:r>
              <a:rPr lang="en-GB" dirty="0" err="1"/>
              <a:t>adroddiadau</a:t>
            </a:r>
            <a:r>
              <a:rPr lang="en-GB" dirty="0"/>
              <a:t> a </a:t>
            </a:r>
            <a:r>
              <a:rPr lang="en-GB" dirty="0" err="1"/>
              <a:t>chyflwyniadau</a:t>
            </a:r>
            <a:r>
              <a:rPr lang="en-GB" dirty="0"/>
              <a:t> </a:t>
            </a:r>
            <a:r>
              <a:rPr lang="en-GB" dirty="0" err="1"/>
              <a:t>clir</a:t>
            </a:r>
            <a:r>
              <a:rPr lang="en-GB" dirty="0"/>
              <a:t> ac </a:t>
            </a:r>
            <a:r>
              <a:rPr lang="en-GB" dirty="0" err="1"/>
              <a:t>sy'n</a:t>
            </a:r>
            <a:r>
              <a:rPr lang="en-GB" dirty="0"/>
              <a:t> </a:t>
            </a:r>
            <a:r>
              <a:rPr lang="en-GB" dirty="0" err="1"/>
              <a:t>seiliedig</a:t>
            </a:r>
            <a:r>
              <a:rPr lang="en-GB" dirty="0"/>
              <a:t> </a:t>
            </a:r>
            <a:r>
              <a:rPr lang="en-GB" dirty="0" err="1"/>
              <a:t>ar</a:t>
            </a:r>
            <a:r>
              <a:rPr lang="en-GB" dirty="0"/>
              <a:t> </a:t>
            </a:r>
            <a:r>
              <a:rPr lang="en-GB" dirty="0" err="1"/>
              <a:t>dystiolaeth</a:t>
            </a:r>
            <a:r>
              <a:rPr lang="en-GB" dirty="0"/>
              <a:t> </a:t>
            </a:r>
            <a:r>
              <a:rPr lang="en-GB" dirty="0" err="1"/>
              <a:t>ar</a:t>
            </a:r>
            <a:r>
              <a:rPr lang="en-GB" dirty="0"/>
              <a:t> </a:t>
            </a:r>
            <a:r>
              <a:rPr lang="en-GB" dirty="0" err="1"/>
              <a:t>gyfer</a:t>
            </a:r>
            <a:r>
              <a:rPr lang="en-GB" dirty="0"/>
              <a:t> </a:t>
            </a:r>
            <a:r>
              <a:rPr lang="en-GB" dirty="0" err="1"/>
              <a:t>cynulleidfaoedd</a:t>
            </a:r>
            <a:r>
              <a:rPr lang="en-GB" dirty="0"/>
              <a:t> </a:t>
            </a:r>
            <a:r>
              <a:rPr lang="en-GB" dirty="0" err="1"/>
              <a:t>amrywiol</a:t>
            </a:r>
            <a:r>
              <a:rPr lang="en-GB" dirty="0"/>
              <a:t>, </a:t>
            </a:r>
            <a:r>
              <a:rPr lang="en-GB" dirty="0" err="1"/>
              <a:t>ynghyd</a:t>
            </a:r>
            <a:r>
              <a:rPr lang="en-GB" dirty="0"/>
              <a:t> â </a:t>
            </a:r>
            <a:r>
              <a:rPr lang="en-GB" dirty="0" err="1"/>
              <a:t>sgiliau</a:t>
            </a:r>
            <a:r>
              <a:rPr lang="en-GB" dirty="0"/>
              <a:t> </a:t>
            </a:r>
            <a:r>
              <a:rPr lang="en-GB" dirty="0" err="1"/>
              <a:t>cyflwyno</a:t>
            </a:r>
            <a:r>
              <a:rPr lang="en-GB" dirty="0"/>
              <a:t> </a:t>
            </a:r>
            <a:r>
              <a:rPr lang="en-GB" dirty="0" err="1"/>
              <a:t>rhagorol</a:t>
            </a:r>
            <a:r>
              <a:rPr lang="en-GB" dirty="0"/>
              <a:t>. </a:t>
            </a:r>
          </a:p>
        </p:txBody>
      </p:sp>
    </p:spTree>
    <p:extLst>
      <p:ext uri="{BB962C8B-B14F-4D97-AF65-F5344CB8AC3E}">
        <p14:creationId xmlns:p14="http://schemas.microsoft.com/office/powerpoint/2010/main" val="3075097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normAutofit/>
          </a:bodyPr>
          <a:lstStyle/>
          <a:p>
            <a:pPr rtl="0"/>
            <a:r>
              <a:rPr lang="cy-gb" b="1" dirty="0">
                <a:solidFill>
                  <a:schemeClr val="tx1"/>
                </a:solidFill>
                <a:latin typeface="Manrope" pitchFamily="2" charset="0"/>
              </a:rPr>
              <a:t>Gofynion Manyleb Person (Parhau)</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rtlCol="0">
            <a:normAutofit fontScale="92500"/>
          </a:bodyPr>
          <a:lstStyle/>
          <a:p>
            <a:pPr marL="0" indent="0" rtl="0">
              <a:buNone/>
            </a:pPr>
            <a:endParaRPr lang="en-GB" sz="3400" b="1" dirty="0">
              <a:solidFill>
                <a:srgbClr val="294054"/>
              </a:solidFill>
              <a:latin typeface="Manrope" pitchFamily="2" charset="0"/>
            </a:endParaRPr>
          </a:p>
          <a:p>
            <a:pPr marL="0" indent="0" rtl="0">
              <a:buNone/>
            </a:pPr>
            <a:r>
              <a:rPr lang="cy-gb" sz="3400" b="1" dirty="0">
                <a:solidFill>
                  <a:srgbClr val="294054"/>
                </a:solidFill>
                <a:latin typeface="Manrope" pitchFamily="2" charset="0"/>
              </a:rPr>
              <a:t>Meini Prawf hanfodol</a:t>
            </a:r>
          </a:p>
          <a:p>
            <a:pPr marL="357188" indent="-357188" rtl="0">
              <a:buClr>
                <a:srgbClr val="294054"/>
              </a:buClr>
              <a:buFont typeface="Wingdings" panose="05000000000000000000" pitchFamily="2" charset="2"/>
              <a:buChar char="q"/>
              <a:tabLst>
                <a:tab pos="357188" algn="l"/>
              </a:tabLst>
            </a:pPr>
            <a:r>
              <a:rPr lang="en-GB" dirty="0" err="1"/>
              <a:t>Sgiliau</a:t>
            </a:r>
            <a:r>
              <a:rPr lang="en-GB" dirty="0"/>
              <a:t> </a:t>
            </a:r>
            <a:r>
              <a:rPr lang="en-GB" dirty="0" err="1"/>
              <a:t>gweinyddol</a:t>
            </a:r>
            <a:r>
              <a:rPr lang="en-GB" dirty="0"/>
              <a:t> a </a:t>
            </a:r>
            <a:r>
              <a:rPr lang="en-GB" dirty="0" err="1"/>
              <a:t>threfnu</a:t>
            </a:r>
            <a:r>
              <a:rPr lang="en-GB" dirty="0"/>
              <a:t> </a:t>
            </a:r>
            <a:r>
              <a:rPr lang="en-GB" dirty="0" err="1"/>
              <a:t>rhagorol</a:t>
            </a:r>
            <a:r>
              <a:rPr lang="en-GB" dirty="0"/>
              <a:t>, </a:t>
            </a:r>
            <a:r>
              <a:rPr lang="en-GB" dirty="0" err="1"/>
              <a:t>gyda</a:t>
            </a:r>
            <a:r>
              <a:rPr lang="en-GB" dirty="0"/>
              <a:t> </a:t>
            </a:r>
            <a:r>
              <a:rPr lang="en-GB" dirty="0" err="1"/>
              <a:t>sylw</a:t>
            </a:r>
            <a:r>
              <a:rPr lang="en-GB" dirty="0"/>
              <a:t> </a:t>
            </a:r>
            <a:r>
              <a:rPr lang="en-GB" dirty="0" err="1"/>
              <a:t>i</a:t>
            </a:r>
            <a:r>
              <a:rPr lang="en-GB" dirty="0"/>
              <a:t> </a:t>
            </a:r>
            <a:r>
              <a:rPr lang="en-GB" dirty="0" err="1"/>
              <a:t>fanylion</a:t>
            </a:r>
            <a:r>
              <a:rPr lang="en-GB" dirty="0"/>
              <a:t>. </a:t>
            </a:r>
          </a:p>
          <a:p>
            <a:pPr marL="357188" indent="-357188" rtl="0">
              <a:buClr>
                <a:srgbClr val="294054"/>
              </a:buClr>
              <a:buFont typeface="Wingdings" panose="05000000000000000000" pitchFamily="2" charset="2"/>
              <a:buChar char="q"/>
              <a:tabLst>
                <a:tab pos="357188" algn="l"/>
              </a:tabLst>
            </a:pPr>
            <a:r>
              <a:rPr lang="en-GB" dirty="0" err="1"/>
              <a:t>Cyfforddus</a:t>
            </a:r>
            <a:r>
              <a:rPr lang="en-GB" dirty="0"/>
              <a:t> </a:t>
            </a:r>
            <a:r>
              <a:rPr lang="en-GB" dirty="0" err="1"/>
              <a:t>wrth</a:t>
            </a:r>
            <a:r>
              <a:rPr lang="en-GB" dirty="0"/>
              <a:t> </a:t>
            </a:r>
            <a:r>
              <a:rPr lang="en-GB" dirty="0" err="1"/>
              <a:t>ddefnyddio</a:t>
            </a:r>
            <a:r>
              <a:rPr lang="en-GB" dirty="0"/>
              <a:t> offer </a:t>
            </a:r>
            <a:r>
              <a:rPr lang="en-GB" dirty="0" err="1"/>
              <a:t>digidol</a:t>
            </a:r>
            <a:r>
              <a:rPr lang="en-GB" dirty="0"/>
              <a:t> </a:t>
            </a:r>
            <a:r>
              <a:rPr lang="en-GB" dirty="0" err="1"/>
              <a:t>ar</a:t>
            </a:r>
            <a:r>
              <a:rPr lang="en-GB" dirty="0"/>
              <a:t> </a:t>
            </a:r>
            <a:r>
              <a:rPr lang="en-GB" dirty="0" err="1"/>
              <a:t>gyfer</a:t>
            </a:r>
            <a:r>
              <a:rPr lang="en-GB" dirty="0"/>
              <a:t> </a:t>
            </a:r>
            <a:r>
              <a:rPr lang="en-GB" dirty="0" err="1"/>
              <a:t>cyflwyno</a:t>
            </a:r>
            <a:r>
              <a:rPr lang="en-GB" dirty="0"/>
              <a:t> </a:t>
            </a:r>
            <a:r>
              <a:rPr lang="en-GB" dirty="0" err="1"/>
              <a:t>hyfforddiant</a:t>
            </a:r>
            <a:r>
              <a:rPr lang="en-GB" dirty="0"/>
              <a:t>, </a:t>
            </a:r>
            <a:r>
              <a:rPr lang="en-GB" dirty="0" err="1"/>
              <a:t>rheoli</a:t>
            </a:r>
            <a:r>
              <a:rPr lang="en-GB" dirty="0"/>
              <a:t> data a </a:t>
            </a:r>
            <a:r>
              <a:rPr lang="en-GB" dirty="0" err="1"/>
              <a:t>chyfathrebu</a:t>
            </a:r>
            <a:r>
              <a:rPr lang="en-GB" dirty="0"/>
              <a:t>. </a:t>
            </a:r>
          </a:p>
          <a:p>
            <a:pPr marL="357188" indent="-357188" rtl="0">
              <a:buClr>
                <a:srgbClr val="294054"/>
              </a:buClr>
              <a:buFont typeface="Wingdings" panose="05000000000000000000" pitchFamily="2" charset="2"/>
              <a:buChar char="q"/>
              <a:tabLst>
                <a:tab pos="357188" algn="l"/>
              </a:tabLst>
            </a:pPr>
            <a:r>
              <a:rPr lang="en-GB" dirty="0"/>
              <a:t>Y </a:t>
            </a:r>
            <a:r>
              <a:rPr lang="en-GB" dirty="0" err="1"/>
              <a:t>gallu</a:t>
            </a:r>
            <a:r>
              <a:rPr lang="en-GB" dirty="0"/>
              <a:t> </a:t>
            </a:r>
            <a:r>
              <a:rPr lang="en-GB" dirty="0" err="1"/>
              <a:t>i</a:t>
            </a:r>
            <a:r>
              <a:rPr lang="en-GB" dirty="0"/>
              <a:t> </a:t>
            </a:r>
            <a:r>
              <a:rPr lang="en-GB" dirty="0" err="1"/>
              <a:t>weithio</a:t>
            </a:r>
            <a:r>
              <a:rPr lang="en-GB" dirty="0"/>
              <a:t> </a:t>
            </a:r>
            <a:r>
              <a:rPr lang="en-GB" dirty="0" err="1"/>
              <a:t>ar</a:t>
            </a:r>
            <a:r>
              <a:rPr lang="en-GB" dirty="0"/>
              <a:t> y </a:t>
            </a:r>
            <a:r>
              <a:rPr lang="en-GB" dirty="0" err="1"/>
              <a:t>cyd</a:t>
            </a:r>
            <a:r>
              <a:rPr lang="en-GB" dirty="0"/>
              <a:t> </a:t>
            </a:r>
            <a:r>
              <a:rPr lang="en-GB" dirty="0" err="1"/>
              <a:t>fel</a:t>
            </a:r>
            <a:r>
              <a:rPr lang="en-GB" dirty="0"/>
              <a:t> </a:t>
            </a:r>
            <a:r>
              <a:rPr lang="en-GB" dirty="0" err="1"/>
              <a:t>rhan</a:t>
            </a:r>
            <a:r>
              <a:rPr lang="en-GB" dirty="0"/>
              <a:t> o </a:t>
            </a:r>
            <a:r>
              <a:rPr lang="en-GB" dirty="0" err="1"/>
              <a:t>dîm</a:t>
            </a:r>
            <a:r>
              <a:rPr lang="en-GB" dirty="0"/>
              <a:t>, </a:t>
            </a:r>
            <a:r>
              <a:rPr lang="en-GB" dirty="0" err="1"/>
              <a:t>gan</a:t>
            </a:r>
            <a:r>
              <a:rPr lang="en-GB" dirty="0"/>
              <a:t> </a:t>
            </a:r>
            <a:r>
              <a:rPr lang="en-GB" dirty="0" err="1"/>
              <a:t>ddangos</a:t>
            </a:r>
            <a:r>
              <a:rPr lang="en-GB" dirty="0"/>
              <a:t> </a:t>
            </a:r>
            <a:r>
              <a:rPr lang="en-GB" dirty="0" err="1"/>
              <a:t>menter</a:t>
            </a:r>
            <a:r>
              <a:rPr lang="en-GB" dirty="0"/>
              <a:t> ac </a:t>
            </a:r>
            <a:r>
              <a:rPr lang="en-GB" dirty="0" err="1"/>
              <a:t>annibyniaeth</a:t>
            </a:r>
            <a:r>
              <a:rPr lang="en-GB" dirty="0"/>
              <a:t> pan </a:t>
            </a:r>
            <a:r>
              <a:rPr lang="en-GB" dirty="0" err="1"/>
              <a:t>fo</a:t>
            </a:r>
            <a:r>
              <a:rPr lang="en-GB" dirty="0"/>
              <a:t> </a:t>
            </a:r>
            <a:r>
              <a:rPr lang="en-GB" dirty="0" err="1"/>
              <a:t>angen</a:t>
            </a:r>
            <a:r>
              <a:rPr lang="en-GB" dirty="0"/>
              <a:t>. </a:t>
            </a:r>
          </a:p>
          <a:p>
            <a:pPr marL="357188" indent="-357188" rtl="0">
              <a:buClr>
                <a:srgbClr val="294054"/>
              </a:buClr>
              <a:buFont typeface="Wingdings" panose="05000000000000000000" pitchFamily="2" charset="2"/>
              <a:buChar char="q"/>
              <a:tabLst>
                <a:tab pos="357188" algn="l"/>
              </a:tabLst>
            </a:pPr>
            <a:r>
              <a:rPr lang="en-GB" dirty="0" err="1"/>
              <a:t>Disgresiwn</a:t>
            </a:r>
            <a:r>
              <a:rPr lang="en-GB" dirty="0"/>
              <a:t> </a:t>
            </a:r>
            <a:r>
              <a:rPr lang="en-GB" dirty="0" err="1"/>
              <a:t>llwyr</a:t>
            </a:r>
            <a:r>
              <a:rPr lang="en-GB" dirty="0"/>
              <a:t> a </a:t>
            </a:r>
            <a:r>
              <a:rPr lang="en-GB" dirty="0" err="1"/>
              <a:t>dealltwriaeth</a:t>
            </a:r>
            <a:r>
              <a:rPr lang="en-GB" dirty="0"/>
              <a:t> </a:t>
            </a:r>
            <a:r>
              <a:rPr lang="en-GB" dirty="0" err="1"/>
              <a:t>o’r</a:t>
            </a:r>
            <a:r>
              <a:rPr lang="en-GB" dirty="0"/>
              <a:t> </a:t>
            </a:r>
            <a:r>
              <a:rPr lang="en-GB" dirty="0" err="1"/>
              <a:t>angen</a:t>
            </a:r>
            <a:r>
              <a:rPr lang="en-GB" dirty="0"/>
              <a:t> am </a:t>
            </a:r>
            <a:r>
              <a:rPr lang="en-GB" dirty="0" err="1"/>
              <a:t>gyfrinachedd</a:t>
            </a:r>
            <a:r>
              <a:rPr lang="en-GB" dirty="0"/>
              <a:t>. </a:t>
            </a:r>
          </a:p>
          <a:p>
            <a:pPr marL="357188" indent="-357188" rtl="0">
              <a:buClr>
                <a:srgbClr val="294054"/>
              </a:buClr>
              <a:buFont typeface="Wingdings" panose="05000000000000000000" pitchFamily="2" charset="2"/>
              <a:buChar char="q"/>
              <a:tabLst>
                <a:tab pos="357188" algn="l"/>
              </a:tabLst>
            </a:pPr>
            <a:r>
              <a:rPr lang="en-GB" dirty="0" err="1"/>
              <a:t>Trwydded</a:t>
            </a:r>
            <a:r>
              <a:rPr lang="en-GB" dirty="0"/>
              <a:t> </a:t>
            </a:r>
            <a:r>
              <a:rPr lang="en-GB" dirty="0" err="1"/>
              <a:t>yrru</a:t>
            </a:r>
            <a:r>
              <a:rPr lang="en-GB" dirty="0"/>
              <a:t> lawn a </a:t>
            </a:r>
            <a:r>
              <a:rPr lang="en-GB" dirty="0" err="1"/>
              <a:t>mynediad</a:t>
            </a:r>
            <a:r>
              <a:rPr lang="en-GB" dirty="0"/>
              <a:t> </a:t>
            </a:r>
            <a:r>
              <a:rPr lang="en-GB" dirty="0" err="1"/>
              <a:t>i</a:t>
            </a:r>
            <a:r>
              <a:rPr lang="en-GB" dirty="0"/>
              <a:t> </a:t>
            </a:r>
            <a:r>
              <a:rPr lang="en-GB" dirty="0" err="1"/>
              <a:t>gerbyd</a:t>
            </a:r>
            <a:r>
              <a:rPr lang="en-GB" dirty="0"/>
              <a:t>, </a:t>
            </a:r>
            <a:r>
              <a:rPr lang="en-GB" dirty="0" err="1"/>
              <a:t>wedi’i</a:t>
            </a:r>
            <a:r>
              <a:rPr lang="en-GB" dirty="0"/>
              <a:t> </a:t>
            </a:r>
            <a:r>
              <a:rPr lang="en-GB" dirty="0" err="1"/>
              <a:t>yswirio</a:t>
            </a:r>
            <a:r>
              <a:rPr lang="en-GB" dirty="0"/>
              <a:t> er </a:t>
            </a:r>
            <a:r>
              <a:rPr lang="en-GB" dirty="0" err="1"/>
              <a:t>defnydd</a:t>
            </a:r>
            <a:r>
              <a:rPr lang="en-GB" dirty="0"/>
              <a:t> </a:t>
            </a:r>
            <a:r>
              <a:rPr lang="en-GB" dirty="0" err="1"/>
              <a:t>busnes</a:t>
            </a:r>
            <a:r>
              <a:rPr lang="en-GB" dirty="0"/>
              <a:t>. </a:t>
            </a:r>
          </a:p>
          <a:p>
            <a:pPr marL="357188" indent="-357188" rtl="0">
              <a:buClr>
                <a:srgbClr val="294054"/>
              </a:buClr>
              <a:buFont typeface="Wingdings" panose="05000000000000000000" pitchFamily="2" charset="2"/>
              <a:buChar char="q"/>
              <a:tabLst>
                <a:tab pos="357188" algn="l"/>
              </a:tabLst>
            </a:pPr>
            <a:r>
              <a:rPr lang="en-GB" dirty="0" err="1"/>
              <a:t>Profiad</a:t>
            </a:r>
            <a:r>
              <a:rPr lang="en-GB" dirty="0"/>
              <a:t> o </a:t>
            </a:r>
            <a:r>
              <a:rPr lang="en-GB" dirty="0" err="1"/>
              <a:t>ddarparu</a:t>
            </a:r>
            <a:r>
              <a:rPr lang="en-GB" dirty="0"/>
              <a:t> </a:t>
            </a:r>
            <a:r>
              <a:rPr lang="en-GB" dirty="0" err="1"/>
              <a:t>gwasanaeth</a:t>
            </a:r>
            <a:r>
              <a:rPr lang="en-GB" dirty="0"/>
              <a:t> </a:t>
            </a:r>
            <a:r>
              <a:rPr lang="en-GB" dirty="0" err="1"/>
              <a:t>sy’n</a:t>
            </a:r>
            <a:r>
              <a:rPr lang="en-GB" dirty="0"/>
              <a:t> </a:t>
            </a:r>
            <a:r>
              <a:rPr lang="en-GB" dirty="0" err="1"/>
              <a:t>deg</a:t>
            </a:r>
            <a:r>
              <a:rPr lang="en-GB" dirty="0"/>
              <a:t> a </a:t>
            </a:r>
            <a:r>
              <a:rPr lang="en-GB" dirty="0" err="1"/>
              <a:t>chyfiawn</a:t>
            </a:r>
            <a:r>
              <a:rPr lang="en-GB" dirty="0"/>
              <a:t> </a:t>
            </a:r>
            <a:r>
              <a:rPr lang="en-GB" dirty="0" err="1"/>
              <a:t>i</a:t>
            </a:r>
            <a:r>
              <a:rPr lang="en-GB" dirty="0"/>
              <a:t> </a:t>
            </a:r>
            <a:r>
              <a:rPr lang="en-GB" dirty="0" err="1"/>
              <a:t>bawb</a:t>
            </a:r>
            <a:r>
              <a:rPr lang="en-GB" dirty="0"/>
              <a:t> </a:t>
            </a:r>
            <a:r>
              <a:rPr lang="en-GB" dirty="0" err="1"/>
              <a:t>beth</a:t>
            </a:r>
            <a:r>
              <a:rPr lang="en-GB" dirty="0"/>
              <a:t> </a:t>
            </a:r>
            <a:r>
              <a:rPr lang="en-GB" dirty="0" err="1"/>
              <a:t>bynnag</a:t>
            </a:r>
            <a:r>
              <a:rPr lang="en-GB" dirty="0"/>
              <a:t> </a:t>
            </a:r>
            <a:r>
              <a:rPr lang="en-GB" dirty="0" err="1"/>
              <a:t>fo’u</a:t>
            </a:r>
            <a:r>
              <a:rPr lang="en-GB" dirty="0"/>
              <a:t> hoed, </a:t>
            </a:r>
            <a:r>
              <a:rPr lang="en-GB" dirty="0" err="1"/>
              <a:t>anabledd</a:t>
            </a:r>
            <a:r>
              <a:rPr lang="en-GB" dirty="0"/>
              <a:t>, </a:t>
            </a:r>
            <a:r>
              <a:rPr lang="en-GB" dirty="0" err="1"/>
              <a:t>ethnigrwydd</a:t>
            </a:r>
            <a:r>
              <a:rPr lang="en-GB" dirty="0"/>
              <a:t>, </a:t>
            </a:r>
            <a:r>
              <a:rPr lang="en-GB" dirty="0" err="1"/>
              <a:t>rhywedd</a:t>
            </a:r>
            <a:r>
              <a:rPr lang="en-GB" dirty="0"/>
              <a:t>, </a:t>
            </a:r>
            <a:r>
              <a:rPr lang="en-GB" dirty="0" err="1"/>
              <a:t>ailbennu</a:t>
            </a:r>
            <a:r>
              <a:rPr lang="en-GB" dirty="0"/>
              <a:t> </a:t>
            </a:r>
            <a:r>
              <a:rPr lang="en-GB" dirty="0" err="1"/>
              <a:t>rhywedd</a:t>
            </a:r>
            <a:r>
              <a:rPr lang="en-GB" dirty="0"/>
              <a:t>, </a:t>
            </a:r>
            <a:r>
              <a:rPr lang="en-GB" dirty="0" err="1"/>
              <a:t>beichiogrwydd</a:t>
            </a:r>
            <a:r>
              <a:rPr lang="en-GB" dirty="0"/>
              <a:t> neu </a:t>
            </a:r>
            <a:r>
              <a:rPr lang="en-GB" dirty="0" err="1"/>
              <a:t>famolaeth</a:t>
            </a:r>
            <a:r>
              <a:rPr lang="en-GB" dirty="0"/>
              <a:t>, </a:t>
            </a:r>
            <a:r>
              <a:rPr lang="en-GB" dirty="0" err="1"/>
              <a:t>cyfeiriadedd</a:t>
            </a:r>
            <a:r>
              <a:rPr lang="en-GB" dirty="0"/>
              <a:t> </a:t>
            </a:r>
            <a:r>
              <a:rPr lang="en-GB" dirty="0" err="1"/>
              <a:t>rhywiol</a:t>
            </a:r>
            <a:r>
              <a:rPr lang="en-GB" dirty="0"/>
              <a:t>, </a:t>
            </a:r>
            <a:r>
              <a:rPr lang="en-GB" dirty="0" err="1"/>
              <a:t>crefydd</a:t>
            </a:r>
            <a:r>
              <a:rPr lang="en-GB" dirty="0"/>
              <a:t> neu </a:t>
            </a:r>
            <a:r>
              <a:rPr lang="en-GB" dirty="0" err="1"/>
              <a:t>gred</a:t>
            </a:r>
            <a:r>
              <a:rPr lang="en-GB" dirty="0"/>
              <a:t>, </a:t>
            </a:r>
            <a:r>
              <a:rPr lang="en-GB" dirty="0" err="1"/>
              <a:t>boed</a:t>
            </a:r>
            <a:r>
              <a:rPr lang="en-GB" dirty="0"/>
              <a:t> </a:t>
            </a:r>
            <a:r>
              <a:rPr lang="en-GB" dirty="0" err="1"/>
              <a:t>yn</a:t>
            </a:r>
            <a:r>
              <a:rPr lang="en-GB" dirty="0"/>
              <a:t> </a:t>
            </a:r>
            <a:r>
              <a:rPr lang="en-GB" dirty="0" err="1"/>
              <a:t>briod</a:t>
            </a:r>
            <a:r>
              <a:rPr lang="en-GB" dirty="0"/>
              <a:t> neu </a:t>
            </a:r>
            <a:r>
              <a:rPr lang="en-GB" dirty="0" err="1"/>
              <a:t>mewn</a:t>
            </a:r>
            <a:r>
              <a:rPr lang="en-GB" dirty="0"/>
              <a:t> </a:t>
            </a:r>
            <a:r>
              <a:rPr lang="en-GB" dirty="0" err="1"/>
              <a:t>partneriaeth</a:t>
            </a:r>
            <a:r>
              <a:rPr lang="en-GB" dirty="0"/>
              <a:t> </a:t>
            </a:r>
            <a:r>
              <a:rPr lang="en-GB" dirty="0" err="1"/>
              <a:t>sifil</a:t>
            </a:r>
            <a:r>
              <a:rPr lang="en-GB" dirty="0"/>
              <a:t>, neu </a:t>
            </a:r>
            <a:r>
              <a:rPr lang="en-GB" dirty="0" err="1"/>
              <a:t>ar</a:t>
            </a:r>
            <a:r>
              <a:rPr lang="en-GB" dirty="0"/>
              <a:t> sail </a:t>
            </a:r>
            <a:r>
              <a:rPr lang="en-GB" dirty="0" err="1"/>
              <a:t>unrhyw</a:t>
            </a:r>
            <a:r>
              <a:rPr lang="en-GB" dirty="0"/>
              <a:t> </a:t>
            </a:r>
            <a:r>
              <a:rPr lang="en-GB" dirty="0" err="1"/>
              <a:t>ystyriaeth</a:t>
            </a:r>
            <a:r>
              <a:rPr lang="en-GB" dirty="0"/>
              <a:t> </a:t>
            </a:r>
            <a:r>
              <a:rPr lang="en-GB" dirty="0" err="1"/>
              <a:t>arall</a:t>
            </a:r>
            <a:r>
              <a:rPr lang="en-GB" dirty="0"/>
              <a:t>. </a:t>
            </a:r>
          </a:p>
          <a:p>
            <a:pPr marL="357188" indent="-357188" rtl="0">
              <a:buClr>
                <a:srgbClr val="294054"/>
              </a:buClr>
              <a:buFont typeface="Wingdings" panose="05000000000000000000" pitchFamily="2" charset="2"/>
              <a:buChar char="q"/>
              <a:tabLst>
                <a:tab pos="357188" algn="l"/>
              </a:tabLst>
            </a:pP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97556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66800" y="214206"/>
            <a:ext cx="10058400" cy="1193799"/>
          </a:xfrm>
        </p:spPr>
        <p:txBody>
          <a:bodyPr rtlCol="0"/>
          <a:lstStyle/>
          <a:p>
            <a:r>
              <a:rPr lang="cy-gb" b="1" dirty="0">
                <a:solidFill>
                  <a:schemeClr val="tx1"/>
                </a:solidFill>
                <a:latin typeface="Manrope" pitchFamily="2" charset="0"/>
              </a:rPr>
              <a:t>Gofynion Manyleb Person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842010" y="1841500"/>
            <a:ext cx="10507980" cy="4675294"/>
          </a:xfrm>
        </p:spPr>
        <p:txBody>
          <a:bodyPr rtlCol="0">
            <a:normAutofit fontScale="92500"/>
          </a:bodyPr>
          <a:lstStyle/>
          <a:p>
            <a:pPr marL="0" indent="0" rtl="0">
              <a:buClr>
                <a:srgbClr val="294054"/>
              </a:buClr>
              <a:buNone/>
              <a:tabLst>
                <a:tab pos="357188" algn="l"/>
              </a:tabLst>
            </a:pPr>
            <a:r>
              <a:rPr lang="cy-gb" sz="3400" b="1" i="0" u="none" strike="noStrike" dirty="0">
                <a:solidFill>
                  <a:srgbClr val="404040"/>
                </a:solidFill>
                <a:latin typeface="Manrope" pitchFamily="2" charset="0"/>
              </a:rPr>
              <a:t>Meini Prawf dymunol</a:t>
            </a:r>
          </a:p>
          <a:p>
            <a:pPr marL="357188" indent="-357188" rtl="0">
              <a:buClr>
                <a:srgbClr val="294054"/>
              </a:buClr>
              <a:buFont typeface="Wingdings" panose="05000000000000000000" pitchFamily="2" charset="2"/>
              <a:buChar char="q"/>
              <a:tabLst>
                <a:tab pos="357188" algn="l"/>
              </a:tabLst>
            </a:pPr>
            <a:r>
              <a:rPr lang="en-GB" dirty="0" err="1"/>
              <a:t>Gallu</a:t>
            </a:r>
            <a:r>
              <a:rPr lang="en-GB" dirty="0"/>
              <a:t> </a:t>
            </a:r>
            <a:r>
              <a:rPr lang="en-GB" dirty="0" err="1"/>
              <a:t>yn</a:t>
            </a:r>
            <a:r>
              <a:rPr lang="en-GB" dirty="0"/>
              <a:t> y </a:t>
            </a:r>
            <a:r>
              <a:rPr lang="en-GB" dirty="0" err="1"/>
              <a:t>Gymraeg</a:t>
            </a:r>
            <a:r>
              <a:rPr lang="en-GB" dirty="0"/>
              <a:t>, </a:t>
            </a:r>
            <a:r>
              <a:rPr lang="en-GB" dirty="0" err="1"/>
              <a:t>ar</a:t>
            </a:r>
            <a:r>
              <a:rPr lang="en-GB" dirty="0"/>
              <a:t> </a:t>
            </a:r>
            <a:r>
              <a:rPr lang="en-GB" dirty="0" err="1"/>
              <a:t>lafar</a:t>
            </a:r>
            <a:r>
              <a:rPr lang="en-GB" dirty="0"/>
              <a:t> ac </a:t>
            </a:r>
            <a:r>
              <a:rPr lang="en-GB" dirty="0" err="1"/>
              <a:t>yn</a:t>
            </a:r>
            <a:r>
              <a:rPr lang="en-GB" dirty="0"/>
              <a:t> </a:t>
            </a:r>
            <a:r>
              <a:rPr lang="en-GB" dirty="0" err="1"/>
              <a:t>ysgrifenedig</a:t>
            </a:r>
            <a:r>
              <a:rPr lang="en-GB" dirty="0"/>
              <a:t> a </a:t>
            </a:r>
            <a:r>
              <a:rPr lang="en-GB" dirty="0" err="1"/>
              <a:t>gallu</a:t>
            </a:r>
            <a:r>
              <a:rPr lang="en-GB" dirty="0"/>
              <a:t> </a:t>
            </a:r>
            <a:r>
              <a:rPr lang="en-GB" dirty="0" err="1"/>
              <a:t>darparu</a:t>
            </a:r>
            <a:r>
              <a:rPr lang="en-GB" dirty="0"/>
              <a:t> </a:t>
            </a:r>
            <a:r>
              <a:rPr lang="en-GB" dirty="0" err="1"/>
              <a:t>hyfforddiant</a:t>
            </a:r>
            <a:r>
              <a:rPr lang="en-GB" dirty="0"/>
              <a:t> </a:t>
            </a:r>
            <a:r>
              <a:rPr lang="en-GB" dirty="0" err="1"/>
              <a:t>yn</a:t>
            </a:r>
            <a:r>
              <a:rPr lang="en-GB" dirty="0"/>
              <a:t> </a:t>
            </a:r>
            <a:r>
              <a:rPr lang="en-GB" dirty="0" err="1"/>
              <a:t>Gymraeg</a:t>
            </a:r>
            <a:r>
              <a:rPr lang="en-GB" dirty="0"/>
              <a:t> ac </a:t>
            </a:r>
            <a:r>
              <a:rPr lang="en-GB" dirty="0" err="1"/>
              <a:t>yn</a:t>
            </a:r>
            <a:r>
              <a:rPr lang="en-GB" dirty="0"/>
              <a:t> </a:t>
            </a:r>
            <a:r>
              <a:rPr lang="en-GB" dirty="0" err="1"/>
              <a:t>Saesneg</a:t>
            </a:r>
            <a:r>
              <a:rPr lang="en-GB" dirty="0"/>
              <a:t>.</a:t>
            </a:r>
          </a:p>
          <a:p>
            <a:pPr marL="357188" indent="-357188" rtl="0">
              <a:buClr>
                <a:srgbClr val="294054"/>
              </a:buClr>
              <a:buFont typeface="Wingdings" panose="05000000000000000000" pitchFamily="2" charset="2"/>
              <a:buChar char="q"/>
              <a:tabLst>
                <a:tab pos="357188" algn="l"/>
              </a:tabLst>
            </a:pPr>
            <a:r>
              <a:rPr lang="en-GB" dirty="0" err="1"/>
              <a:t>Gwybodaeth</a:t>
            </a:r>
            <a:r>
              <a:rPr lang="en-GB" dirty="0"/>
              <a:t> a </a:t>
            </a:r>
            <a:r>
              <a:rPr lang="en-GB" dirty="0" err="1"/>
              <a:t>dealltwriaeth</a:t>
            </a:r>
            <a:r>
              <a:rPr lang="en-GB" dirty="0"/>
              <a:t> </a:t>
            </a:r>
            <a:r>
              <a:rPr lang="en-GB" dirty="0" err="1"/>
              <a:t>eang</a:t>
            </a:r>
            <a:r>
              <a:rPr lang="en-GB" dirty="0"/>
              <a:t> o </a:t>
            </a:r>
            <a:r>
              <a:rPr lang="en-GB" dirty="0" err="1"/>
              <a:t>awdurdodaeth</a:t>
            </a:r>
            <a:r>
              <a:rPr lang="en-GB" dirty="0"/>
              <a:t> yr </a:t>
            </a:r>
            <a:r>
              <a:rPr lang="en-GB" dirty="0" err="1"/>
              <a:t>Ombwdsmon</a:t>
            </a:r>
            <a:r>
              <a:rPr lang="en-GB" dirty="0"/>
              <a:t> ac o </a:t>
            </a:r>
            <a:r>
              <a:rPr lang="en-GB" dirty="0" err="1"/>
              <a:t>weithredu</a:t>
            </a:r>
            <a:r>
              <a:rPr lang="en-GB" dirty="0"/>
              <a:t> </a:t>
            </a:r>
            <a:r>
              <a:rPr lang="en-GB" dirty="0" err="1"/>
              <a:t>deddfwriaeth</a:t>
            </a:r>
            <a:r>
              <a:rPr lang="en-GB" dirty="0"/>
              <a:t> a </a:t>
            </a:r>
            <a:r>
              <a:rPr lang="en-GB" dirty="0" err="1"/>
              <a:t>gweithdrefnau</a:t>
            </a:r>
            <a:r>
              <a:rPr lang="en-GB" dirty="0"/>
              <a:t> </a:t>
            </a:r>
            <a:r>
              <a:rPr lang="en-GB" dirty="0" err="1"/>
              <a:t>ymdrin</a:t>
            </a:r>
            <a:r>
              <a:rPr lang="en-GB" dirty="0"/>
              <a:t> â </a:t>
            </a:r>
            <a:r>
              <a:rPr lang="en-GB" dirty="0" err="1"/>
              <a:t>chwynion</a:t>
            </a:r>
            <a:r>
              <a:rPr lang="en-GB" dirty="0"/>
              <a:t> </a:t>
            </a:r>
            <a:r>
              <a:rPr lang="en-GB" dirty="0" err="1"/>
              <a:t>perthnasol</a:t>
            </a:r>
            <a:r>
              <a:rPr lang="en-GB" dirty="0"/>
              <a:t>. </a:t>
            </a:r>
          </a:p>
          <a:p>
            <a:pPr marL="357188" indent="-357188" rtl="0">
              <a:buClr>
                <a:srgbClr val="294054"/>
              </a:buClr>
              <a:buFont typeface="Wingdings" panose="05000000000000000000" pitchFamily="2" charset="2"/>
              <a:buChar char="q"/>
              <a:tabLst>
                <a:tab pos="357188" algn="l"/>
              </a:tabLst>
            </a:pPr>
            <a:r>
              <a:rPr lang="en-GB" dirty="0" err="1"/>
              <a:t>Profiad</a:t>
            </a:r>
            <a:r>
              <a:rPr lang="en-GB" dirty="0"/>
              <a:t> o </a:t>
            </a:r>
            <a:r>
              <a:rPr lang="en-GB" dirty="0" err="1"/>
              <a:t>weithio</a:t>
            </a:r>
            <a:r>
              <a:rPr lang="en-GB" dirty="0"/>
              <a:t>/</a:t>
            </a:r>
            <a:r>
              <a:rPr lang="en-GB" dirty="0" err="1"/>
              <a:t>gweithredu</a:t>
            </a:r>
            <a:r>
              <a:rPr lang="en-GB" dirty="0"/>
              <a:t> </a:t>
            </a:r>
            <a:r>
              <a:rPr lang="en-GB" dirty="0" err="1"/>
              <a:t>mewn</a:t>
            </a:r>
            <a:r>
              <a:rPr lang="en-GB" dirty="0"/>
              <a:t> </a:t>
            </a:r>
            <a:r>
              <a:rPr lang="en-GB" dirty="0" err="1"/>
              <a:t>amgylchedd</a:t>
            </a:r>
            <a:r>
              <a:rPr lang="en-GB" dirty="0"/>
              <a:t> </a:t>
            </a:r>
            <a:r>
              <a:rPr lang="en-GB" dirty="0" err="1"/>
              <a:t>sy’n</a:t>
            </a:r>
            <a:r>
              <a:rPr lang="en-GB" dirty="0"/>
              <a:t> </a:t>
            </a:r>
            <a:r>
              <a:rPr lang="en-GB" dirty="0" err="1"/>
              <a:t>canolbwyntio</a:t>
            </a:r>
            <a:r>
              <a:rPr lang="en-GB" dirty="0"/>
              <a:t> </a:t>
            </a:r>
            <a:r>
              <a:rPr lang="en-GB" dirty="0" err="1"/>
              <a:t>ar</a:t>
            </a:r>
            <a:r>
              <a:rPr lang="en-GB" dirty="0"/>
              <a:t> y </a:t>
            </a:r>
            <a:r>
              <a:rPr lang="en-GB" dirty="0" err="1"/>
              <a:t>cwsmer</a:t>
            </a:r>
            <a:r>
              <a:rPr lang="en-GB" dirty="0"/>
              <a:t>.  </a:t>
            </a:r>
          </a:p>
          <a:p>
            <a:pPr marL="357188" indent="-357188" rtl="0">
              <a:buClr>
                <a:srgbClr val="294054"/>
              </a:buClr>
              <a:buFont typeface="Wingdings" panose="05000000000000000000" pitchFamily="2" charset="2"/>
              <a:buChar char="q"/>
              <a:tabLst>
                <a:tab pos="357188" algn="l"/>
              </a:tabLst>
            </a:pPr>
            <a:r>
              <a:rPr lang="en-GB" dirty="0" err="1"/>
              <a:t>Profiad</a:t>
            </a:r>
            <a:r>
              <a:rPr lang="en-GB" dirty="0"/>
              <a:t> o </a:t>
            </a:r>
            <a:r>
              <a:rPr lang="en-GB" dirty="0" err="1"/>
              <a:t>weithio</a:t>
            </a:r>
            <a:r>
              <a:rPr lang="en-GB" dirty="0"/>
              <a:t> </a:t>
            </a:r>
            <a:r>
              <a:rPr lang="en-GB" dirty="0" err="1"/>
              <a:t>gyda</a:t>
            </a:r>
            <a:r>
              <a:rPr lang="en-GB" dirty="0"/>
              <a:t> </a:t>
            </a:r>
            <a:r>
              <a:rPr lang="en-GB" dirty="0" err="1"/>
              <a:t>chyrff</a:t>
            </a:r>
            <a:r>
              <a:rPr lang="en-GB" dirty="0"/>
              <a:t> </a:t>
            </a:r>
            <a:r>
              <a:rPr lang="en-GB" dirty="0" err="1"/>
              <a:t>cyhoeddus</a:t>
            </a:r>
            <a:r>
              <a:rPr lang="en-GB" dirty="0"/>
              <a:t> neu </a:t>
            </a:r>
            <a:r>
              <a:rPr lang="en-GB" dirty="0" err="1"/>
              <a:t>fframweithiau</a:t>
            </a:r>
            <a:r>
              <a:rPr lang="en-GB" dirty="0"/>
              <a:t> </a:t>
            </a:r>
            <a:r>
              <a:rPr lang="en-GB" dirty="0" err="1"/>
              <a:t>rheoleiddio</a:t>
            </a:r>
            <a:r>
              <a:rPr lang="en-GB" dirty="0"/>
              <a:t>. </a:t>
            </a:r>
          </a:p>
          <a:p>
            <a:pPr marL="357188" indent="-357188" rtl="0">
              <a:buClr>
                <a:srgbClr val="294054"/>
              </a:buClr>
              <a:buFont typeface="Wingdings" panose="05000000000000000000" pitchFamily="2" charset="2"/>
              <a:buChar char="q"/>
              <a:tabLst>
                <a:tab pos="357188" algn="l"/>
              </a:tabLst>
            </a:pPr>
            <a:r>
              <a:rPr lang="en-GB" dirty="0" err="1"/>
              <a:t>Profiad</a:t>
            </a:r>
            <a:r>
              <a:rPr lang="en-GB" dirty="0"/>
              <a:t> o </a:t>
            </a:r>
            <a:r>
              <a:rPr lang="en-GB" dirty="0" err="1"/>
              <a:t>ddatblygu</a:t>
            </a:r>
            <a:r>
              <a:rPr lang="en-GB" dirty="0"/>
              <a:t> a </a:t>
            </a:r>
            <a:r>
              <a:rPr lang="en-GB" dirty="0" err="1"/>
              <a:t>chynnal</a:t>
            </a:r>
            <a:r>
              <a:rPr lang="en-GB" dirty="0"/>
              <a:t> </a:t>
            </a:r>
            <a:r>
              <a:rPr lang="en-GB" dirty="0" err="1"/>
              <a:t>rhwydweithiau</a:t>
            </a:r>
            <a:r>
              <a:rPr lang="en-GB" dirty="0"/>
              <a:t> </a:t>
            </a:r>
            <a:r>
              <a:rPr lang="en-GB" dirty="0" err="1"/>
              <a:t>rhanddeiliaid</a:t>
            </a:r>
            <a:r>
              <a:rPr lang="en-GB" dirty="0"/>
              <a:t> </a:t>
            </a:r>
            <a:r>
              <a:rPr lang="en-GB" dirty="0" err="1"/>
              <a:t>i</a:t>
            </a:r>
            <a:r>
              <a:rPr lang="en-GB" dirty="0"/>
              <a:t> </a:t>
            </a:r>
            <a:r>
              <a:rPr lang="en-GB" dirty="0" err="1"/>
              <a:t>rannu</a:t>
            </a:r>
            <a:r>
              <a:rPr lang="en-GB" dirty="0"/>
              <a:t> </a:t>
            </a:r>
            <a:r>
              <a:rPr lang="en-GB" dirty="0" err="1"/>
              <a:t>arfer</a:t>
            </a:r>
            <a:r>
              <a:rPr lang="en-GB" dirty="0"/>
              <a:t> </a:t>
            </a:r>
            <a:r>
              <a:rPr lang="en-GB" dirty="0" err="1"/>
              <a:t>gorau</a:t>
            </a:r>
            <a:r>
              <a:rPr lang="en-GB" dirty="0"/>
              <a:t> a </a:t>
            </a:r>
            <a:r>
              <a:rPr lang="en-GB" dirty="0" err="1"/>
              <a:t>sbarduno</a:t>
            </a:r>
            <a:r>
              <a:rPr lang="en-GB" dirty="0"/>
              <a:t> </a:t>
            </a:r>
            <a:r>
              <a:rPr lang="en-GB" dirty="0" err="1"/>
              <a:t>gwelliant</a:t>
            </a:r>
            <a:r>
              <a:rPr lang="en-GB" dirty="0"/>
              <a:t>. </a:t>
            </a:r>
          </a:p>
          <a:p>
            <a:pPr marL="357188" indent="-357188" rtl="0">
              <a:buClr>
                <a:srgbClr val="294054"/>
              </a:buClr>
              <a:buFont typeface="Wingdings" panose="05000000000000000000" pitchFamily="2" charset="2"/>
              <a:buChar char="q"/>
              <a:tabLst>
                <a:tab pos="357188" algn="l"/>
              </a:tabLst>
            </a:pPr>
            <a:r>
              <a:rPr lang="en-GB" dirty="0" err="1"/>
              <a:t>Profiad</a:t>
            </a:r>
            <a:r>
              <a:rPr lang="en-GB" dirty="0"/>
              <a:t> o </a:t>
            </a:r>
            <a:r>
              <a:rPr lang="en-GB" dirty="0" err="1"/>
              <a:t>ddefnyddio</a:t>
            </a:r>
            <a:r>
              <a:rPr lang="en-GB" dirty="0"/>
              <a:t> offer neu </a:t>
            </a:r>
            <a:r>
              <a:rPr lang="en-GB" dirty="0" err="1"/>
              <a:t>feddalwedd</a:t>
            </a:r>
            <a:r>
              <a:rPr lang="en-GB" dirty="0"/>
              <a:t> </a:t>
            </a:r>
            <a:r>
              <a:rPr lang="en-GB" dirty="0" err="1"/>
              <a:t>dadansoddi</a:t>
            </a:r>
            <a:r>
              <a:rPr lang="en-GB" dirty="0"/>
              <a:t> data </a:t>
            </a:r>
            <a:r>
              <a:rPr lang="en-GB" dirty="0" err="1"/>
              <a:t>i</a:t>
            </a:r>
            <a:r>
              <a:rPr lang="en-GB" dirty="0"/>
              <a:t> </a:t>
            </a:r>
            <a:r>
              <a:rPr lang="en-GB" dirty="0" err="1"/>
              <a:t>gynhyrchu</a:t>
            </a:r>
            <a:r>
              <a:rPr lang="en-GB" dirty="0"/>
              <a:t> </a:t>
            </a:r>
            <a:r>
              <a:rPr lang="en-GB" dirty="0" err="1"/>
              <a:t>mewnwelediadau</a:t>
            </a:r>
            <a:r>
              <a:rPr lang="en-GB" dirty="0"/>
              <a:t> a </a:t>
            </a:r>
            <a:r>
              <a:rPr lang="en-GB" dirty="0" err="1"/>
              <a:t>chyflwyno</a:t>
            </a:r>
            <a:r>
              <a:rPr lang="en-GB" dirty="0"/>
              <a:t> data, </a:t>
            </a:r>
            <a:r>
              <a:rPr lang="en-GB" dirty="0" err="1"/>
              <a:t>fel</a:t>
            </a:r>
            <a:r>
              <a:rPr lang="en-GB" dirty="0"/>
              <a:t> </a:t>
            </a:r>
            <a:r>
              <a:rPr lang="en-GB" dirty="0" err="1"/>
              <a:t>PowerBi</a:t>
            </a:r>
            <a:r>
              <a:rPr lang="en-GB" dirty="0"/>
              <a:t>. </a:t>
            </a:r>
          </a:p>
          <a:p>
            <a:pPr marL="357188" indent="-357188" rtl="0">
              <a:buClr>
                <a:srgbClr val="294054"/>
              </a:buClr>
              <a:buFont typeface="Wingdings" panose="05000000000000000000" pitchFamily="2" charset="2"/>
              <a:buChar char="q"/>
              <a:tabLst>
                <a:tab pos="357188" algn="l"/>
              </a:tabLst>
            </a:pPr>
            <a:r>
              <a:rPr lang="en-GB" dirty="0" err="1"/>
              <a:t>Sgiliau</a:t>
            </a:r>
            <a:r>
              <a:rPr lang="en-GB" dirty="0"/>
              <a:t> </a:t>
            </a:r>
            <a:r>
              <a:rPr lang="en-GB" dirty="0" err="1"/>
              <a:t>rheoli</a:t>
            </a:r>
            <a:r>
              <a:rPr lang="en-GB" dirty="0"/>
              <a:t> </a:t>
            </a:r>
            <a:r>
              <a:rPr lang="en-GB" dirty="0" err="1"/>
              <a:t>prosiectau</a:t>
            </a:r>
            <a:r>
              <a:rPr lang="en-GB" dirty="0"/>
              <a:t>, </a:t>
            </a:r>
            <a:r>
              <a:rPr lang="en-GB" dirty="0" err="1"/>
              <a:t>gan</a:t>
            </a:r>
            <a:r>
              <a:rPr lang="en-GB" dirty="0"/>
              <a:t> </a:t>
            </a:r>
            <a:r>
              <a:rPr lang="en-GB" dirty="0" err="1"/>
              <a:t>gynnwys</a:t>
            </a:r>
            <a:r>
              <a:rPr lang="en-GB" dirty="0"/>
              <a:t> </a:t>
            </a:r>
            <a:r>
              <a:rPr lang="en-GB" dirty="0" err="1"/>
              <a:t>cynllunio</a:t>
            </a:r>
            <a:r>
              <a:rPr lang="en-GB" dirty="0"/>
              <a:t>, </a:t>
            </a:r>
            <a:r>
              <a:rPr lang="en-GB" dirty="0" err="1"/>
              <a:t>blaenoriaethu</a:t>
            </a:r>
            <a:r>
              <a:rPr lang="en-GB" dirty="0"/>
              <a:t> a </a:t>
            </a:r>
            <a:r>
              <a:rPr lang="en-GB" dirty="0" err="1"/>
              <a:t>chyflawni</a:t>
            </a:r>
            <a:r>
              <a:rPr lang="en-GB" dirty="0"/>
              <a:t> </a:t>
            </a:r>
            <a:r>
              <a:rPr lang="en-GB" dirty="0" err="1"/>
              <a:t>gwaith</a:t>
            </a:r>
            <a:r>
              <a:rPr lang="en-GB" dirty="0"/>
              <a:t> </a:t>
            </a:r>
            <a:r>
              <a:rPr lang="en-GB" dirty="0" err="1"/>
              <a:t>erbyn</a:t>
            </a:r>
            <a:r>
              <a:rPr lang="en-GB" dirty="0"/>
              <a:t> </a:t>
            </a:r>
            <a:r>
              <a:rPr lang="en-GB" dirty="0" err="1"/>
              <a:t>terfynau</a:t>
            </a:r>
            <a:r>
              <a:rPr lang="en-GB" dirty="0"/>
              <a:t> </a:t>
            </a:r>
            <a:r>
              <a:rPr lang="en-GB" dirty="0" err="1"/>
              <a:t>amser</a:t>
            </a:r>
            <a:r>
              <a:rPr lang="en-GB" dirty="0"/>
              <a:t>. </a:t>
            </a:r>
          </a:p>
        </p:txBody>
      </p:sp>
    </p:spTree>
    <p:extLst>
      <p:ext uri="{BB962C8B-B14F-4D97-AF65-F5344CB8AC3E}">
        <p14:creationId xmlns:p14="http://schemas.microsoft.com/office/powerpoint/2010/main" val="246050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FD95-D0C6-41BB-BB75-411B66735285}"/>
              </a:ext>
            </a:extLst>
          </p:cNvPr>
          <p:cNvSpPr>
            <a:spLocks noGrp="1"/>
          </p:cNvSpPr>
          <p:nvPr>
            <p:ph type="title"/>
          </p:nvPr>
        </p:nvSpPr>
        <p:spPr>
          <a:xfrm>
            <a:off x="1097280" y="286603"/>
            <a:ext cx="10058400" cy="907197"/>
          </a:xfrm>
        </p:spPr>
        <p:txBody>
          <a:bodyPr rtlCol="0"/>
          <a:lstStyle/>
          <a:p>
            <a:pPr rtl="0"/>
            <a:r>
              <a:rPr lang="cy-gb" b="1">
                <a:solidFill>
                  <a:srgbClr val="294054"/>
                </a:solidFill>
                <a:latin typeface="Manrope" pitchFamily="2" charset="0"/>
              </a:rPr>
              <a:t>Cynnwys</a:t>
            </a:r>
            <a:endParaRPr lang="en-GB" dirty="0">
              <a:solidFill>
                <a:srgbClr val="294054"/>
              </a:solidFill>
              <a:latin typeface="Manrope" pitchFamily="2" charset="0"/>
            </a:endParaRPr>
          </a:p>
        </p:txBody>
      </p:sp>
      <p:sp>
        <p:nvSpPr>
          <p:cNvPr id="4" name="Content Placeholder 3">
            <a:extLst>
              <a:ext uri="{FF2B5EF4-FFF2-40B4-BE49-F238E27FC236}">
                <a16:creationId xmlns:a16="http://schemas.microsoft.com/office/drawing/2014/main" id="{EC4DF406-A8B9-4E31-BB0D-757C83D3ACD3}"/>
              </a:ext>
            </a:extLst>
          </p:cNvPr>
          <p:cNvSpPr>
            <a:spLocks noGrp="1"/>
          </p:cNvSpPr>
          <p:nvPr>
            <p:ph sz="half" idx="2"/>
          </p:nvPr>
        </p:nvSpPr>
        <p:spPr>
          <a:xfrm>
            <a:off x="1097280" y="1854200"/>
            <a:ext cx="4937760" cy="4014895"/>
          </a:xfrm>
        </p:spPr>
        <p:txBody>
          <a:bodyPr rtlCol="0"/>
          <a:lstStyle/>
          <a:p>
            <a:pPr rtl="0"/>
            <a:r>
              <a:rPr lang="cy-gb" dirty="0">
                <a:solidFill>
                  <a:srgbClr val="3869FF"/>
                </a:solidFill>
                <a:latin typeface="Manrope" pitchFamily="2" charset="0"/>
              </a:rPr>
              <a:t>Cyflwyniad</a:t>
            </a:r>
          </a:p>
          <a:p>
            <a:pPr rtl="0"/>
            <a:r>
              <a:rPr lang="cy-gb" b="1" dirty="0">
                <a:solidFill>
                  <a:srgbClr val="3869FF"/>
                </a:solidFill>
                <a:latin typeface="Manrope" pitchFamily="2" charset="0"/>
              </a:rPr>
              <a:t>Ynglŷn â’r Ombwdsmon</a:t>
            </a:r>
          </a:p>
          <a:p>
            <a:pPr rtl="0"/>
            <a:r>
              <a:rPr lang="cy-gb" dirty="0">
                <a:solidFill>
                  <a:srgbClr val="3869FF"/>
                </a:solidFill>
                <a:latin typeface="Manrope" pitchFamily="2" charset="0"/>
              </a:rPr>
              <a:t>Gwerthoedd yr OGCC</a:t>
            </a:r>
          </a:p>
          <a:p>
            <a:pPr rtl="0"/>
            <a:r>
              <a:rPr lang="cy-gb" b="1" dirty="0">
                <a:solidFill>
                  <a:srgbClr val="3869FF"/>
                </a:solidFill>
                <a:latin typeface="Manrope" pitchFamily="2" charset="0"/>
              </a:rPr>
              <a:t>Ynglŷn â’r rôl</a:t>
            </a:r>
          </a:p>
          <a:p>
            <a:pPr rtl="0"/>
            <a:r>
              <a:rPr lang="cy-gb" dirty="0">
                <a:solidFill>
                  <a:srgbClr val="3869FF"/>
                </a:solidFill>
                <a:latin typeface="Manrope" pitchFamily="2" charset="0"/>
              </a:rPr>
              <a:t>Swydd Ddisgrifiad </a:t>
            </a:r>
          </a:p>
          <a:p>
            <a:pPr rtl="0"/>
            <a:r>
              <a:rPr lang="cy-gb" dirty="0">
                <a:solidFill>
                  <a:srgbClr val="3869FF"/>
                </a:solidFill>
                <a:latin typeface="Manrope" pitchFamily="2" charset="0"/>
              </a:rPr>
              <a:t>Pwrpas y rôl</a:t>
            </a:r>
          </a:p>
          <a:p>
            <a:pPr rtl="0"/>
            <a:r>
              <a:rPr lang="cy-gb" dirty="0">
                <a:solidFill>
                  <a:srgbClr val="3869FF"/>
                </a:solidFill>
                <a:latin typeface="Manrope" pitchFamily="2" charset="0"/>
              </a:rPr>
              <a:t>Cyfrifoldebau</a:t>
            </a:r>
          </a:p>
          <a:p>
            <a:pPr rtl="0"/>
            <a:r>
              <a:rPr lang="cy-gb" dirty="0">
                <a:solidFill>
                  <a:srgbClr val="3869FF"/>
                </a:solidFill>
                <a:latin typeface="Manrope" pitchFamily="2" charset="0"/>
              </a:rPr>
              <a:t>Gofynion</a:t>
            </a:r>
          </a:p>
          <a:p>
            <a:pPr rtl="0"/>
            <a:endParaRPr lang="en-GB" dirty="0">
              <a:solidFill>
                <a:srgbClr val="26BE7C"/>
              </a:solidFill>
            </a:endParaRPr>
          </a:p>
        </p:txBody>
      </p:sp>
      <p:sp>
        <p:nvSpPr>
          <p:cNvPr id="6" name="Content Placeholder 5">
            <a:extLst>
              <a:ext uri="{FF2B5EF4-FFF2-40B4-BE49-F238E27FC236}">
                <a16:creationId xmlns:a16="http://schemas.microsoft.com/office/drawing/2014/main" id="{16015A06-DB2E-4F7E-AF6D-4EFD1A029751}"/>
              </a:ext>
            </a:extLst>
          </p:cNvPr>
          <p:cNvSpPr>
            <a:spLocks noGrp="1"/>
          </p:cNvSpPr>
          <p:nvPr>
            <p:ph sz="quarter" idx="4"/>
          </p:nvPr>
        </p:nvSpPr>
        <p:spPr>
          <a:xfrm>
            <a:off x="6217920" y="1854199"/>
            <a:ext cx="4937760" cy="4014895"/>
          </a:xfrm>
        </p:spPr>
        <p:txBody>
          <a:bodyPr rtlCol="0"/>
          <a:lstStyle/>
          <a:p>
            <a:pPr rtl="0"/>
            <a:r>
              <a:rPr lang="cy-gb" b="1">
                <a:solidFill>
                  <a:srgbClr val="3869FF"/>
                </a:solidFill>
                <a:latin typeface="Manrope" pitchFamily="2" charset="0"/>
              </a:rPr>
              <a:t>Sut i Ymgeisio</a:t>
            </a:r>
          </a:p>
          <a:p>
            <a:pPr rtl="0"/>
            <a:r>
              <a:rPr lang="cy-gb">
                <a:solidFill>
                  <a:srgbClr val="3869FF"/>
                </a:solidFill>
                <a:latin typeface="Manrope" pitchFamily="2" charset="0"/>
              </a:rPr>
              <a:t>Ymgeisio am y rôl</a:t>
            </a:r>
          </a:p>
          <a:p>
            <a:pPr rtl="0"/>
            <a:r>
              <a:rPr lang="cy-gb">
                <a:solidFill>
                  <a:srgbClr val="3869FF"/>
                </a:solidFill>
                <a:latin typeface="Manrope" pitchFamily="2" charset="0"/>
              </a:rPr>
              <a:t>Canllawiau ynglŷn â sut i ymgeisio</a:t>
            </a:r>
          </a:p>
          <a:p>
            <a:pPr rtl="0"/>
            <a:r>
              <a:rPr lang="cy-gb">
                <a:solidFill>
                  <a:srgbClr val="3869FF"/>
                </a:solidFill>
                <a:latin typeface="Manrope" pitchFamily="2" charset="0"/>
              </a:rPr>
              <a:t>Cyflwyno eich CV</a:t>
            </a:r>
          </a:p>
          <a:p>
            <a:pPr rtl="0"/>
            <a:r>
              <a:rPr lang="cy-gb" b="1">
                <a:solidFill>
                  <a:srgbClr val="3869FF"/>
                </a:solidFill>
                <a:latin typeface="Manrope" pitchFamily="2" charset="0"/>
              </a:rPr>
              <a:t>Y Broses Recriwtio a Dethol </a:t>
            </a:r>
          </a:p>
          <a:p>
            <a:pPr rtl="0"/>
            <a:r>
              <a:rPr lang="cy-gb" b="1">
                <a:solidFill>
                  <a:srgbClr val="3869FF"/>
                </a:solidFill>
                <a:latin typeface="Manrope" pitchFamily="2" charset="0"/>
              </a:rPr>
              <a:t>Diogelu Data</a:t>
            </a:r>
          </a:p>
          <a:p>
            <a:pPr rtl="0"/>
            <a:r>
              <a:rPr lang="cy-gb">
                <a:solidFill>
                  <a:srgbClr val="3869FF"/>
                </a:solidFill>
                <a:latin typeface="Manrope" pitchFamily="2" charset="0"/>
              </a:rPr>
              <a:t>Hysbysiad Preifatrwydd</a:t>
            </a:r>
          </a:p>
        </p:txBody>
      </p:sp>
      <p:sp>
        <p:nvSpPr>
          <p:cNvPr id="3" name="Rectangle 2">
            <a:hlinkClick r:id="rId2" action="ppaction://hlinksldjump"/>
            <a:extLst>
              <a:ext uri="{FF2B5EF4-FFF2-40B4-BE49-F238E27FC236}">
                <a16:creationId xmlns:a16="http://schemas.microsoft.com/office/drawing/2014/main" id="{CFE2693B-60BD-44B5-ADE8-4E7E8204FE4B}"/>
              </a:ext>
            </a:extLst>
          </p:cNvPr>
          <p:cNvSpPr/>
          <p:nvPr/>
        </p:nvSpPr>
        <p:spPr>
          <a:xfrm>
            <a:off x="1097280" y="2330245"/>
            <a:ext cx="2634062"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 name="Rectangle 4">
            <a:hlinkClick r:id="rId3" action="ppaction://hlinksldjump"/>
            <a:extLst>
              <a:ext uri="{FF2B5EF4-FFF2-40B4-BE49-F238E27FC236}">
                <a16:creationId xmlns:a16="http://schemas.microsoft.com/office/drawing/2014/main" id="{B4170934-B2B9-487F-B02D-41E4D5FE29E9}"/>
              </a:ext>
            </a:extLst>
          </p:cNvPr>
          <p:cNvSpPr/>
          <p:nvPr/>
        </p:nvSpPr>
        <p:spPr>
          <a:xfrm>
            <a:off x="1097280" y="3244645"/>
            <a:ext cx="1690165"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Rectangle 6">
            <a:hlinkClick r:id="rId4" action="ppaction://hlinksldjump"/>
            <a:extLst>
              <a:ext uri="{FF2B5EF4-FFF2-40B4-BE49-F238E27FC236}">
                <a16:creationId xmlns:a16="http://schemas.microsoft.com/office/drawing/2014/main" id="{5121E4BD-021D-4A58-9779-DC2595A1797F}"/>
              </a:ext>
            </a:extLst>
          </p:cNvPr>
          <p:cNvSpPr/>
          <p:nvPr/>
        </p:nvSpPr>
        <p:spPr>
          <a:xfrm>
            <a:off x="6217920" y="1854199"/>
            <a:ext cx="1583977"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dirty="0"/>
          </a:p>
        </p:txBody>
      </p:sp>
      <p:sp>
        <p:nvSpPr>
          <p:cNvPr id="8" name="Rectangle 7">
            <a:hlinkClick r:id="rId5" action="ppaction://hlinksldjump"/>
            <a:extLst>
              <a:ext uri="{FF2B5EF4-FFF2-40B4-BE49-F238E27FC236}">
                <a16:creationId xmlns:a16="http://schemas.microsoft.com/office/drawing/2014/main" id="{71E02BD3-70B3-465D-84BD-A3638784935E}"/>
              </a:ext>
            </a:extLst>
          </p:cNvPr>
          <p:cNvSpPr/>
          <p:nvPr/>
        </p:nvSpPr>
        <p:spPr>
          <a:xfrm>
            <a:off x="6306820" y="3689990"/>
            <a:ext cx="3459480"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Rectangle 8">
            <a:hlinkClick r:id="rId6" action="ppaction://hlinksldjump"/>
            <a:extLst>
              <a:ext uri="{FF2B5EF4-FFF2-40B4-BE49-F238E27FC236}">
                <a16:creationId xmlns:a16="http://schemas.microsoft.com/office/drawing/2014/main" id="{51941A28-1EBE-46B2-A4A4-7798E758D2E0}"/>
              </a:ext>
            </a:extLst>
          </p:cNvPr>
          <p:cNvSpPr/>
          <p:nvPr/>
        </p:nvSpPr>
        <p:spPr>
          <a:xfrm>
            <a:off x="6260854" y="4133645"/>
            <a:ext cx="1775706"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72772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5F200-3B36-3727-6AE5-FEC8629B2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22F52-D3CC-1790-F81B-CBA463BFF802}"/>
              </a:ext>
            </a:extLst>
          </p:cNvPr>
          <p:cNvSpPr>
            <a:spLocks noGrp="1"/>
          </p:cNvSpPr>
          <p:nvPr>
            <p:ph type="title"/>
          </p:nvPr>
        </p:nvSpPr>
        <p:spPr>
          <a:xfrm>
            <a:off x="842010" y="63501"/>
            <a:ext cx="10058400" cy="1193799"/>
          </a:xfrm>
        </p:spPr>
        <p:txBody>
          <a:bodyPr rtlCol="0"/>
          <a:lstStyle/>
          <a:p>
            <a:r>
              <a:rPr lang="cy-GB" b="1" dirty="0">
                <a:solidFill>
                  <a:schemeClr val="tx1"/>
                </a:solidFill>
                <a:latin typeface="Manrope" pitchFamily="2" charset="0"/>
              </a:rPr>
              <a:t>Amodau Arbennig</a:t>
            </a:r>
            <a:endParaRPr lang="cy-gb" b="1" dirty="0">
              <a:solidFill>
                <a:schemeClr val="tx1"/>
              </a:solidFill>
              <a:latin typeface="Manrope" pitchFamily="2" charset="0"/>
            </a:endParaRPr>
          </a:p>
        </p:txBody>
      </p:sp>
      <p:sp>
        <p:nvSpPr>
          <p:cNvPr id="3" name="Content Placeholder 2">
            <a:extLst>
              <a:ext uri="{FF2B5EF4-FFF2-40B4-BE49-F238E27FC236}">
                <a16:creationId xmlns:a16="http://schemas.microsoft.com/office/drawing/2014/main" id="{653AFFD5-201A-0550-9164-FC3226575A07}"/>
              </a:ext>
            </a:extLst>
          </p:cNvPr>
          <p:cNvSpPr>
            <a:spLocks noGrp="1"/>
          </p:cNvSpPr>
          <p:nvPr>
            <p:ph idx="1"/>
          </p:nvPr>
        </p:nvSpPr>
        <p:spPr>
          <a:xfrm>
            <a:off x="842010" y="1257300"/>
            <a:ext cx="10507980" cy="4675294"/>
          </a:xfrm>
        </p:spPr>
        <p:txBody>
          <a:bodyPr rtlCol="0">
            <a:normAutofit/>
          </a:bodyPr>
          <a:lstStyle/>
          <a:p>
            <a:pPr marL="0" indent="0">
              <a:buClr>
                <a:srgbClr val="294054"/>
              </a:buClr>
              <a:buNone/>
              <a:tabLst>
                <a:tab pos="357188" algn="l"/>
              </a:tabLst>
            </a:pPr>
            <a:r>
              <a:rPr lang="cy-GB" sz="3400" b="1" dirty="0">
                <a:solidFill>
                  <a:srgbClr val="404040"/>
                </a:solidFill>
                <a:latin typeface="Manrope" pitchFamily="2" charset="0"/>
              </a:rPr>
              <a:t>Cyfyngiadau ar weithgarwch gwleidyddol a pholisi dim ysmygu</a:t>
            </a:r>
          </a:p>
          <a:p>
            <a:pPr marL="0" indent="0">
              <a:buClr>
                <a:srgbClr val="294054"/>
              </a:buClr>
              <a:buNone/>
              <a:tabLst>
                <a:tab pos="357188" algn="l"/>
              </a:tabLst>
            </a:pPr>
            <a:r>
              <a:rPr lang="cy-gb" sz="3400" b="1" i="0" u="none" strike="noStrike" dirty="0">
                <a:solidFill>
                  <a:srgbClr val="404040"/>
                </a:solidFill>
                <a:latin typeface="Manrope" pitchFamily="2" charset="0"/>
              </a:rPr>
              <a:t>Meini Prawf dymunol</a:t>
            </a:r>
          </a:p>
          <a:p>
            <a:pPr marL="357188" indent="-357188">
              <a:buClr>
                <a:srgbClr val="294054"/>
              </a:buClr>
              <a:buFont typeface="Wingdings" panose="05000000000000000000" pitchFamily="2" charset="2"/>
              <a:buChar char="q"/>
              <a:tabLst>
                <a:tab pos="357188" algn="l"/>
              </a:tabLst>
            </a:pPr>
            <a:r>
              <a:rPr lang="en-GB" dirty="0" err="1"/>
              <a:t>Mae'n</a:t>
            </a:r>
            <a:r>
              <a:rPr lang="en-GB" dirty="0"/>
              <a:t> </a:t>
            </a:r>
            <a:r>
              <a:rPr lang="en-GB" dirty="0" err="1"/>
              <a:t>hanfodol</a:t>
            </a:r>
            <a:r>
              <a:rPr lang="en-GB" dirty="0"/>
              <a:t> bod y </a:t>
            </a:r>
            <a:r>
              <a:rPr lang="en-GB" dirty="0" err="1"/>
              <a:t>sawl</a:t>
            </a:r>
            <a:r>
              <a:rPr lang="en-GB" dirty="0"/>
              <a:t> </a:t>
            </a:r>
            <a:r>
              <a:rPr lang="en-GB" dirty="0" err="1"/>
              <a:t>sy'n</a:t>
            </a:r>
            <a:r>
              <a:rPr lang="en-GB" dirty="0"/>
              <a:t> </a:t>
            </a:r>
            <a:r>
              <a:rPr lang="en-GB" dirty="0" err="1"/>
              <a:t>gweithio</a:t>
            </a:r>
            <a:r>
              <a:rPr lang="en-GB" dirty="0"/>
              <a:t> </a:t>
            </a:r>
            <a:r>
              <a:rPr lang="en-GB" dirty="0" err="1"/>
              <a:t>i'r</a:t>
            </a:r>
            <a:r>
              <a:rPr lang="en-GB" dirty="0"/>
              <a:t> </a:t>
            </a:r>
            <a:r>
              <a:rPr lang="en-GB" dirty="0" err="1"/>
              <a:t>Ombwdsmon</a:t>
            </a:r>
            <a:r>
              <a:rPr lang="en-GB" dirty="0"/>
              <a:t> </a:t>
            </a:r>
            <a:r>
              <a:rPr lang="en-GB" dirty="0" err="1"/>
              <a:t>yn</a:t>
            </a:r>
            <a:r>
              <a:rPr lang="en-GB" dirty="0"/>
              <a:t> </a:t>
            </a:r>
            <a:r>
              <a:rPr lang="en-GB" dirty="0" err="1"/>
              <a:t>ddiduedd</a:t>
            </a:r>
            <a:r>
              <a:rPr lang="en-GB" dirty="0"/>
              <a:t> </a:t>
            </a:r>
            <a:r>
              <a:rPr lang="en-GB" dirty="0" err="1"/>
              <a:t>a'u</a:t>
            </a:r>
            <a:r>
              <a:rPr lang="en-GB" dirty="0"/>
              <a:t> bod </a:t>
            </a:r>
            <a:r>
              <a:rPr lang="en-GB" dirty="0" err="1"/>
              <a:t>yn</a:t>
            </a:r>
            <a:r>
              <a:rPr lang="en-GB" dirty="0"/>
              <a:t> </a:t>
            </a:r>
            <a:r>
              <a:rPr lang="en-GB" dirty="0" err="1"/>
              <a:t>cael</a:t>
            </a:r>
            <a:r>
              <a:rPr lang="en-GB" dirty="0"/>
              <a:t> </a:t>
            </a:r>
            <a:r>
              <a:rPr lang="en-GB" dirty="0" err="1"/>
              <a:t>eu</a:t>
            </a:r>
            <a:r>
              <a:rPr lang="en-GB" dirty="0"/>
              <a:t> </a:t>
            </a:r>
            <a:r>
              <a:rPr lang="en-GB" dirty="0" err="1"/>
              <a:t>gweld</a:t>
            </a:r>
            <a:r>
              <a:rPr lang="en-GB" dirty="0"/>
              <a:t> </a:t>
            </a:r>
            <a:r>
              <a:rPr lang="en-GB" dirty="0" err="1"/>
              <a:t>i</a:t>
            </a:r>
            <a:r>
              <a:rPr lang="en-GB" dirty="0"/>
              <a:t> </a:t>
            </a:r>
            <a:r>
              <a:rPr lang="en-GB" dirty="0" err="1"/>
              <a:t>fod</a:t>
            </a:r>
            <a:r>
              <a:rPr lang="en-GB" dirty="0"/>
              <a:t> </a:t>
            </a:r>
            <a:r>
              <a:rPr lang="en-GB" dirty="0" err="1"/>
              <a:t>yn</a:t>
            </a:r>
            <a:r>
              <a:rPr lang="en-GB" dirty="0"/>
              <a:t> </a:t>
            </a:r>
            <a:r>
              <a:rPr lang="en-GB" dirty="0" err="1"/>
              <a:t>ddiduedd</a:t>
            </a:r>
            <a:r>
              <a:rPr lang="en-GB" dirty="0"/>
              <a:t>. Felly, </a:t>
            </a:r>
            <a:r>
              <a:rPr lang="en-GB" dirty="0" err="1"/>
              <a:t>ni</a:t>
            </a:r>
            <a:r>
              <a:rPr lang="en-GB" dirty="0"/>
              <a:t> </a:t>
            </a:r>
            <a:r>
              <a:rPr lang="en-GB" dirty="0" err="1"/>
              <a:t>chaniateir</a:t>
            </a:r>
            <a:r>
              <a:rPr lang="en-GB" dirty="0"/>
              <a:t> </a:t>
            </a:r>
            <a:r>
              <a:rPr lang="en-GB" dirty="0" err="1"/>
              <a:t>i</a:t>
            </a:r>
            <a:r>
              <a:rPr lang="en-GB" dirty="0"/>
              <a:t> staff </a:t>
            </a:r>
            <a:r>
              <a:rPr lang="en-GB" dirty="0" err="1"/>
              <a:t>sy'n</a:t>
            </a:r>
            <a:r>
              <a:rPr lang="en-GB" dirty="0"/>
              <a:t> </a:t>
            </a:r>
            <a:r>
              <a:rPr lang="en-GB" dirty="0" err="1"/>
              <a:t>gweithio</a:t>
            </a:r>
            <a:r>
              <a:rPr lang="en-GB" dirty="0"/>
              <a:t> </a:t>
            </a:r>
            <a:r>
              <a:rPr lang="en-GB" dirty="0" err="1"/>
              <a:t>i'r</a:t>
            </a:r>
            <a:r>
              <a:rPr lang="en-GB" dirty="0"/>
              <a:t> </a:t>
            </a:r>
            <a:r>
              <a:rPr lang="en-GB" dirty="0" err="1"/>
              <a:t>Ombwdsmon</a:t>
            </a:r>
            <a:r>
              <a:rPr lang="en-GB" dirty="0"/>
              <a:t> </a:t>
            </a:r>
            <a:r>
              <a:rPr lang="en-GB" dirty="0" err="1"/>
              <a:t>gymryd</a:t>
            </a:r>
            <a:r>
              <a:rPr lang="en-GB" dirty="0"/>
              <a:t> </a:t>
            </a:r>
            <a:r>
              <a:rPr lang="en-GB" dirty="0" err="1"/>
              <a:t>rhan</a:t>
            </a:r>
            <a:r>
              <a:rPr lang="en-GB" dirty="0"/>
              <a:t> </a:t>
            </a:r>
            <a:r>
              <a:rPr lang="en-GB" dirty="0" err="1"/>
              <a:t>mewn</a:t>
            </a:r>
            <a:r>
              <a:rPr lang="en-GB" dirty="0"/>
              <a:t> </a:t>
            </a:r>
            <a:r>
              <a:rPr lang="en-GB" dirty="0" err="1"/>
              <a:t>gweithgaredd</a:t>
            </a:r>
            <a:r>
              <a:rPr lang="en-GB" dirty="0"/>
              <a:t> </a:t>
            </a:r>
            <a:r>
              <a:rPr lang="en-GB" dirty="0" err="1"/>
              <a:t>gwleidyddol</a:t>
            </a:r>
            <a:r>
              <a:rPr lang="en-GB" dirty="0"/>
              <a:t> ac </a:t>
            </a:r>
            <a:r>
              <a:rPr lang="en-GB" dirty="0" err="1"/>
              <a:t>mae'n</a:t>
            </a:r>
            <a:r>
              <a:rPr lang="en-GB" dirty="0"/>
              <a:t> </a:t>
            </a:r>
            <a:r>
              <a:rPr lang="en-GB" dirty="0" err="1"/>
              <a:t>ofynnol</a:t>
            </a:r>
            <a:r>
              <a:rPr lang="en-GB" dirty="0"/>
              <a:t> </a:t>
            </a:r>
            <a:r>
              <a:rPr lang="en-GB" dirty="0" err="1"/>
              <a:t>iddynt</a:t>
            </a:r>
            <a:r>
              <a:rPr lang="en-GB" dirty="0"/>
              <a:t> </a:t>
            </a:r>
            <a:r>
              <a:rPr lang="en-GB" dirty="0" err="1"/>
              <a:t>osgoi</a:t>
            </a:r>
            <a:r>
              <a:rPr lang="en-GB" dirty="0"/>
              <a:t> </a:t>
            </a:r>
            <a:r>
              <a:rPr lang="en-GB" dirty="0" err="1"/>
              <a:t>gwneud</a:t>
            </a:r>
            <a:r>
              <a:rPr lang="en-GB" dirty="0"/>
              <a:t> </a:t>
            </a:r>
            <a:r>
              <a:rPr lang="en-GB" dirty="0" err="1"/>
              <a:t>sylwadau</a:t>
            </a:r>
            <a:r>
              <a:rPr lang="en-GB" dirty="0"/>
              <a:t> </a:t>
            </a:r>
            <a:r>
              <a:rPr lang="en-GB" dirty="0" err="1"/>
              <a:t>gwleidyddol</a:t>
            </a:r>
            <a:r>
              <a:rPr lang="en-GB" dirty="0"/>
              <a:t> </a:t>
            </a:r>
            <a:r>
              <a:rPr lang="en-GB" dirty="0" err="1"/>
              <a:t>cyhoeddus</a:t>
            </a:r>
            <a:r>
              <a:rPr lang="en-GB" dirty="0"/>
              <a:t>, er </a:t>
            </a:r>
            <a:r>
              <a:rPr lang="en-GB" dirty="0" err="1"/>
              <a:t>enghraifft</a:t>
            </a:r>
            <a:r>
              <a:rPr lang="en-GB" dirty="0"/>
              <a:t> </a:t>
            </a:r>
            <a:r>
              <a:rPr lang="en-GB" dirty="0" err="1"/>
              <a:t>ar</a:t>
            </a:r>
            <a:r>
              <a:rPr lang="en-GB" dirty="0"/>
              <a:t> </a:t>
            </a:r>
            <a:r>
              <a:rPr lang="en-GB" dirty="0" err="1"/>
              <a:t>gyfryngau</a:t>
            </a:r>
            <a:r>
              <a:rPr lang="en-GB" dirty="0"/>
              <a:t> </a:t>
            </a:r>
            <a:r>
              <a:rPr lang="en-GB" dirty="0" err="1"/>
              <a:t>cymdeithasol</a:t>
            </a:r>
            <a:r>
              <a:rPr lang="en-GB" dirty="0"/>
              <a:t>. Cyn </a:t>
            </a:r>
            <a:r>
              <a:rPr lang="en-GB" dirty="0" err="1"/>
              <a:t>eu</a:t>
            </a:r>
            <a:r>
              <a:rPr lang="en-GB" dirty="0"/>
              <a:t> </a:t>
            </a:r>
            <a:r>
              <a:rPr lang="en-GB" dirty="0" err="1"/>
              <a:t>penodi</a:t>
            </a:r>
            <a:r>
              <a:rPr lang="en-GB" dirty="0"/>
              <a:t>, </a:t>
            </a:r>
            <a:r>
              <a:rPr lang="en-GB" dirty="0" err="1"/>
              <a:t>gofynnir</a:t>
            </a:r>
            <a:r>
              <a:rPr lang="en-GB" dirty="0"/>
              <a:t> </a:t>
            </a:r>
            <a:r>
              <a:rPr lang="en-GB" dirty="0" err="1"/>
              <a:t>i</a:t>
            </a:r>
            <a:r>
              <a:rPr lang="en-GB" dirty="0"/>
              <a:t> </a:t>
            </a:r>
            <a:r>
              <a:rPr lang="en-GB" dirty="0" err="1"/>
              <a:t>ymgeiswyr</a:t>
            </a:r>
            <a:r>
              <a:rPr lang="en-GB" dirty="0"/>
              <a:t> </a:t>
            </a:r>
            <a:r>
              <a:rPr lang="en-GB" dirty="0" err="1"/>
              <a:t>llwyddiannus</a:t>
            </a:r>
            <a:r>
              <a:rPr lang="en-GB" dirty="0"/>
              <a:t> </a:t>
            </a:r>
            <a:r>
              <a:rPr lang="en-GB" dirty="0" err="1"/>
              <a:t>ddatgelu</a:t>
            </a:r>
            <a:r>
              <a:rPr lang="en-GB" dirty="0"/>
              <a:t> </a:t>
            </a:r>
            <a:r>
              <a:rPr lang="en-GB" dirty="0" err="1"/>
              <a:t>manylion</a:t>
            </a:r>
            <a:r>
              <a:rPr lang="en-GB" dirty="0"/>
              <a:t> </a:t>
            </a:r>
            <a:r>
              <a:rPr lang="en-GB" dirty="0" err="1"/>
              <a:t>eu</a:t>
            </a:r>
            <a:r>
              <a:rPr lang="en-GB" dirty="0"/>
              <a:t> </a:t>
            </a:r>
            <a:r>
              <a:rPr lang="en-GB" dirty="0" err="1"/>
              <a:t>cyfrifon</a:t>
            </a:r>
            <a:r>
              <a:rPr lang="en-GB" dirty="0"/>
              <a:t> </a:t>
            </a:r>
            <a:r>
              <a:rPr lang="en-GB" dirty="0" err="1"/>
              <a:t>cyfryngau</a:t>
            </a:r>
            <a:r>
              <a:rPr lang="en-GB" dirty="0"/>
              <a:t> </a:t>
            </a:r>
            <a:r>
              <a:rPr lang="en-GB" dirty="0" err="1"/>
              <a:t>cymdeithasol</a:t>
            </a:r>
            <a:r>
              <a:rPr lang="en-GB" dirty="0"/>
              <a:t>.</a:t>
            </a:r>
          </a:p>
          <a:p>
            <a:pPr marL="357188" indent="-357188">
              <a:buClr>
                <a:srgbClr val="294054"/>
              </a:buClr>
              <a:buFont typeface="Wingdings" panose="05000000000000000000" pitchFamily="2" charset="2"/>
              <a:buChar char="q"/>
              <a:tabLst>
                <a:tab pos="357188" algn="l"/>
              </a:tabLst>
            </a:pPr>
            <a:r>
              <a:rPr lang="en-GB" dirty="0" err="1"/>
              <a:t>Rydym</a:t>
            </a:r>
            <a:r>
              <a:rPr lang="en-GB" dirty="0"/>
              <a:t> </a:t>
            </a:r>
            <a:r>
              <a:rPr lang="en-GB" dirty="0" err="1"/>
              <a:t>yn</a:t>
            </a:r>
            <a:r>
              <a:rPr lang="en-GB" dirty="0"/>
              <a:t> </a:t>
            </a:r>
            <a:r>
              <a:rPr lang="en-GB" dirty="0" err="1"/>
              <a:t>gweithredu</a:t>
            </a:r>
            <a:r>
              <a:rPr lang="en-GB" dirty="0"/>
              <a:t> </a:t>
            </a:r>
            <a:r>
              <a:rPr lang="en-GB" dirty="0" err="1"/>
              <a:t>polisi</a:t>
            </a:r>
            <a:r>
              <a:rPr lang="en-GB" dirty="0"/>
              <a:t> dim </a:t>
            </a:r>
            <a:r>
              <a:rPr lang="en-GB" dirty="0" err="1"/>
              <a:t>ysmygu</a:t>
            </a:r>
            <a:endParaRPr lang="en-GB" dirty="0"/>
          </a:p>
        </p:txBody>
      </p:sp>
    </p:spTree>
    <p:extLst>
      <p:ext uri="{BB962C8B-B14F-4D97-AF65-F5344CB8AC3E}">
        <p14:creationId xmlns:p14="http://schemas.microsoft.com/office/powerpoint/2010/main" val="164298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7200" b="1">
                <a:solidFill>
                  <a:srgbClr val="294054"/>
                </a:solidFill>
                <a:latin typeface="Manrope" pitchFamily="2" charset="0"/>
              </a:rPr>
              <a:t>Sut i Ymgeisio</a:t>
            </a:r>
          </a:p>
        </p:txBody>
      </p:sp>
    </p:spTree>
    <p:extLst>
      <p:ext uri="{BB962C8B-B14F-4D97-AF65-F5344CB8AC3E}">
        <p14:creationId xmlns:p14="http://schemas.microsoft.com/office/powerpoint/2010/main" val="780443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noAutofit/>
          </a:bodyPr>
          <a:lstStyle/>
          <a:p>
            <a:pPr rtl="0"/>
            <a:r>
              <a:rPr lang="cy-gb" sz="4000" b="1">
                <a:solidFill>
                  <a:srgbClr val="294054"/>
                </a:solidFill>
                <a:latin typeface="Manrope" pitchFamily="2" charset="0"/>
              </a:rPr>
              <a:t>Ymgeisio am y rôl </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9727474" cy="4451827"/>
          </a:xfrm>
        </p:spPr>
        <p:txBody>
          <a:bodyPr rtlCol="0">
            <a:normAutofit fontScale="92500" lnSpcReduction="10000"/>
          </a:bodyPr>
          <a:lstStyle/>
          <a:p>
            <a:pPr marL="0" indent="0" rtl="0">
              <a:buNone/>
            </a:pPr>
            <a:r>
              <a:rPr lang="cy-gb" sz="1500" dirty="0">
                <a:solidFill>
                  <a:srgbClr val="294054"/>
                </a:solidFill>
                <a:latin typeface="Manrope" pitchFamily="2" charset="0"/>
              </a:rPr>
              <a:t>I ymgeisio, cwblhewch a dychwelwch y Ffurflen Gais.  Gallwch wneud cais yn Gymraeg neu yn Saesneg.  Ni fydd cais Cymraeg yn cael ei drin yn llai ffafriol. O fewn y ffurflen gais gofynnir i chi:</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Roi eich manylion personol.  Cwblhewch yr adran hon yn gywir [gan fod y wybodaeth a rowch yma yn ein helpu i gydymffurfio â Deddf Lloches a Mewnfudo 1996].</a:t>
            </a:r>
          </a:p>
          <a:p>
            <a:pPr marL="360000" indent="-360000" rtl="0">
              <a:buClr>
                <a:srgbClr val="294054"/>
              </a:buClr>
              <a:buFont typeface="Wingdings" panose="05000000000000000000" pitchFamily="2" charset="2"/>
              <a:buChar char="q"/>
            </a:pPr>
            <a:r>
              <a:rPr lang="cy-gb" sz="1500">
                <a:solidFill>
                  <a:srgbClr val="294054"/>
                </a:solidFill>
                <a:latin typeface="Manrope" pitchFamily="2" charset="0"/>
              </a:rPr>
              <a:t>Rhoi manylion </a:t>
            </a:r>
            <a:r>
              <a:rPr lang="cy-gb" sz="1500" dirty="0">
                <a:solidFill>
                  <a:srgbClr val="294054"/>
                </a:solidFill>
                <a:latin typeface="Manrope" pitchFamily="2" charset="0"/>
              </a:rPr>
              <a:t>am eich hanes cyflogaeth a'ch profiad am y 10 mlynedd diwethaf.  Wrth gwblhau'r adran hon, sicrhewch eich bod yn cynnwys manylion eich swydd bresennol neu eich swydd ddiweddaraf, hyd yn oed os ydych yn teimlo nad yw'r swydd yn berthnasol i'ch cais presennol.</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Nodi eich sgiliau, cyflawniadau addysgol ac unrhyw brofiad (gwirfoddol neu gyflogedig) y credwch fydd yn eich helpu i gyfrannu yn y swydd hon at amcanion yr Ombwdsmon.  Sicrhau nad ydych yn mynd dros y cyfrif geiriau penodedig os a ble maent yn berthnasol.</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Darparu manylion cymwysterau a enillwyd trwy addysg a hyfforddiant ochr yn ochr ag unrhyw aelodaeth broffesiynol sydd gennych (os yn berthnasol).</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Rhoi manylion dau berson y gellir cysylltu â nhw i weithredu fel canolwyr proffesiynol/personol.  Os ydych yn gyflogedig ar hyn o bryd, dylech ddewis un geirda o'ch cyflogaeth bresennol.  Byddwn ond yn gwneud cais am eirdaon unwaith y mae cynnig wedi’i wneud. </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Cwblhau’r Ffurflen Monitro Cydraddoldeb.  Caiff y ffurflen hon ei thrin yn gyfrinachol ac ar wahân i’ch ffurflen gais ac ni chaiff ei defnyddio i asesu eich addasrwydd ar gyfer y swydd.   Caiff y ffurflen hon ei defnyddio at ddibenion monitro cydraddoldeb yn unig.</a:t>
            </a:r>
          </a:p>
        </p:txBody>
      </p:sp>
    </p:spTree>
    <p:extLst>
      <p:ext uri="{BB962C8B-B14F-4D97-AF65-F5344CB8AC3E}">
        <p14:creationId xmlns:p14="http://schemas.microsoft.com/office/powerpoint/2010/main" val="216389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66800" y="1833033"/>
            <a:ext cx="10058400" cy="4451827"/>
          </a:xfrm>
        </p:spPr>
        <p:txBody>
          <a:bodyPr rtlCol="0">
            <a:normAutofit/>
          </a:bodyPr>
          <a:lstStyle/>
          <a:p>
            <a:pPr marL="0" indent="0" rtl="0">
              <a:buNone/>
            </a:pPr>
            <a:r>
              <a:rPr lang="cy-gb" sz="1600" dirty="0">
                <a:solidFill>
                  <a:srgbClr val="294054"/>
                </a:solidFill>
                <a:latin typeface="Manrope" pitchFamily="2" charset="0"/>
              </a:rPr>
              <a:t>Ni allwn ystyried ceisiadau hwyr neu rhai anghyflawn. Sicrhewch eich bod yn darparu digon o enghreifftiau yn erbyn y meini prawf i ddangos eich cymhwysedd e.e. nid yw dweud bod gennych brofiad mewn maes yn ddigon, mae angen i chi gynnwys yr hyn yr ydych wedi'i wneud mewn gwirionedd.   </a:t>
            </a:r>
            <a:endParaRPr lang="en-GB" sz="1600" b="1" dirty="0">
              <a:solidFill>
                <a:srgbClr val="3869FF"/>
              </a:solidFill>
              <a:latin typeface="Manrope" pitchFamily="2" charset="0"/>
            </a:endParaRPr>
          </a:p>
          <a:p>
            <a:pPr marL="0" indent="0" rtl="0">
              <a:buNone/>
            </a:pPr>
            <a:r>
              <a:rPr lang="cy-gb" sz="1800" b="1" dirty="0">
                <a:solidFill>
                  <a:srgbClr val="294054"/>
                </a:solidFill>
                <a:latin typeface="Manrope" pitchFamily="2" charset="0"/>
              </a:rPr>
              <a:t>Y dyddiad cau ar gyfer ceisiadau yw 5 yh Dydd Iau Chwefror 2026.  </a:t>
            </a:r>
            <a:r>
              <a:rPr lang="cy-gb" sz="1600" dirty="0">
                <a:solidFill>
                  <a:srgbClr val="294054"/>
                </a:solidFill>
                <a:latin typeface="Manrope" pitchFamily="2" charset="0"/>
              </a:rPr>
              <a:t>Ni ellir ystyried ceisiadau sy’n cael eu derbyn ar ôl yr amser a'r dyddiad hwnnw, am ba bynnag reswm.  </a:t>
            </a:r>
          </a:p>
          <a:p>
            <a:pPr marL="0" indent="0" rtl="0">
              <a:buNone/>
            </a:pPr>
            <a:r>
              <a:rPr lang="cy-gb" sz="1600" dirty="0">
                <a:solidFill>
                  <a:srgbClr val="294054"/>
                </a:solidFill>
                <a:latin typeface="Manrope" pitchFamily="2" charset="0"/>
              </a:rPr>
              <a:t>Rydym yn cadw'r hawl i gau'r swydd wag yn gynnar os daw digon o geisiadau i law, felly, peidiwch ag oedi cyn gwneud cais am y swydd hon.</a:t>
            </a:r>
          </a:p>
        </p:txBody>
      </p:sp>
    </p:spTree>
    <p:extLst>
      <p:ext uri="{BB962C8B-B14F-4D97-AF65-F5344CB8AC3E}">
        <p14:creationId xmlns:p14="http://schemas.microsoft.com/office/powerpoint/2010/main" val="2022846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Canllawiau ynglŷn â sut i ymgeisio</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319092"/>
          </a:xfrm>
        </p:spPr>
        <p:txBody>
          <a:bodyPr rtlCol="0">
            <a:noAutofit/>
          </a:bodyPr>
          <a:lstStyle/>
          <a:p>
            <a:pPr marL="0" indent="0" rtl="0">
              <a:buNone/>
            </a:pPr>
            <a:r>
              <a:rPr lang="cy-gb" sz="1400" dirty="0">
                <a:solidFill>
                  <a:srgbClr val="294054"/>
                </a:solidFill>
                <a:latin typeface="Manrope" pitchFamily="2" charset="0"/>
              </a:rPr>
              <a:t>Bydd y ffurflen gais y byddwch yn ei llenwi a'i chyflwyno yn rhan o'r broses ddethol. Gwnewch yn siŵr felly eich bod yn cymryd eich amser ac yn cyflwyno eich dogfennau gan ddefnyddio teip du neu inc.</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Darllenwch y Swydd Ddisgrifiad a'r Pecyn Recriwtio hwn yn ofalus cyn dechrau llenwi'r Ffurflen Gais.  Mae’r holl ddogfennau recriwtio, gan gynnwys y Ffurflen gais, ar gael yn Gymraeg a Saesneg.  </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Rhaid i ni gael y ffurflenni ymgeisio cyn y dyddiad cau fel y nodir yn yr hysbyseb a’r Pecyn Recriwtio. </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Mae’r Ffurflen Gais ar gael fel dogfen Microsoft Word: rydym yn eich annog i gwblhau’r fersiwn Word a’i e-bostio ynghyd â’r Ffurflen Monitro Cydraddoldeb i </a:t>
            </a:r>
            <a:r>
              <a:rPr lang="cy-gb" sz="14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recriwtio@ombwdsmon.cymru</a:t>
            </a:r>
            <a:r>
              <a:rPr lang="cy-gb" sz="1400" dirty="0">
                <a:solidFill>
                  <a:srgbClr val="3869FF"/>
                </a:solidFill>
                <a:latin typeface="Manrope" pitchFamily="2" charset="0"/>
              </a:rPr>
              <a:t> </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Dylai ymgeiswyr sy'n anfon eu ceisiadau drwy ebost nodi mai serfwr yr Ombwdsmon sy’n diffinio pryd y caiff cais ei dderbyn.   Dylai ymgeiswyr sy'n dewis cyflwyno eu Ffurflenni Cais a’r Ffurflen Monitro Cydraddoldeb wneud hynny drwy eu hanfon at y cyfeiriad post ar y dudalen nesaf.  Cofiwch, nid yw post dosbarth cyntaf yn gwarantu post y diwrnod nesaf. Ni fyddwn yn derbyn unrhyw gais lle bydd gofyn i ni dalu diffyg o ran postio.</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Rhaid i chi gwblhau pob rhan o'r ffurflen. Gall methu â gwneud hynny arwain at wrthod eich cais. </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Cwblhau’r Ffurflen Monitro Cydraddoldeb. Ni fydd y manylion a roddwch ar y ffurflen hon yn ffurfio rhan o'r broses ddethol.</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Rydym yn argymell eich bod yn gwneud copi o’ch ffurflen orffenedig a’r swydd ddisgrifiad ac yn ei gadw ar gyfer eich cofnodion. </a:t>
            </a:r>
          </a:p>
        </p:txBody>
      </p:sp>
    </p:spTree>
    <p:extLst>
      <p:ext uri="{BB962C8B-B14F-4D97-AF65-F5344CB8AC3E}">
        <p14:creationId xmlns:p14="http://schemas.microsoft.com/office/powerpoint/2010/main" val="1940229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Cyflwyno eich cais</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596846" cy="4319092"/>
          </a:xfrm>
        </p:spPr>
        <p:txBody>
          <a:bodyPr rtlCol="0">
            <a:normAutofit/>
          </a:bodyPr>
          <a:lstStyle/>
          <a:p>
            <a:pPr marL="0" indent="0" rtl="0">
              <a:buNone/>
            </a:pPr>
            <a:r>
              <a:rPr lang="cy-gb" sz="1600" dirty="0">
                <a:solidFill>
                  <a:srgbClr val="294054"/>
                </a:solidFill>
                <a:latin typeface="Manrope" pitchFamily="2" charset="0"/>
              </a:rPr>
              <a:t>Ein dull orau o dderbyn dogfennau ymgeisio yw yn electronig. Anfonwch eich cais i'r cyfeiriad ebost canlynol cyn y dyddiad cau: </a:t>
            </a:r>
            <a:r>
              <a:rPr lang="cy-gb"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recriwtio@ombwdsmon.cymru</a:t>
            </a:r>
            <a:r>
              <a:rPr lang="cy-gb" sz="1600" dirty="0">
                <a:solidFill>
                  <a:srgbClr val="3869FF"/>
                </a:solidFill>
                <a:latin typeface="Manrope" pitchFamily="2" charset="0"/>
              </a:rPr>
              <a:t> </a:t>
            </a:r>
          </a:p>
          <a:p>
            <a:pPr marL="0" indent="0" rtl="0">
              <a:buNone/>
            </a:pPr>
            <a:r>
              <a:rPr lang="cy-gb" sz="1600" dirty="0">
                <a:solidFill>
                  <a:srgbClr val="294054"/>
                </a:solidFill>
                <a:latin typeface="Manrope" pitchFamily="2" charset="0"/>
              </a:rPr>
              <a:t>Fel arall, gallwch argraffu eich Ffurflen Ymgeisio a’i hanfon at:</a:t>
            </a:r>
          </a:p>
          <a:p>
            <a:pPr marL="0" indent="0" rtl="0">
              <a:buNone/>
            </a:pPr>
            <a:r>
              <a:rPr lang="cy-gb" sz="1600" dirty="0">
                <a:solidFill>
                  <a:srgbClr val="294054"/>
                </a:solidFill>
                <a:latin typeface="Manrope" pitchFamily="2" charset="0"/>
              </a:rPr>
              <a:t>Recriwtio</a:t>
            </a:r>
          </a:p>
          <a:p>
            <a:pPr marL="0" indent="0" rtl="0">
              <a:spcBef>
                <a:spcPts val="0"/>
              </a:spcBef>
              <a:buNone/>
            </a:pPr>
            <a:r>
              <a:rPr lang="cy-gb" sz="1600" dirty="0">
                <a:solidFill>
                  <a:srgbClr val="294054"/>
                </a:solidFill>
                <a:latin typeface="Manrope" pitchFamily="2" charset="0"/>
              </a:rPr>
              <a:t>Ombwdsmon Gwasanaethau Cyhoeddus Cymru</a:t>
            </a:r>
          </a:p>
          <a:p>
            <a:pPr marL="0" indent="0" rtl="0">
              <a:spcBef>
                <a:spcPts val="0"/>
              </a:spcBef>
              <a:buNone/>
            </a:pPr>
            <a:r>
              <a:rPr lang="cy-gb" sz="1600" dirty="0">
                <a:solidFill>
                  <a:srgbClr val="294054"/>
                </a:solidFill>
                <a:latin typeface="Manrope" pitchFamily="2" charset="0"/>
              </a:rPr>
              <a:t>1 Ffordd yr Hen Gae</a:t>
            </a:r>
          </a:p>
          <a:p>
            <a:pPr marL="0" indent="0" rtl="0">
              <a:spcBef>
                <a:spcPts val="0"/>
              </a:spcBef>
              <a:buNone/>
            </a:pPr>
            <a:r>
              <a:rPr lang="cy-gb" sz="1600" dirty="0">
                <a:solidFill>
                  <a:srgbClr val="294054"/>
                </a:solidFill>
                <a:latin typeface="Manrope" pitchFamily="2" charset="0"/>
              </a:rPr>
              <a:t>Pencoed</a:t>
            </a:r>
          </a:p>
          <a:p>
            <a:pPr marL="0" indent="0" rtl="0">
              <a:spcBef>
                <a:spcPts val="0"/>
              </a:spcBef>
              <a:buNone/>
            </a:pPr>
            <a:r>
              <a:rPr lang="cy-gb" sz="1600" dirty="0">
                <a:solidFill>
                  <a:srgbClr val="294054"/>
                </a:solidFill>
                <a:latin typeface="Manrope" pitchFamily="2" charset="0"/>
              </a:rPr>
              <a:t>CF35 5LJ</a:t>
            </a:r>
          </a:p>
          <a:p>
            <a:pPr marL="0" indent="0" rtl="0">
              <a:buNone/>
            </a:pPr>
            <a:r>
              <a:rPr lang="cy-gb" sz="1600" dirty="0">
                <a:solidFill>
                  <a:srgbClr val="294054"/>
                </a:solidFill>
                <a:latin typeface="Manrope" pitchFamily="2" charset="0"/>
              </a:rPr>
              <a:t>Sicrhewch eich bod wedi atodi’r canlynol:</a:t>
            </a:r>
          </a:p>
          <a:p>
            <a:pPr marL="180000" indent="-360000" rtl="0">
              <a:buClr>
                <a:srgbClr val="294054"/>
              </a:buClr>
              <a:buFont typeface="Wingdings" panose="05000000000000000000" pitchFamily="2" charset="2"/>
              <a:buChar char="§"/>
            </a:pPr>
            <a:r>
              <a:rPr lang="cy-gb" sz="1600" dirty="0">
                <a:solidFill>
                  <a:srgbClr val="294054"/>
                </a:solidFill>
                <a:latin typeface="Manrope" pitchFamily="2" charset="0"/>
              </a:rPr>
              <a:t>Ffurflen Gais wedi’i chwblhau</a:t>
            </a:r>
          </a:p>
          <a:p>
            <a:pPr marL="180000" indent="-360000" rtl="0">
              <a:buClr>
                <a:srgbClr val="294054"/>
              </a:buClr>
              <a:buFont typeface="Wingdings" panose="05000000000000000000" pitchFamily="2" charset="2"/>
              <a:buChar char="§"/>
            </a:pPr>
            <a:r>
              <a:rPr lang="cy-gb" sz="1600" dirty="0">
                <a:solidFill>
                  <a:srgbClr val="294054"/>
                </a:solidFill>
                <a:latin typeface="Manrope" pitchFamily="2" charset="0"/>
              </a:rPr>
              <a:t>Ffurflen Monitro Cydraddoldeb</a:t>
            </a:r>
          </a:p>
          <a:p>
            <a:pPr marL="0" indent="0" rtl="0">
              <a:buNone/>
            </a:pPr>
            <a:r>
              <a:rPr lang="cy-gb" sz="1600" dirty="0">
                <a:solidFill>
                  <a:srgbClr val="294054"/>
                </a:solidFill>
                <a:latin typeface="Manrope" pitchFamily="2" charset="0"/>
              </a:rPr>
              <a:t>Os oes gennych gwestiynau nad yw wedi’u hateb yn y pecyn hwn, cysylltwch â Recriwtio ar 01656 644214 neu e-bostiwch </a:t>
            </a:r>
            <a:r>
              <a:rPr lang="cy-gb"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recriwtio@ombwdsmon.cymru</a:t>
            </a:r>
            <a:r>
              <a:rPr lang="cy-gb" sz="1600" dirty="0">
                <a:solidFill>
                  <a:srgbClr val="294054"/>
                </a:solidFill>
                <a:latin typeface="Manrope" pitchFamily="2" charset="0"/>
              </a:rPr>
              <a:t> </a:t>
            </a:r>
            <a:r>
              <a:rPr lang="cy-gb" sz="1600" dirty="0">
                <a:solidFill>
                  <a:srgbClr val="3869FF"/>
                </a:solidFill>
                <a:latin typeface="Manrope" pitchFamily="2" charset="0"/>
              </a:rPr>
              <a:t> </a:t>
            </a:r>
          </a:p>
          <a:p>
            <a:pPr marL="360000" indent="-360000" rtl="0">
              <a:buFont typeface="Wingdings" panose="05000000000000000000" pitchFamily="2" charset="2"/>
              <a:buChar char="q"/>
            </a:pPr>
            <a:endParaRPr lang="en-GB" sz="1600" dirty="0"/>
          </a:p>
        </p:txBody>
      </p:sp>
    </p:spTree>
    <p:extLst>
      <p:ext uri="{BB962C8B-B14F-4D97-AF65-F5344CB8AC3E}">
        <p14:creationId xmlns:p14="http://schemas.microsoft.com/office/powerpoint/2010/main" val="2300419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7200" b="1">
                <a:solidFill>
                  <a:srgbClr val="294054"/>
                </a:solidFill>
                <a:latin typeface="Manrope" pitchFamily="2" charset="0"/>
              </a:rPr>
              <a:t>Y Broses </a:t>
            </a:r>
            <a:br>
              <a:rPr lang="en-GB" sz="7200" b="1" dirty="0">
                <a:solidFill>
                  <a:srgbClr val="294054"/>
                </a:solidFill>
                <a:latin typeface="Manrope" pitchFamily="2" charset="0"/>
              </a:rPr>
            </a:br>
            <a:r>
              <a:rPr lang="cy-gb" sz="7200" b="1">
                <a:solidFill>
                  <a:srgbClr val="294054"/>
                </a:solidFill>
                <a:latin typeface="Manrope" pitchFamily="2" charset="0"/>
              </a:rPr>
              <a:t>Recriwtio a Dethol </a:t>
            </a:r>
          </a:p>
        </p:txBody>
      </p:sp>
    </p:spTree>
    <p:extLst>
      <p:ext uri="{BB962C8B-B14F-4D97-AF65-F5344CB8AC3E}">
        <p14:creationId xmlns:p14="http://schemas.microsoft.com/office/powerpoint/2010/main" val="4291852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normAutofit/>
          </a:bodyPr>
          <a:lstStyle/>
          <a:p>
            <a:pPr rtl="0"/>
            <a:r>
              <a:rPr lang="cy-gb" sz="4400" b="1">
                <a:solidFill>
                  <a:srgbClr val="294054"/>
                </a:solidFill>
                <a:latin typeface="Manrope" pitchFamily="2" charset="0"/>
              </a:rPr>
              <a:t>Y Broses Recriwtio a Dethol </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892937" cy="4023360"/>
          </a:xfrm>
        </p:spPr>
        <p:txBody>
          <a:bodyPr rtlCol="0">
            <a:noAutofit/>
          </a:bodyPr>
          <a:lstStyle/>
          <a:p>
            <a:pPr marL="0" indent="0" rtl="0">
              <a:spcBef>
                <a:spcPts val="600"/>
              </a:spcBef>
              <a:buNone/>
            </a:pPr>
            <a:r>
              <a:rPr lang="cy-gb" sz="1600">
                <a:solidFill>
                  <a:srgbClr val="294054"/>
                </a:solidFill>
                <a:latin typeface="Manrope" pitchFamily="2" charset="0"/>
              </a:rPr>
              <a:t>Bydd pob cais cyflawn yn cael eu hystyried gan y panel dethol. Bydd y Panel yn ystyried yr wybodaeth, y sgiliau a'r profiad perthnasol a ddangosoch yn eich cais.  Felly, mae'r wybodaeth a ddarparwch yn hanfodol ar gyfer penderfynu a fyddwch yn cael eich rhoi ar y rhestr fer er mwyn ystyried eich cais ymhellach.   Sicrhewch eich bod yn darparu enghreifftiau, gan na fydd dweud "Mae gen i brofiad o....." a pheidio â darparu enghraifft o'r hyn rydych chi wedi'i wneud, yn rhoi digon o dystiolaeth i ni eich sgorio ar yr elfen benodol honno.  </a:t>
            </a:r>
          </a:p>
          <a:p>
            <a:pPr marL="0" indent="0" rtl="0">
              <a:lnSpc>
                <a:spcPct val="120000"/>
              </a:lnSpc>
              <a:buNone/>
            </a:pPr>
            <a:r>
              <a:rPr lang="cy-gb" sz="1600" b="1">
                <a:solidFill>
                  <a:srgbClr val="294054"/>
                </a:solidFill>
                <a:latin typeface="Manrope" pitchFamily="2" charset="0"/>
              </a:rPr>
              <a:t>Gofynion arbennig</a:t>
            </a:r>
            <a:endParaRPr lang="en-GB" sz="1600" b="1" i="0" u="none" strike="noStrike" baseline="0" dirty="0">
              <a:solidFill>
                <a:srgbClr val="294054"/>
              </a:solidFill>
              <a:latin typeface="Manrope" pitchFamily="2" charset="0"/>
            </a:endParaRPr>
          </a:p>
          <a:p>
            <a:pPr marL="0" indent="0" rtl="0">
              <a:buNone/>
            </a:pPr>
            <a:r>
              <a:rPr lang="cy-gb" sz="1600">
                <a:solidFill>
                  <a:srgbClr val="294054"/>
                </a:solidFill>
                <a:latin typeface="Manrope" pitchFamily="2" charset="0"/>
              </a:rPr>
              <a:t>Fel cyflogwr sydd wedi ymrwymo i’r Cynllun Hyderus o ran Anabledd, bydd pob ymgeisydd sy'n bodloni'r meini prawf hanfodol ac sy’n anabl yn cael eu rhoi ar y rhestr fer. Os oes gennych unrhyw ofynion arbennig oherwydd, er enghraifft, anabledd, cysylltwch â Recriwtio a fydd yn falch o’ch cynorthwyo. Gallwch wneud hynny drwy ffonio </a:t>
            </a:r>
            <a:r>
              <a:rPr lang="cy-gb" sz="1600" b="1">
                <a:solidFill>
                  <a:srgbClr val="294054"/>
                </a:solidFill>
                <a:latin typeface="Manrope" pitchFamily="2" charset="0"/>
              </a:rPr>
              <a:t>01656 644214 </a:t>
            </a:r>
            <a:r>
              <a:rPr lang="cy-gb" sz="1600">
                <a:solidFill>
                  <a:srgbClr val="294054"/>
                </a:solidFill>
                <a:latin typeface="Manrope" pitchFamily="2" charset="0"/>
              </a:rPr>
              <a:t>neu ebostio </a:t>
            </a:r>
            <a:r>
              <a:rPr lang="cy-gb" sz="1600">
                <a:solidFill>
                  <a:srgbClr val="3869FF"/>
                </a:solidFill>
                <a:latin typeface="Manrope" pitchFamily="2" charset="0"/>
                <a:hlinkClick r:id="rId2">
                  <a:extLst>
                    <a:ext uri="{A12FA001-AC4F-418D-AE19-62706E023703}">
                      <ahyp:hlinkClr xmlns:ahyp="http://schemas.microsoft.com/office/drawing/2018/hyperlinkcolor" val="tx"/>
                    </a:ext>
                  </a:extLst>
                </a:hlinkClick>
              </a:rPr>
              <a:t>recriwtio@ombwdsmon.cymru</a:t>
            </a:r>
            <a:r>
              <a:rPr lang="cy-gb" sz="1600">
                <a:solidFill>
                  <a:srgbClr val="294054"/>
                </a:solidFill>
                <a:latin typeface="Manrope" pitchFamily="2" charset="0"/>
              </a:rPr>
              <a:t>. </a:t>
            </a:r>
          </a:p>
          <a:p>
            <a:pPr marL="0" indent="0" rtl="0">
              <a:buNone/>
            </a:pPr>
            <a:r>
              <a:rPr lang="cy-gb" sz="1600" b="1">
                <a:solidFill>
                  <a:srgbClr val="294054"/>
                </a:solidFill>
                <a:latin typeface="Manrope" pitchFamily="2" charset="0"/>
              </a:rPr>
              <a:t>Ieithoedd i'w defnyddio wrth asesu a chyfweld</a:t>
            </a:r>
          </a:p>
          <a:p>
            <a:pPr marL="0" indent="0" rtl="0">
              <a:spcBef>
                <a:spcPts val="600"/>
              </a:spcBef>
              <a:buNone/>
            </a:pPr>
            <a:r>
              <a:rPr lang="cy-gb" sz="1600">
                <a:solidFill>
                  <a:srgbClr val="294054"/>
                </a:solidFill>
                <a:latin typeface="Manrope" pitchFamily="2" charset="0"/>
              </a:rPr>
              <a:t>Gellir cynnal asesiadau a chyfweliadau yn Gymraeg ac yn Saesneg.  Byddwn ond yn cynnal asesiadau neu gyfweliad yn Gymraeg os ydych wedi datgan eich bod yn siaradwr Cymraeg.     </a:t>
            </a:r>
          </a:p>
        </p:txBody>
      </p:sp>
    </p:spTree>
    <p:extLst>
      <p:ext uri="{BB962C8B-B14F-4D97-AF65-F5344CB8AC3E}">
        <p14:creationId xmlns:p14="http://schemas.microsoft.com/office/powerpoint/2010/main" val="3110932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769534"/>
            <a:ext cx="10058400" cy="4023360"/>
          </a:xfrm>
        </p:spPr>
        <p:txBody>
          <a:bodyPr rtlCol="0">
            <a:noAutofit/>
          </a:bodyPr>
          <a:lstStyle/>
          <a:p>
            <a:pPr marL="0" indent="0" rtl="0">
              <a:buNone/>
            </a:pPr>
            <a:r>
              <a:rPr lang="cy-gb" sz="1600" b="1" dirty="0">
                <a:solidFill>
                  <a:srgbClr val="294054"/>
                </a:solidFill>
                <a:latin typeface="Manrope" pitchFamily="2" charset="0"/>
              </a:rPr>
              <a:t>Penodi</a:t>
            </a:r>
          </a:p>
          <a:p>
            <a:pPr marL="0" indent="0" rtl="0">
              <a:spcBef>
                <a:spcPts val="600"/>
              </a:spcBef>
              <a:buNone/>
            </a:pPr>
            <a:r>
              <a:rPr lang="cy-gb" sz="1600" dirty="0">
                <a:solidFill>
                  <a:srgbClr val="294054"/>
                </a:solidFill>
                <a:latin typeface="Manrope" pitchFamily="2" charset="0"/>
              </a:rPr>
              <a:t>Mae unrhyw gynnig yn amodol ar yr ymgeisydd llwyddiannus yn profi ei fod yn gymwys i weithio yn y DU; yn cwblhau holiadur iechyd; a darparu gwybodaeth am unrhyw euogfarnau troseddol sydd heb eu disbyddu.</a:t>
            </a:r>
          </a:p>
          <a:p>
            <a:pPr marL="0" indent="0" rtl="0">
              <a:spcBef>
                <a:spcPts val="600"/>
              </a:spcBef>
              <a:buNone/>
            </a:pPr>
            <a:r>
              <a:rPr lang="cy-gb" sz="1600" dirty="0">
                <a:solidFill>
                  <a:srgbClr val="294054"/>
                </a:solidFill>
                <a:latin typeface="Manrope" pitchFamily="2" charset="0"/>
              </a:rPr>
              <a:t>Bydd angen i OGCC hefyd dderbyn tystlythyrau addas ar gyfer eich penodiad i’r rôl.  Dim ond ar ôl i gynnig cyflogaeth gael ei wneud a'i dderbyn y gwneir cais am eirdaon.  </a:t>
            </a:r>
          </a:p>
          <a:p>
            <a:pPr marL="0" indent="0" rtl="0">
              <a:spcBef>
                <a:spcPts val="600"/>
              </a:spcBef>
              <a:buNone/>
            </a:pPr>
            <a:endParaRPr lang="en-GB" sz="1600" dirty="0">
              <a:solidFill>
                <a:srgbClr val="294054"/>
              </a:solidFill>
              <a:latin typeface="Manrope" pitchFamily="2" charset="0"/>
            </a:endParaRPr>
          </a:p>
          <a:p>
            <a:pPr marL="0" indent="0" rtl="0">
              <a:spcBef>
                <a:spcPts val="600"/>
              </a:spcBef>
              <a:buNone/>
            </a:pPr>
            <a:r>
              <a:rPr lang="cy-gb" sz="1800" b="1">
                <a:solidFill>
                  <a:srgbClr val="294054"/>
                </a:solidFill>
                <a:latin typeface="Manrope" pitchFamily="2" charset="0"/>
              </a:rPr>
              <a:t>Dyddiad cau: 12 canol dydd Dydd Llun 3 Tachwedd 2025</a:t>
            </a:r>
          </a:p>
          <a:p>
            <a:pPr marL="0" indent="0" rtl="0">
              <a:spcBef>
                <a:spcPts val="600"/>
              </a:spcBef>
              <a:buNone/>
            </a:pPr>
            <a:r>
              <a:rPr lang="cy-gb" sz="1600" b="1" dirty="0">
                <a:solidFill>
                  <a:srgbClr val="294054"/>
                </a:solidFill>
                <a:latin typeface="Manrope" pitchFamily="2" charset="0"/>
              </a:rPr>
              <a:t>Rydym yn cadw'r hawl i gau'r swydd wag hon yn gynnar os daw digon o geisiadau i law.</a:t>
            </a:r>
          </a:p>
        </p:txBody>
      </p:sp>
    </p:spTree>
    <p:extLst>
      <p:ext uri="{BB962C8B-B14F-4D97-AF65-F5344CB8AC3E}">
        <p14:creationId xmlns:p14="http://schemas.microsoft.com/office/powerpoint/2010/main" val="1906281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7200" b="1">
                <a:solidFill>
                  <a:srgbClr val="294054"/>
                </a:solidFill>
                <a:latin typeface="Manrope" pitchFamily="2" charset="0"/>
              </a:rPr>
              <a:t>Diogelu Data</a:t>
            </a:r>
          </a:p>
        </p:txBody>
      </p:sp>
    </p:spTree>
    <p:extLst>
      <p:ext uri="{BB962C8B-B14F-4D97-AF65-F5344CB8AC3E}">
        <p14:creationId xmlns:p14="http://schemas.microsoft.com/office/powerpoint/2010/main" val="81248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Cyflwyniad</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rtlCol="0">
            <a:normAutofit/>
          </a:bodyPr>
          <a:lstStyle/>
          <a:p>
            <a:r>
              <a:rPr lang="cy-gb" sz="1600" dirty="0">
                <a:solidFill>
                  <a:srgbClr val="294054"/>
                </a:solidFill>
                <a:latin typeface="Manrope" pitchFamily="2" charset="0"/>
              </a:rPr>
              <a:t>Diolch i chi am ddangos diddordeb yn rôl </a:t>
            </a:r>
            <a:r>
              <a:rPr lang="cy-GB" sz="1600" dirty="0">
                <a:solidFill>
                  <a:srgbClr val="294054"/>
                </a:solidFill>
                <a:latin typeface="Manrope" pitchFamily="2" charset="0"/>
              </a:rPr>
              <a:t>Swyddog Ymgysylltu a Chymorth yr Awdurdod Safonau Cwynion </a:t>
            </a:r>
            <a:r>
              <a:rPr lang="cy-gb" sz="1600" dirty="0">
                <a:solidFill>
                  <a:srgbClr val="294054"/>
                </a:solidFill>
                <a:latin typeface="Manrope" pitchFamily="2" charset="0"/>
              </a:rPr>
              <a:t>yn Ombwdsmon Gwasanaethau Cyhoeddus Cymru.</a:t>
            </a:r>
          </a:p>
          <a:p>
            <a:pPr rtl="0"/>
            <a:r>
              <a:rPr lang="cy-gb" sz="1600" dirty="0">
                <a:solidFill>
                  <a:srgbClr val="294054"/>
                </a:solidFill>
                <a:latin typeface="Manrope" pitchFamily="2" charset="0"/>
              </a:rPr>
              <a:t>Nod ein proses recriwtio yw denu ymgeiswyr o safon ac, yn anad dim, recriwtio'r “ffit” gorau ar gyfer y rôl a'r Sefydliad.  </a:t>
            </a:r>
          </a:p>
          <a:p>
            <a:pPr rtl="0"/>
            <a:r>
              <a:rPr lang="cy-gb" sz="1600" dirty="0">
                <a:solidFill>
                  <a:srgbClr val="294054"/>
                </a:solidFill>
                <a:latin typeface="Manrope" pitchFamily="2" charset="0"/>
              </a:rPr>
              <a:t>Mae'r Pecyn Recriwtio hwn yn cynnwys gwybodaeth am Ombwdsmon Gwasanaethau Cyhoeddus Cymru, y broses recriwtio a sut i ymgeisio am y swydd.</a:t>
            </a:r>
          </a:p>
          <a:p>
            <a:pPr rtl="0"/>
            <a:r>
              <a:rPr lang="cy-gb" sz="1600" dirty="0">
                <a:solidFill>
                  <a:srgbClr val="294054"/>
                </a:solidFill>
                <a:latin typeface="Manrope" pitchFamily="2" charset="0"/>
              </a:rPr>
              <a:t>Ewch i'n gwefan </a:t>
            </a:r>
            <a:r>
              <a:rPr lang="cy-gb"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www.ombwdsmon.cymru</a:t>
            </a:r>
            <a:r>
              <a:rPr lang="cy-gb" sz="1600" dirty="0">
                <a:solidFill>
                  <a:srgbClr val="294054"/>
                </a:solidFill>
                <a:latin typeface="Manrope" pitchFamily="2" charset="0"/>
              </a:rPr>
              <a:t> am ragor o wybodaeth am y swyddfa. </a:t>
            </a:r>
            <a:endParaRPr lang="en-GB" sz="1600" dirty="0">
              <a:solidFill>
                <a:srgbClr val="294054"/>
              </a:solidFill>
              <a:latin typeface="Manrope" pitchFamily="2" charset="0"/>
            </a:endParaRPr>
          </a:p>
          <a:p>
            <a:pPr rtl="0"/>
            <a:endParaRPr lang="en-GB" sz="1600" dirty="0"/>
          </a:p>
          <a:p>
            <a:pPr rtl="0"/>
            <a:endParaRPr lang="en-GB" sz="1600" dirty="0"/>
          </a:p>
        </p:txBody>
      </p:sp>
    </p:spTree>
    <p:extLst>
      <p:ext uri="{BB962C8B-B14F-4D97-AF65-F5344CB8AC3E}">
        <p14:creationId xmlns:p14="http://schemas.microsoft.com/office/powerpoint/2010/main" val="184728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Hysbysiad Preifatrwydd</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rtlCol="0">
            <a:normAutofit/>
          </a:bodyPr>
          <a:lstStyle/>
          <a:p>
            <a:pPr marL="0" indent="0" rtl="0">
              <a:buNone/>
            </a:pPr>
            <a:r>
              <a:rPr lang="cy-gb" sz="1600">
                <a:solidFill>
                  <a:srgbClr val="294054"/>
                </a:solidFill>
                <a:latin typeface="Manrope" pitchFamily="2" charset="0"/>
              </a:rPr>
              <a:t>Mae ein hysbysiad preifatrwydd yn egluro'r ffordd y bydd Ombwdsmon Gwasanaethau Cyhoeddus Cymru yn ymdrin â'ch gwybodaeth bersonol (neu wybodaeth bersonol yr unigolyn y byddwch yn gweithredu ar ei ran). Mae’r hysbysiad preifatrwydd yn ystyried gofynion y </a:t>
            </a:r>
            <a:r>
              <a:rPr lang="cy-gb" sz="1600">
                <a:solidFill>
                  <a:srgbClr val="3869FF"/>
                </a:solidFill>
                <a:latin typeface="Manrope" pitchFamily="2" charset="0"/>
                <a:hlinkClick r:id="rId2">
                  <a:extLst>
                    <a:ext uri="{A12FA001-AC4F-418D-AE19-62706E023703}">
                      <ahyp:hlinkClr xmlns:ahyp="http://schemas.microsoft.com/office/drawing/2018/hyperlinkcolor" val="tx"/>
                    </a:ext>
                  </a:extLst>
                </a:hlinkClick>
              </a:rPr>
              <a:t>Rheoliad Cyffredinol ar Ddiogelu Data</a:t>
            </a:r>
            <a:r>
              <a:rPr lang="cy-gb" sz="1600">
                <a:solidFill>
                  <a:srgbClr val="294054"/>
                </a:solidFill>
                <a:latin typeface="Manrope" pitchFamily="2" charset="0"/>
              </a:rPr>
              <a:t> a’r </a:t>
            </a:r>
            <a:r>
              <a:rPr lang="cy-gb" sz="1600">
                <a:solidFill>
                  <a:srgbClr val="3869FF"/>
                </a:solidFill>
                <a:latin typeface="Manrope" pitchFamily="2" charset="0"/>
                <a:hlinkClick r:id="rId3">
                  <a:extLst>
                    <a:ext uri="{A12FA001-AC4F-418D-AE19-62706E023703}">
                      <ahyp:hlinkClr xmlns:ahyp="http://schemas.microsoft.com/office/drawing/2018/hyperlinkcolor" val="tx"/>
                    </a:ext>
                  </a:extLst>
                </a:hlinkClick>
              </a:rPr>
              <a:t>Ddeddf Diogelu Data 2018</a:t>
            </a:r>
            <a:r>
              <a:rPr lang="cy-gb" sz="1600">
                <a:solidFill>
                  <a:srgbClr val="3869FF"/>
                </a:solidFill>
                <a:latin typeface="Manrope" pitchFamily="2" charset="0"/>
              </a:rPr>
              <a:t>.</a:t>
            </a:r>
          </a:p>
          <a:p>
            <a:pPr marL="0" indent="0" rtl="0">
              <a:buNone/>
            </a:pPr>
            <a:endParaRPr lang="en-GB" sz="1600" dirty="0"/>
          </a:p>
        </p:txBody>
      </p:sp>
    </p:spTree>
    <p:extLst>
      <p:ext uri="{BB962C8B-B14F-4D97-AF65-F5344CB8AC3E}">
        <p14:creationId xmlns:p14="http://schemas.microsoft.com/office/powerpoint/2010/main" val="3205765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ont, graphics, logo&#10;&#10;Description automatically generated">
            <a:extLst>
              <a:ext uri="{FF2B5EF4-FFF2-40B4-BE49-F238E27FC236}">
                <a16:creationId xmlns:a16="http://schemas.microsoft.com/office/drawing/2014/main" id="{43DADC3A-5F34-9611-FCFE-55975A35E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936" y="2242103"/>
            <a:ext cx="4558747" cy="1445189"/>
          </a:xfrm>
          <a:prstGeom prst="rect">
            <a:avLst/>
          </a:prstGeom>
        </p:spPr>
      </p:pic>
    </p:spTree>
    <p:extLst>
      <p:ext uri="{BB962C8B-B14F-4D97-AF65-F5344CB8AC3E}">
        <p14:creationId xmlns:p14="http://schemas.microsoft.com/office/powerpoint/2010/main" val="158801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6600" b="1">
                <a:solidFill>
                  <a:srgbClr val="294054"/>
                </a:solidFill>
                <a:latin typeface="Manrope" pitchFamily="2" charset="0"/>
              </a:rPr>
              <a:t>Ynglŷn â’r Ombwdsmon</a:t>
            </a:r>
          </a:p>
        </p:txBody>
      </p:sp>
    </p:spTree>
    <p:extLst>
      <p:ext uri="{BB962C8B-B14F-4D97-AF65-F5344CB8AC3E}">
        <p14:creationId xmlns:p14="http://schemas.microsoft.com/office/powerpoint/2010/main" val="355316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43060"/>
            <a:ext cx="10058400" cy="1008797"/>
          </a:xfrm>
        </p:spPr>
        <p:txBody>
          <a:bodyPr rtlCol="0"/>
          <a:lstStyle/>
          <a:p>
            <a:pPr rtl="0"/>
            <a:r>
              <a:rPr lang="cy-gb" b="1">
                <a:solidFill>
                  <a:srgbClr val="294054"/>
                </a:solidFill>
                <a:latin typeface="Manrope" pitchFamily="2" charset="0"/>
              </a:rPr>
              <a:t>Ynglŷn â’r Ombwdsmon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10058400" cy="4378085"/>
          </a:xfrm>
        </p:spPr>
        <p:txBody>
          <a:bodyPr rtlCol="0">
            <a:normAutofit fontScale="92500" lnSpcReduction="20000"/>
          </a:bodyPr>
          <a:lstStyle/>
          <a:p>
            <a:pPr marR="550" rtl="0">
              <a:lnSpc>
                <a:spcPct val="120000"/>
              </a:lnSpc>
            </a:pPr>
            <a:r>
              <a:rPr lang="cy-gb" sz="1400" b="0" i="0" u="none" strike="noStrike" dirty="0">
                <a:solidFill>
                  <a:srgbClr val="294054"/>
                </a:solidFill>
                <a:latin typeface="Manrope" pitchFamily="2" charset="0"/>
              </a:rPr>
              <a:t>Mae gan yr Ombwdsmon dair rôl benodol. Y cyntaf yw ystyried cwynion am ddarparwyr gwasanaethau cyhoeddus yng Nghymru; yr ail yw ystyried cwynion am gynghorwyr yn torri'r cod ymddygiad; y trydydd yw ysgogi gwelliant systemig mewn gwasanaethau cyhoeddus a safonau ymddygiad mewn llywodraeth leol yng Nghymru. Mae’r Ombwdsmon yn Gorfforaeth Undyn ac yn Swyddog Cyfrifyddu ar gyfer y swyddfa.  Mae'r Ombwdsmon yn annibynnol ar holl gyrff y Llywodraeth ac mae’r gwasanaeth a ddarperir yn rhad ac am ddim. Mae’r Ombwdsmon wedi nodi ei huchelgeisiau yn ei Chynllun Strategol 2023 - 2026 sydd i’w weld ar ein gwefan. Isod ceir rhagor o wybodaeth am waith y Swyddfa.</a:t>
            </a:r>
          </a:p>
          <a:p>
            <a:pPr rtl="0">
              <a:lnSpc>
                <a:spcPct val="120000"/>
              </a:lnSpc>
            </a:pPr>
            <a:r>
              <a:rPr lang="cy-gb" sz="1600" b="1" i="0" u="none" strike="noStrike" dirty="0">
                <a:solidFill>
                  <a:srgbClr val="294054"/>
                </a:solidFill>
                <a:latin typeface="Manrope" pitchFamily="2" charset="0"/>
              </a:rPr>
              <a:t>Cwynion am ddarparwyr gwasanaethau cyhoeddus</a:t>
            </a:r>
          </a:p>
          <a:p>
            <a:pPr marR="550" rtl="0">
              <a:lnSpc>
                <a:spcPct val="120000"/>
              </a:lnSpc>
            </a:pPr>
            <a:r>
              <a:rPr lang="cy-gb" sz="1400" b="0" i="0" u="none" strike="noStrike" dirty="0">
                <a:solidFill>
                  <a:srgbClr val="294054"/>
                </a:solidFill>
                <a:latin typeface="Manrope" pitchFamily="2" charset="0"/>
              </a:rPr>
              <a:t>O dan y Ddeddf Ombwdsmon Gwasanaethau Cyhoeddus (Cymru) 2019, mae'r Ombwdsmon yn ystyried cwynion am gyrff sy'n darparu gwasanaethau cyhoeddus, lle mae'r cyfrifoldeb am eu darparu wedi'i ddatganoli i Gymru. Hefyd, gall yr Ombwdsmon gychwyn ymchwiliadau ar ei liwt ei hun pan fydd o’r farn bod amheuaeth resymol o gamweinyddu systemig sy’n achosi anghyfiawnder personol.</a:t>
            </a:r>
          </a:p>
          <a:p>
            <a:pPr rtl="0">
              <a:lnSpc>
                <a:spcPct val="120000"/>
              </a:lnSpc>
            </a:pPr>
            <a:r>
              <a:rPr lang="cy-gb" sz="1600" b="1" i="0" u="none" strike="noStrike" dirty="0">
                <a:solidFill>
                  <a:srgbClr val="294054"/>
                </a:solidFill>
                <a:latin typeface="Manrope" pitchFamily="2" charset="0"/>
              </a:rPr>
              <a:t>Cwynion y Cod Ymddygiad</a:t>
            </a:r>
          </a:p>
          <a:p>
            <a:pPr marR="550" rtl="0">
              <a:lnSpc>
                <a:spcPct val="120000"/>
              </a:lnSpc>
            </a:pPr>
            <a:r>
              <a:rPr lang="cy-gb" sz="1400" b="0" i="0" u="none" strike="noStrike" dirty="0">
                <a:solidFill>
                  <a:srgbClr val="294054"/>
                </a:solidFill>
                <a:latin typeface="Manrope" pitchFamily="2" charset="0"/>
              </a:rPr>
              <a:t>O dan ddarpariaethau Rhan III y Ddeddf Llywodraeth Leol 2000, ynghyd â Gorchmynion perthnasol a wnaed gan Gynulliad Cenedlaethol Cymru o dan y Ddeddf honno, mae’r Ombwdsmon yn ystyried cwynion bod aelodau o awdurdodau lleol wedi torri Cod Ymddygiad eu hawdurdod.</a:t>
            </a:r>
          </a:p>
          <a:p>
            <a:pPr rtl="0">
              <a:lnSpc>
                <a:spcPct val="120000"/>
              </a:lnSpc>
            </a:pPr>
            <a:r>
              <a:rPr lang="cy-gb" sz="1600" b="1" i="0" u="none" strike="noStrike" dirty="0">
                <a:solidFill>
                  <a:srgbClr val="294054"/>
                </a:solidFill>
                <a:latin typeface="Manrope" pitchFamily="2" charset="0"/>
              </a:rPr>
              <a:t>Ysgogi Gwelliant Systemig/Safonau Ymddygiad</a:t>
            </a:r>
          </a:p>
          <a:p>
            <a:pPr marR="550" rtl="0">
              <a:lnSpc>
                <a:spcPct val="120000"/>
              </a:lnSpc>
            </a:pPr>
            <a:r>
              <a:rPr lang="cy-gb" sz="1400" b="0" i="0" u="none" strike="noStrike" dirty="0">
                <a:solidFill>
                  <a:srgbClr val="294054"/>
                </a:solidFill>
                <a:latin typeface="Manrope" pitchFamily="2" charset="0"/>
              </a:rPr>
              <a:t>O dan y Ddeddf Ombwdsmon Gwasanaethau Cyhoeddus (Cymru) 2019, gall yr Ombwdsmon bennu safonau ar gyfer ymdrin â chwynion i ddarparwyr gwasanaethau cyhoeddus yng Nghymru, cyhoeddi data ar gwynion a chefnogi ymdriniaeth dda â chwynion drwy gynnig hyfforddiant.</a:t>
            </a:r>
          </a:p>
          <a:p>
            <a:pPr rtl="0"/>
            <a:endParaRPr lang="en-GB" sz="1600" dirty="0"/>
          </a:p>
        </p:txBody>
      </p:sp>
    </p:spTree>
    <p:extLst>
      <p:ext uri="{BB962C8B-B14F-4D97-AF65-F5344CB8AC3E}">
        <p14:creationId xmlns:p14="http://schemas.microsoft.com/office/powerpoint/2010/main" val="291021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BA7D3-0505-8EDC-AB76-620AEDF4B5E2}"/>
              </a:ext>
            </a:extLst>
          </p:cNvPr>
          <p:cNvPicPr>
            <a:picLocks noChangeAspect="1"/>
          </p:cNvPicPr>
          <p:nvPr/>
        </p:nvPicPr>
        <p:blipFill>
          <a:blip r:embed="rId2"/>
          <a:stretch>
            <a:fillRect/>
          </a:stretch>
        </p:blipFill>
        <p:spPr>
          <a:xfrm>
            <a:off x="389043" y="423044"/>
            <a:ext cx="3999323" cy="5316173"/>
          </a:xfrm>
          <a:prstGeom prst="rect">
            <a:avLst/>
          </a:prstGeom>
        </p:spPr>
      </p:pic>
      <p:sp>
        <p:nvSpPr>
          <p:cNvPr id="7" name="Title 1">
            <a:extLst>
              <a:ext uri="{FF2B5EF4-FFF2-40B4-BE49-F238E27FC236}">
                <a16:creationId xmlns:a16="http://schemas.microsoft.com/office/drawing/2014/main" id="{E637D6CD-71CD-FF5F-91AE-BB044656B730}"/>
              </a:ext>
            </a:extLst>
          </p:cNvPr>
          <p:cNvSpPr txBox="1">
            <a:spLocks/>
          </p:cNvSpPr>
          <p:nvPr/>
        </p:nvSpPr>
        <p:spPr>
          <a:xfrm>
            <a:off x="4626901" y="644885"/>
            <a:ext cx="6574972" cy="1511906"/>
          </a:xfrm>
          <a:prstGeom prst="rect">
            <a:avLst/>
          </a:prstGeom>
        </p:spPr>
        <p:txBody>
          <a:bodyPr rtlCol="0">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rtl="0"/>
            <a:r>
              <a:rPr lang="cy-gb" sz="2200" b="1">
                <a:solidFill>
                  <a:srgbClr val="294054"/>
                </a:solidFill>
                <a:latin typeface="Manrope" pitchFamily="2" charset="0"/>
              </a:rPr>
              <a:t>Gwerthoedd yr OGCC</a:t>
            </a:r>
            <a:br>
              <a:rPr lang="en-GB" sz="1800">
                <a:solidFill>
                  <a:srgbClr val="294054"/>
                </a:solidFill>
                <a:latin typeface="Manrope" pitchFamily="2" charset="0"/>
              </a:rPr>
            </a:br>
            <a:r>
              <a:rPr lang="cy-gb" sz="1600">
                <a:solidFill>
                  <a:srgbClr val="294054"/>
                </a:solidFill>
                <a:latin typeface="Manrope" pitchFamily="2" charset="0"/>
              </a:rPr>
              <a:t>Mae OGCC yn credu bod diwylliant yn effeithio ar bob agwedd ar y ffordd rydym yn gweithredu a sut mae gwaith yn cael ei wneud.  Rydym yn ymddiried yn ymdeimlad y gweithwyr o bwrpas, yn ogystal â’r set o werthoedd sy’n llywio ein diwylliant.  Nod ein gwerthoedd yw darparu templed ar gyfer yr ymddygiadau a'r safonau sy’n ddisgwyliedig gan y rhai sy’n gweithio i ni. Maent yn amlinellu'r ffordd rydym yn gwneud pethau yma.</a:t>
            </a:r>
            <a:endParaRPr lang="en-GB" b="1" dirty="0">
              <a:solidFill>
                <a:srgbClr val="294054"/>
              </a:solidFill>
              <a:latin typeface="Manrope" pitchFamily="2" charset="0"/>
            </a:endParaRPr>
          </a:p>
        </p:txBody>
      </p:sp>
      <p:sp>
        <p:nvSpPr>
          <p:cNvPr id="8" name="Content Placeholder 2">
            <a:extLst>
              <a:ext uri="{FF2B5EF4-FFF2-40B4-BE49-F238E27FC236}">
                <a16:creationId xmlns:a16="http://schemas.microsoft.com/office/drawing/2014/main" id="{FCF85B19-2594-E230-4C76-99464DB4AA98}"/>
              </a:ext>
            </a:extLst>
          </p:cNvPr>
          <p:cNvSpPr txBox="1">
            <a:spLocks/>
          </p:cNvSpPr>
          <p:nvPr/>
        </p:nvSpPr>
        <p:spPr>
          <a:xfrm>
            <a:off x="4626901" y="2228731"/>
            <a:ext cx="6574973" cy="3755574"/>
          </a:xfrm>
          <a:prstGeom prst="rect">
            <a:avLst/>
          </a:prstGeom>
        </p:spPr>
        <p:txBody>
          <a:bodyPr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52000" indent="-72000" rtl="0">
              <a:spcBef>
                <a:spcPts val="200"/>
              </a:spcBef>
            </a:pPr>
            <a:r>
              <a:rPr lang="cy-gb" sz="1600" b="1">
                <a:solidFill>
                  <a:srgbClr val="294054"/>
                </a:solidFill>
                <a:latin typeface="Manrope" pitchFamily="2" charset="0"/>
              </a:rPr>
              <a:t>C	Cyflawni:</a:t>
            </a:r>
          </a:p>
          <a:p>
            <a:pPr marL="252000" indent="-72000"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Gwneud ein gorau glas</a:t>
            </a:r>
          </a:p>
          <a:p>
            <a:pPr marL="252000" indent="-72000" rtl="0">
              <a:spcBef>
                <a:spcPts val="200"/>
              </a:spcBef>
            </a:pPr>
            <a:r>
              <a:rPr lang="cy-gb" sz="1600" b="1">
                <a:solidFill>
                  <a:srgbClr val="294054"/>
                </a:solidFill>
                <a:latin typeface="Manrope" pitchFamily="2" charset="0"/>
              </a:rPr>
              <a:t>U	Undod:</a:t>
            </a:r>
          </a:p>
          <a:p>
            <a:pPr marL="901700" indent="-71438"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Parchu ein gilydd a gweithio ar y cyd er mwyn i’r sefydliad lwyddo</a:t>
            </a:r>
          </a:p>
          <a:p>
            <a:pPr marL="252000" indent="-72000" rtl="0">
              <a:spcBef>
                <a:spcPts val="200"/>
              </a:spcBef>
            </a:pPr>
            <a:r>
              <a:rPr lang="cy-gb" sz="1600" b="1">
                <a:solidFill>
                  <a:srgbClr val="294054"/>
                </a:solidFill>
                <a:latin typeface="Manrope" pitchFamily="2" charset="0"/>
              </a:rPr>
              <a:t>M	Meddwl yn gadarnhaol: </a:t>
            </a:r>
          </a:p>
          <a:p>
            <a:pPr marL="901700" indent="-71438"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Dangos brwdfrydedd a balchder o ran pwy ydyn ni a’r hyn rydyn ni’n ei wneud</a:t>
            </a:r>
          </a:p>
          <a:p>
            <a:pPr marL="252000" indent="-72000" rtl="0">
              <a:spcBef>
                <a:spcPts val="200"/>
              </a:spcBef>
            </a:pPr>
            <a:r>
              <a:rPr lang="cy-gb" sz="1600" b="1">
                <a:solidFill>
                  <a:srgbClr val="294054"/>
                </a:solidFill>
                <a:latin typeface="Manrope" pitchFamily="2" charset="0"/>
              </a:rPr>
              <a:t>C	Cefnogaeth:</a:t>
            </a:r>
          </a:p>
          <a:p>
            <a:pPr marL="252000" indent="-72000" rtl="0">
              <a:spcBef>
                <a:spcPts val="200"/>
              </a:spcBef>
            </a:pPr>
            <a:r>
              <a:rPr lang="cy-gb" sz="1600">
                <a:solidFill>
                  <a:srgbClr val="294054"/>
                </a:solidFill>
                <a:latin typeface="Manrope" pitchFamily="2" charset="0"/>
              </a:rPr>
              <a:t>	Bod yn gefn i’n gilydd a gwerthfawrogi ein hamrywiaeth</a:t>
            </a:r>
          </a:p>
          <a:p>
            <a:pPr marL="252000" indent="-72000" rtl="0">
              <a:spcBef>
                <a:spcPts val="200"/>
              </a:spcBef>
            </a:pPr>
            <a:r>
              <a:rPr lang="cy-gb" sz="1600" b="1">
                <a:solidFill>
                  <a:srgbClr val="294054"/>
                </a:solidFill>
                <a:latin typeface="Manrope" pitchFamily="2" charset="0"/>
              </a:rPr>
              <a:t>P	Perchenogaeth:</a:t>
            </a:r>
          </a:p>
          <a:p>
            <a:pPr marL="252000" indent="-72000"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Derbyn cyfrifoldeb am bopeth a wnawn</a:t>
            </a:r>
          </a:p>
          <a:p>
            <a:pPr marL="252000" indent="-72000" rtl="0">
              <a:spcBef>
                <a:spcPts val="200"/>
              </a:spcBef>
            </a:pPr>
            <a:r>
              <a:rPr lang="cy-gb" sz="1600" b="1">
                <a:solidFill>
                  <a:srgbClr val="294054"/>
                </a:solidFill>
                <a:latin typeface="Manrope" pitchFamily="2" charset="0"/>
              </a:rPr>
              <a:t>P	Parodrwydd:</a:t>
            </a:r>
          </a:p>
          <a:p>
            <a:pPr marL="252000" indent="-72000"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Bod yn awyddus, yn hyblyg ac yn rhagweithiol</a:t>
            </a:r>
          </a:p>
          <a:p>
            <a:pPr marL="252000" indent="-72000" rtl="0"/>
            <a:endParaRPr lang="en-GB" sz="1600" dirty="0"/>
          </a:p>
        </p:txBody>
      </p:sp>
    </p:spTree>
    <p:extLst>
      <p:ext uri="{BB962C8B-B14F-4D97-AF65-F5344CB8AC3E}">
        <p14:creationId xmlns:p14="http://schemas.microsoft.com/office/powerpoint/2010/main" val="73261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rtlCol="0"/>
          <a:lstStyle/>
          <a:p>
            <a:pPr rtl="0"/>
            <a:r>
              <a:rPr lang="cy-gb" b="1">
                <a:solidFill>
                  <a:srgbClr val="294054"/>
                </a:solidFill>
                <a:latin typeface="Manrope" pitchFamily="2" charset="0"/>
              </a:rPr>
              <a:t>Cyflogwr Chwarae Teg</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4971245" y="1845735"/>
            <a:ext cx="6184435" cy="4023360"/>
          </a:xfrm>
        </p:spPr>
        <p:txBody>
          <a:bodyPr rtlCol="0">
            <a:noAutofit/>
          </a:bodyPr>
          <a:lstStyle/>
          <a:p>
            <a:pPr rtl="0">
              <a:spcBef>
                <a:spcPts val="600"/>
              </a:spcBef>
            </a:pPr>
            <a:r>
              <a:rPr lang="cy-gb" sz="1600" dirty="0">
                <a:solidFill>
                  <a:srgbClr val="294054"/>
                </a:solidFill>
                <a:latin typeface="Manrope" pitchFamily="2" charset="0"/>
              </a:rPr>
              <a:t>Mae Ombwdsmon Gwasanaethau Cyhoeddus Cymru yn ymdrechu i sicrhau bod y bobl sy'n defnyddio ei gwasanaeth, a'r rhai sy'n cael eu cyflogi ganddi, yn cael eu trin yn gyfartal. Yn ogystal, nid yw’r Ombwdsmon yn gwahaniaethu drwy amryfusedd yn erbyn aelodau o unrhyw grŵp penodol o gymdeithas. </a:t>
            </a:r>
          </a:p>
          <a:p>
            <a:pPr rtl="0">
              <a:spcBef>
                <a:spcPts val="600"/>
              </a:spcBef>
            </a:pPr>
            <a:r>
              <a:rPr lang="cy-gb" sz="1600" dirty="0">
                <a:solidFill>
                  <a:srgbClr val="294054"/>
                </a:solidFill>
                <a:latin typeface="Manrope" pitchFamily="2" charset="0"/>
              </a:rPr>
              <a:t>Rydym yn ymroddedig i’r cynllun Hyderus o ran Anabledd. Drwy hynny, rydym wedi cofrestru i’r canlynol: </a:t>
            </a:r>
          </a:p>
          <a:p>
            <a:pPr rtl="0">
              <a:spcBef>
                <a:spcPts val="600"/>
              </a:spcBef>
            </a:pPr>
            <a:endParaRPr lang="en-GB" sz="1600" dirty="0">
              <a:solidFill>
                <a:srgbClr val="294054"/>
              </a:solidFill>
              <a:latin typeface="Manrope" pitchFamily="2" charset="0"/>
            </a:endParaRP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recriwtio cynhwysol a hygyrch</a:t>
            </a: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cyfathrebu swyddi gwag</a:t>
            </a: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cynnig cyfweliad i bobl anabl sy'n cwrdd â'r PS</a:t>
            </a: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cynnig addasiadau rhesymol</a:t>
            </a: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cefnogi gweithwyr presennol</a:t>
            </a:r>
          </a:p>
          <a:p>
            <a:pPr rtl="0">
              <a:spcBef>
                <a:spcPts val="600"/>
              </a:spcBef>
            </a:pPr>
            <a:endParaRPr lang="en-GB" sz="1600" dirty="0">
              <a:solidFill>
                <a:srgbClr val="294054"/>
              </a:solidFill>
              <a:latin typeface="Manrope" pitchFamily="2" charset="0"/>
            </a:endParaRPr>
          </a:p>
          <a:p>
            <a:pPr rtl="0">
              <a:spcBef>
                <a:spcPts val="600"/>
              </a:spcBef>
            </a:pPr>
            <a:r>
              <a:rPr lang="cy-gb" sz="1600" dirty="0">
                <a:solidFill>
                  <a:srgbClr val="294054"/>
                </a:solidFill>
                <a:latin typeface="Manrope" pitchFamily="2" charset="0"/>
              </a:rPr>
              <a:t>Rydym wedi cyflawni achrediad Arian Cyflogwr Chwarae Teg o dan gynllun blaenorol Cyflogwr Chwarae Teg.</a:t>
            </a:r>
          </a:p>
        </p:txBody>
      </p:sp>
      <p:pic>
        <p:nvPicPr>
          <p:cNvPr id="5" name="Content Placeholder 4" descr="A close up of a sign&#10;&#10;Description automatically generated">
            <a:extLst>
              <a:ext uri="{FF2B5EF4-FFF2-40B4-BE49-F238E27FC236}">
                <a16:creationId xmlns:a16="http://schemas.microsoft.com/office/drawing/2014/main" id="{95C9CC60-F1B0-4675-B190-92B0A65691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80" y="1972991"/>
            <a:ext cx="3272631" cy="157740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8743F37-3D53-40D6-856C-8DD42D79B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06" y="3550399"/>
            <a:ext cx="4224239" cy="2194792"/>
          </a:xfrm>
          <a:prstGeom prst="rect">
            <a:avLst/>
          </a:prstGeom>
        </p:spPr>
      </p:pic>
    </p:spTree>
    <p:extLst>
      <p:ext uri="{BB962C8B-B14F-4D97-AF65-F5344CB8AC3E}">
        <p14:creationId xmlns:p14="http://schemas.microsoft.com/office/powerpoint/2010/main" val="361543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rtlCol="0"/>
          <a:lstStyle/>
          <a:p>
            <a:pPr rtl="0"/>
            <a:r>
              <a:rPr lang="cy-gb" b="1">
                <a:solidFill>
                  <a:srgbClr val="294054"/>
                </a:solidFill>
                <a:latin typeface="Manrope" pitchFamily="2" charset="0"/>
              </a:rPr>
              <a:t>Buddion</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1097280" y="1845735"/>
            <a:ext cx="10058400" cy="4023360"/>
          </a:xfrm>
        </p:spPr>
        <p:txBody>
          <a:bodyPr rtlCol="0">
            <a:noAutofit/>
          </a:bodyPr>
          <a:lstStyle/>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Cyflog cystadleuol</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Cynllun Pensiynau’r Gwasanaeth Sifil </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Cynllun amser flexi</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Aelodaeth Gampfa am bris gostyngol</a:t>
            </a:r>
          </a:p>
          <a:p>
            <a:pPr marL="342900" lvl="0" indent="-342900" rtl="0">
              <a:spcBef>
                <a:spcPts val="600"/>
              </a:spcBef>
              <a:spcAft>
                <a:spcPts val="1000"/>
              </a:spcAft>
              <a:buClr>
                <a:srgbClr val="294054"/>
              </a:buClr>
              <a:buFont typeface="Symbol" panose="05050102010706020507" pitchFamily="18" charset="2"/>
              <a:buChar char=""/>
            </a:pPr>
            <a:r>
              <a:rPr lang="en" sz="1600" i="1">
                <a:solidFill>
                  <a:srgbClr val="294054"/>
                </a:solidFill>
                <a:effectLst/>
                <a:latin typeface="Manrope" pitchFamily="2" charset="0"/>
                <a:ea typeface="Calibri" panose="020F0502020204030204" pitchFamily="34" charset="0"/>
                <a:cs typeface="Times New Roman" panose="02020603050405020304" pitchFamily="18" charset="0"/>
              </a:rPr>
              <a:t>Health Cash Plan</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Cynlluniau prynu am bris gostyngol </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32 diwrnod o wyliau blynyddol ynghyd â gwyliau banc - pro rata ar gyfer gweithwyr rhan amser</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Gweithio Hybrid a chyfleusterau ar y safle ardderchog ac offer ar gyfer gweithio o gartref </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Cwnsela allanol rhad ac am ddim a chefnogaeth iechyd galwedigaeth  </a:t>
            </a:r>
          </a:p>
        </p:txBody>
      </p:sp>
    </p:spTree>
    <p:extLst>
      <p:ext uri="{BB962C8B-B14F-4D97-AF65-F5344CB8AC3E}">
        <p14:creationId xmlns:p14="http://schemas.microsoft.com/office/powerpoint/2010/main" val="352721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7200" b="1">
                <a:solidFill>
                  <a:srgbClr val="294054"/>
                </a:solidFill>
                <a:latin typeface="Manrope" pitchFamily="2" charset="0"/>
              </a:rPr>
              <a:t>Ynglŷn â’r rôl</a:t>
            </a:r>
          </a:p>
        </p:txBody>
      </p:sp>
    </p:spTree>
    <p:extLst>
      <p:ext uri="{BB962C8B-B14F-4D97-AF65-F5344CB8AC3E}">
        <p14:creationId xmlns:p14="http://schemas.microsoft.com/office/powerpoint/2010/main" val="426538674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bf4e948-68b2-43c4-af7e-96cc69047a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7FC4A7443E9E4699EBD85206805065" ma:contentTypeVersion="17" ma:contentTypeDescription="Create a new document." ma:contentTypeScope="" ma:versionID="b3302da6e064851d4b8b0db964aaab17">
  <xsd:schema xmlns:xsd="http://www.w3.org/2001/XMLSchema" xmlns:xs="http://www.w3.org/2001/XMLSchema" xmlns:p="http://schemas.microsoft.com/office/2006/metadata/properties" xmlns:ns3="c2d3e7e5-f39a-43d6-96b9-70b22f584e05" xmlns:ns4="8bf4e948-68b2-43c4-af7e-96cc69047abf" targetNamespace="http://schemas.microsoft.com/office/2006/metadata/properties" ma:root="true" ma:fieldsID="08fc2db3decced337eea77aee6bea3f2" ns3:_="" ns4:_="">
    <xsd:import namespace="c2d3e7e5-f39a-43d6-96b9-70b22f584e05"/>
    <xsd:import namespace="8bf4e948-68b2-43c4-af7e-96cc69047ab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element ref="ns4:_activity"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3e7e5-f39a-43d6-96b9-70b22f584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f4e948-68b2-43c4-af7e-96cc69047a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65481E-A568-4494-94AD-31D0C74FB14A}">
  <ds:schemaRefs>
    <ds:schemaRef ds:uri="http://schemas.microsoft.com/office/2006/documentManagement/types"/>
    <ds:schemaRef ds:uri="http://schemas.openxmlformats.org/package/2006/metadata/core-properties"/>
    <ds:schemaRef ds:uri="http://purl.org/dc/dcmitype/"/>
    <ds:schemaRef ds:uri="8bf4e948-68b2-43c4-af7e-96cc69047abf"/>
    <ds:schemaRef ds:uri="http://purl.org/dc/elements/1.1/"/>
    <ds:schemaRef ds:uri="http://schemas.microsoft.com/office/2006/metadata/properties"/>
    <ds:schemaRef ds:uri="http://schemas.microsoft.com/office/infopath/2007/PartnerControls"/>
    <ds:schemaRef ds:uri="c2d3e7e5-f39a-43d6-96b9-70b22f584e05"/>
    <ds:schemaRef ds:uri="http://www.w3.org/XML/1998/namespace"/>
    <ds:schemaRef ds:uri="http://purl.org/dc/terms/"/>
  </ds:schemaRefs>
</ds:datastoreItem>
</file>

<file path=customXml/itemProps2.xml><?xml version="1.0" encoding="utf-8"?>
<ds:datastoreItem xmlns:ds="http://schemas.openxmlformats.org/officeDocument/2006/customXml" ds:itemID="{25F29227-FF93-4568-BE9C-73FF2B1749E7}">
  <ds:schemaRefs>
    <ds:schemaRef ds:uri="http://schemas.microsoft.com/sharepoint/v3/contenttype/forms"/>
  </ds:schemaRefs>
</ds:datastoreItem>
</file>

<file path=customXml/itemProps3.xml><?xml version="1.0" encoding="utf-8"?>
<ds:datastoreItem xmlns:ds="http://schemas.openxmlformats.org/officeDocument/2006/customXml" ds:itemID="{109DDB32-2989-4486-9F5F-FAAFE101E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3e7e5-f39a-43d6-96b9-70b22f584e05"/>
    <ds:schemaRef ds:uri="8bf4e948-68b2-43c4-af7e-96cc69047a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3204</Words>
  <Application>Microsoft Office PowerPoint</Application>
  <PresentationFormat>Widescreen</PresentationFormat>
  <Paragraphs>204</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Manrope</vt:lpstr>
      <vt:lpstr>Symbol</vt:lpstr>
      <vt:lpstr>Wingdings</vt:lpstr>
      <vt:lpstr>Retrospect</vt:lpstr>
      <vt:lpstr>Pecyn Recriwtio  Swyddog Ymgysylltu a Chymorth yr Awdurdod Safonau Cwynion  Dyddiad Cau: 5 yh Dydd Iau 5 Chwefror</vt:lpstr>
      <vt:lpstr>Cynnwys</vt:lpstr>
      <vt:lpstr>Cyflwyniad</vt:lpstr>
      <vt:lpstr>Ynglŷn â’r Ombwdsmon</vt:lpstr>
      <vt:lpstr>Ynglŷn â’r Ombwdsmon</vt:lpstr>
      <vt:lpstr>PowerPoint Presentation</vt:lpstr>
      <vt:lpstr>Cyflogwr Chwarae Teg</vt:lpstr>
      <vt:lpstr>Buddion</vt:lpstr>
      <vt:lpstr>Ynglŷn â’r rôl</vt:lpstr>
      <vt:lpstr>Swydd Ddisgrifiad</vt:lpstr>
      <vt:lpstr>Diben y rôl</vt:lpstr>
      <vt:lpstr>Cyfrifoldebau </vt:lpstr>
      <vt:lpstr>Cyfrifoldebau (parhau)</vt:lpstr>
      <vt:lpstr>Cyfrifoldebau (parhau)</vt:lpstr>
      <vt:lpstr>Cyfrifoldebau (parhau)</vt:lpstr>
      <vt:lpstr>Cyfrifoldebau (parhau)</vt:lpstr>
      <vt:lpstr>Gofynion Manyleb Person</vt:lpstr>
      <vt:lpstr>Gofynion Manyleb Person (Parhau)</vt:lpstr>
      <vt:lpstr>Gofynion Manyleb Person</vt:lpstr>
      <vt:lpstr>Amodau Arbennig</vt:lpstr>
      <vt:lpstr>Sut i Ymgeisio</vt:lpstr>
      <vt:lpstr>Ymgeisio am y rôl </vt:lpstr>
      <vt:lpstr>PowerPoint Presentation</vt:lpstr>
      <vt:lpstr>Canllawiau ynglŷn â sut i ymgeisio</vt:lpstr>
      <vt:lpstr>Cyflwyno eich cais</vt:lpstr>
      <vt:lpstr>Y Broses  Recriwtio a Dethol </vt:lpstr>
      <vt:lpstr>Y Broses Recriwtio a Dethol </vt:lpstr>
      <vt:lpstr>PowerPoint Presentation</vt:lpstr>
      <vt:lpstr>Diogelu Data</vt:lpstr>
      <vt:lpstr>Hysbysiad Preifatrwydd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Casework Officer Recruitment Pack Closing Date: Midday 27 January 2020</dc:title>
  <dc:creator>Marilyn Morgan</dc:creator>
  <cp:lastModifiedBy>Lora Williams</cp:lastModifiedBy>
  <cp:revision>83</cp:revision>
  <cp:lastPrinted>2020-02-18T09:53:17Z</cp:lastPrinted>
  <dcterms:created xsi:type="dcterms:W3CDTF">2020-02-17T14:10:40Z</dcterms:created>
  <dcterms:modified xsi:type="dcterms:W3CDTF">2026-01-14T14:40:42Z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0x0101004E7FC4A7443E9E4699EBD85206805065</vt:lpwstr>
  </property>
</Properties>
</file>