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7" r:id="rId5"/>
    <p:sldId id="259" r:id="rId6"/>
  </p:sldIdLst>
  <p:sldSz cx="6858000" cy="9906000" type="A4"/>
  <p:notesSz cx="6858000" cy="9926638"/>
  <p:defaultTextStyle>
    <a:defPPr rtl="0">
      <a:defRPr lang="cy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nya Flello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8ED5"/>
    <a:srgbClr val="00B3E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1195" autoAdjust="0"/>
  </p:normalViewPr>
  <p:slideViewPr>
    <p:cSldViewPr>
      <p:cViewPr varScale="1">
        <p:scale>
          <a:sx n="71" d="100"/>
          <a:sy n="71" d="100"/>
        </p:scale>
        <p:origin x="1962" y="66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55349E3-AD55-4A99-B12B-9BF419F8C7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E8A9EF-9E4C-4C4D-A73E-4DFDEBB2ABC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>
              <a:defRPr/>
            </a:pPr>
            <a:fld id="{97951D74-6FD7-464D-88F6-4E8D48372A0A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6B4F1B9-0373-476C-B0D2-08F78482943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0125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 rt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D37EF5-66C0-43B9-AE38-29DD37867E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776788"/>
            <a:ext cx="5486400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cy-gb" noProof="0"/>
              <a:t>Click to edit Master text styles</a:t>
            </a:r>
          </a:p>
          <a:p>
            <a:pPr lvl="1" rtl="0"/>
            <a:r>
              <a:rPr lang="cy-gb" noProof="0"/>
              <a:t>Second level</a:t>
            </a:r>
          </a:p>
          <a:p>
            <a:pPr lvl="2" rtl="0"/>
            <a:r>
              <a:rPr lang="cy-gb" noProof="0"/>
              <a:t>Third level</a:t>
            </a:r>
          </a:p>
          <a:p>
            <a:pPr lvl="3" rtl="0"/>
            <a:r>
              <a:rPr lang="cy-gb" noProof="0"/>
              <a:t>Fourth level</a:t>
            </a:r>
          </a:p>
          <a:p>
            <a:pPr lvl="4" rtl="0"/>
            <a:r>
              <a:rPr lang="cy-gb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7FE797-3F60-493F-B00A-4644EAC4F7D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A27AF6-7315-4940-BDC7-CED55C8873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>
              <a:defRPr/>
            </a:pPr>
            <a:fld id="{B3A39417-D859-435B-98A7-66BDE8C8F3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E2912A5D-F88E-4E79-A9B8-B35F34FF78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07B09F93-D16E-4296-99CD-2E4C4DB703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rtlCol="0" anchor="t" anchorCtr="0" compatLnSpc="1">
            <a:prstTxWarp prst="textNoShape">
              <a:avLst/>
            </a:prstTxWarp>
          </a:bodyPr>
          <a:lstStyle/>
          <a:p>
            <a:pPr rtl="0"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ED92994A-4845-463D-A558-9BEC24D970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rtlCol="0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/>
            <a:fld id="{8D78935C-926F-4E3F-B9F9-30CE21C4F1FA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 rtlCol="0"/>
          <a:lstStyle/>
          <a:p>
            <a:pPr rtl="0"/>
            <a:r>
              <a:rPr lang="cy-gb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cy-gb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3CCFA3-9D5F-4552-93DF-1AAEC2ADB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E1E67457-FF88-4ED5-9F57-9936DC1FCC02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B59F7-36C5-407F-8337-6FE8DDAC0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3FC8C0-4DA9-4909-9B0B-A2AC65006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6B6254E5-DB6D-441A-B5BF-DE2C261198E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0439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y-gb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cy-gb"/>
              <a:t>Click to edit Master text styles</a:t>
            </a:r>
          </a:p>
          <a:p>
            <a:pPr lvl="1" rtl="0"/>
            <a:r>
              <a:rPr lang="cy-gb"/>
              <a:t>Second level</a:t>
            </a:r>
          </a:p>
          <a:p>
            <a:pPr lvl="2" rtl="0"/>
            <a:r>
              <a:rPr lang="cy-gb"/>
              <a:t>Third level</a:t>
            </a:r>
          </a:p>
          <a:p>
            <a:pPr lvl="3" rtl="0"/>
            <a:r>
              <a:rPr lang="cy-gb"/>
              <a:t>Fourth level</a:t>
            </a:r>
          </a:p>
          <a:p>
            <a:pPr lvl="4" rtl="0"/>
            <a:r>
              <a:rPr lang="cy-gb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AAC9AF-9E5D-474D-A322-53D674F9B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D8E6B382-A343-45ED-9EBB-3625880523B5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9328AC-81B7-4352-8EFE-B984F1051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2FED48-D060-4A4D-84F6-D862A74D1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67E6B67C-71FD-4E3D-8B97-C4E608011BE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07070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 rtlCol="0"/>
          <a:lstStyle/>
          <a:p>
            <a:pPr rtl="0"/>
            <a:r>
              <a:rPr lang="cy-gb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 rtlCol="0"/>
          <a:lstStyle/>
          <a:p>
            <a:pPr lvl="0" rtl="0"/>
            <a:r>
              <a:rPr lang="cy-gb"/>
              <a:t>Click to edit Master text styles</a:t>
            </a:r>
          </a:p>
          <a:p>
            <a:pPr lvl="1" rtl="0"/>
            <a:r>
              <a:rPr lang="cy-gb"/>
              <a:t>Second level</a:t>
            </a:r>
          </a:p>
          <a:p>
            <a:pPr lvl="2" rtl="0"/>
            <a:r>
              <a:rPr lang="cy-gb"/>
              <a:t>Third level</a:t>
            </a:r>
          </a:p>
          <a:p>
            <a:pPr lvl="3" rtl="0"/>
            <a:r>
              <a:rPr lang="cy-gb"/>
              <a:t>Fourth level</a:t>
            </a:r>
          </a:p>
          <a:p>
            <a:pPr lvl="4" rtl="0"/>
            <a:r>
              <a:rPr lang="cy-gb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A7AE7-BDD6-439C-86A3-F98BCEFCE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4420F349-B1E5-44B9-B4A4-5B0037DB2434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BED50C-B770-4856-99EA-D23D33325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32ED06-327B-4FDA-86C2-A3FDFB09F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416D2629-20ED-498C-8931-728DC8B159E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2441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y-gb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cy-gb"/>
              <a:t>Click to edit Master text styles</a:t>
            </a:r>
          </a:p>
          <a:p>
            <a:pPr lvl="1" rtl="0"/>
            <a:r>
              <a:rPr lang="cy-gb"/>
              <a:t>Second level</a:t>
            </a:r>
          </a:p>
          <a:p>
            <a:pPr lvl="2" rtl="0"/>
            <a:r>
              <a:rPr lang="cy-gb"/>
              <a:t>Third level</a:t>
            </a:r>
          </a:p>
          <a:p>
            <a:pPr lvl="3" rtl="0"/>
            <a:r>
              <a:rPr lang="cy-gb"/>
              <a:t>Fourth level</a:t>
            </a:r>
          </a:p>
          <a:p>
            <a:pPr lvl="4" rtl="0"/>
            <a:r>
              <a:rPr lang="cy-gb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36C47-F1AE-4FF3-86CB-72123ACF3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C68DBA01-BCA1-49E0-9792-DF9485F203CA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580DDE-5D18-40EE-8085-B2D6940CB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1D7CA-AB49-4660-B511-FFF366405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B6414513-4828-4A2B-BCE9-FF6253084D1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11055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pPr rtl="0"/>
            <a:r>
              <a:rPr lang="cy-gb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cy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BC3390-8281-47B2-A773-2C4C2EC57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DDEC4D80-E03C-49CA-BAE0-D26834B94B42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4AAAD5-F0D9-4CB8-94C4-64DA89F13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3AFE8-FC38-46C4-8F0E-905778B25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C3D7A2BF-3A2A-466B-903B-ADC28205869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53077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y-gb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cy-gb"/>
              <a:t>Click to edit Master text styles</a:t>
            </a:r>
          </a:p>
          <a:p>
            <a:pPr lvl="1" rtl="0"/>
            <a:r>
              <a:rPr lang="cy-gb"/>
              <a:t>Second level</a:t>
            </a:r>
          </a:p>
          <a:p>
            <a:pPr lvl="2" rtl="0"/>
            <a:r>
              <a:rPr lang="cy-gb"/>
              <a:t>Third level</a:t>
            </a:r>
          </a:p>
          <a:p>
            <a:pPr lvl="3" rtl="0"/>
            <a:r>
              <a:rPr lang="cy-gb"/>
              <a:t>Fourth level</a:t>
            </a:r>
          </a:p>
          <a:p>
            <a:pPr lvl="4" rtl="0"/>
            <a:r>
              <a:rPr lang="cy-gb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cy-gb"/>
              <a:t>Click to edit Master text styles</a:t>
            </a:r>
          </a:p>
          <a:p>
            <a:pPr lvl="1" rtl="0"/>
            <a:r>
              <a:rPr lang="cy-gb"/>
              <a:t>Second level</a:t>
            </a:r>
          </a:p>
          <a:p>
            <a:pPr lvl="2" rtl="0"/>
            <a:r>
              <a:rPr lang="cy-gb"/>
              <a:t>Third level</a:t>
            </a:r>
          </a:p>
          <a:p>
            <a:pPr lvl="3" rtl="0"/>
            <a:r>
              <a:rPr lang="cy-gb"/>
              <a:t>Fourth level</a:t>
            </a:r>
          </a:p>
          <a:p>
            <a:pPr lvl="4" rtl="0"/>
            <a:r>
              <a:rPr lang="cy-gb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5E2E6E9-32F0-484C-A096-A410234FA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DFAF0C74-40A6-404C-AE18-15CF2A42EA89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2C982E4-1189-406A-B117-9AE6D2636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A7191DF-DDEB-412C-98B7-AF6C3F22C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877B3766-8698-4BA4-943F-769F93F952B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59193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cy-gb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y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cy-gb"/>
              <a:t>Click to edit Master text styles</a:t>
            </a:r>
          </a:p>
          <a:p>
            <a:pPr lvl="1" rtl="0"/>
            <a:r>
              <a:rPr lang="cy-gb"/>
              <a:t>Second level</a:t>
            </a:r>
          </a:p>
          <a:p>
            <a:pPr lvl="2" rtl="0"/>
            <a:r>
              <a:rPr lang="cy-gb"/>
              <a:t>Third level</a:t>
            </a:r>
          </a:p>
          <a:p>
            <a:pPr lvl="3" rtl="0"/>
            <a:r>
              <a:rPr lang="cy-gb"/>
              <a:t>Fourth level</a:t>
            </a:r>
          </a:p>
          <a:p>
            <a:pPr lvl="4" rtl="0"/>
            <a:r>
              <a:rPr lang="cy-gb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y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cy-gb"/>
              <a:t>Click to edit Master text styles</a:t>
            </a:r>
          </a:p>
          <a:p>
            <a:pPr lvl="1" rtl="0"/>
            <a:r>
              <a:rPr lang="cy-gb"/>
              <a:t>Second level</a:t>
            </a:r>
          </a:p>
          <a:p>
            <a:pPr lvl="2" rtl="0"/>
            <a:r>
              <a:rPr lang="cy-gb"/>
              <a:t>Third level</a:t>
            </a:r>
          </a:p>
          <a:p>
            <a:pPr lvl="3" rtl="0"/>
            <a:r>
              <a:rPr lang="cy-gb"/>
              <a:t>Fourth level</a:t>
            </a:r>
          </a:p>
          <a:p>
            <a:pPr lvl="4" rtl="0"/>
            <a:r>
              <a:rPr lang="cy-gb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ED20180-972D-4600-B3B5-9B3E7B18F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A3158757-03EA-4D75-8A6E-FCDF4DD64D76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8C9F2EC-894D-4440-A218-E674F6B21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F03CE9F-84AD-4363-8540-91E917993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872126DF-1621-4E3B-B07C-CC9F1E6E0EE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5374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y-gb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B664D66-25C0-4370-A06E-4AA4182A5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1A05C818-348B-48BF-A7CA-9CECD94A94B5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479FD9E-49F4-49C7-98EA-2547F913A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9B23786-3DA1-4E82-837C-315BE648B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78B34807-9B2A-4995-B5CE-61B676135D2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20976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E537F43-33E4-428E-BF04-135D6A7E1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FFA330D3-2D51-483E-A293-9F3FFBDE0F2C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EDFEAB1-1099-47D3-B681-0EC1E828D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FFC3674-84A7-46A7-AA17-A0412B093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31B3DD5C-CD5C-4490-ADD1-91F52803074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06619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pPr rtl="0"/>
            <a:r>
              <a:rPr lang="cy-gb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cy-gb"/>
              <a:t>Click to edit Master text styles</a:t>
            </a:r>
          </a:p>
          <a:p>
            <a:pPr lvl="1" rtl="0"/>
            <a:r>
              <a:rPr lang="cy-gb"/>
              <a:t>Second level</a:t>
            </a:r>
          </a:p>
          <a:p>
            <a:pPr lvl="2" rtl="0"/>
            <a:r>
              <a:rPr lang="cy-gb"/>
              <a:t>Third level</a:t>
            </a:r>
          </a:p>
          <a:p>
            <a:pPr lvl="3" rtl="0"/>
            <a:r>
              <a:rPr lang="cy-gb"/>
              <a:t>Fourth level</a:t>
            </a:r>
          </a:p>
          <a:p>
            <a:pPr lvl="4" rtl="0"/>
            <a:r>
              <a:rPr lang="cy-gb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y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BE0404B-B768-4781-A620-35A918951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8AAC7964-1193-4367-AF6D-F9FA005093B4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A39ED96-257B-4A56-AEE6-508BA4127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89DA595-9EA1-498B-9D0E-F836D3CEB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1ADAC4E7-C37F-4B46-A034-C4C91654C8C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9711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pPr rtl="0"/>
            <a:r>
              <a:rPr lang="cy-gb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 rt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y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C91E7F0-E8AB-416C-A82E-5F854A257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DCE82BFC-58E1-4FE8-AD27-00BD61245658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F192BF0-A53B-4182-99ED-C6E07CAAD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F3C098B-CA1F-43E2-99FB-3CA9CF959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9058F47F-6AF6-4086-ABBC-606E625A9AA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57098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B34CAF8-1A20-4A11-BABC-7DE08174C5C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rtl="0"/>
            <a:r>
              <a:rPr lang="cy-gb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5CF4C08-8B30-4381-B2A5-0BEADA929E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r>
              <a:rPr lang="cy-gb"/>
              <a:t>Click to edit Master text styles</a:t>
            </a:r>
          </a:p>
          <a:p>
            <a:pPr lvl="1" rtl="0"/>
            <a:r>
              <a:rPr lang="cy-gb"/>
              <a:t>Second level</a:t>
            </a:r>
          </a:p>
          <a:p>
            <a:pPr lvl="2" rtl="0"/>
            <a:r>
              <a:rPr lang="cy-gb"/>
              <a:t>Third level</a:t>
            </a:r>
          </a:p>
          <a:p>
            <a:pPr lvl="3" rtl="0"/>
            <a:r>
              <a:rPr lang="cy-gb"/>
              <a:t>Fourth level</a:t>
            </a:r>
          </a:p>
          <a:p>
            <a:pPr lvl="4" rtl="0"/>
            <a:r>
              <a:rPr lang="cy-gb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FD1DF6-2E52-4A77-95A5-B5A92A0BDF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rtl="0">
              <a:defRPr/>
            </a:pPr>
            <a:fld id="{AE427524-7C70-425A-B4EA-A08C7A5FE0A9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6F276D-9B9E-4E34-9A73-6DDBC94E0D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FA7578-D7ED-47F3-8377-58C539CD98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rtl="0">
              <a:defRPr/>
            </a:pPr>
            <a:fld id="{F865A2D5-85D4-45C3-8083-6AAA45BC5C0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41">
            <a:extLst>
              <a:ext uri="{FF2B5EF4-FFF2-40B4-BE49-F238E27FC236}">
                <a16:creationId xmlns:a16="http://schemas.microsoft.com/office/drawing/2014/main" id="{57575F2D-DCB2-4FB6-9953-94E5C846E17E}"/>
              </a:ext>
            </a:extLst>
          </p:cNvPr>
          <p:cNvGrpSpPr>
            <a:grpSpLocks/>
          </p:cNvGrpSpPr>
          <p:nvPr/>
        </p:nvGrpSpPr>
        <p:grpSpPr bwMode="auto">
          <a:xfrm>
            <a:off x="113294" y="103187"/>
            <a:ext cx="6631412" cy="1875888"/>
            <a:chOff x="-83477" y="23426"/>
            <a:chExt cx="6984840" cy="1954830"/>
          </a:xfrm>
          <a:solidFill>
            <a:srgbClr val="178ED5"/>
          </a:solidFill>
        </p:grpSpPr>
        <p:sp>
          <p:nvSpPr>
            <p:cNvPr id="22" name="object 2">
              <a:extLst>
                <a:ext uri="{FF2B5EF4-FFF2-40B4-BE49-F238E27FC236}">
                  <a16:creationId xmlns:a16="http://schemas.microsoft.com/office/drawing/2014/main" id="{3E269A26-526B-4807-8CCA-B86E7F027502}"/>
                </a:ext>
              </a:extLst>
            </p:cNvPr>
            <p:cNvSpPr>
              <a:spLocks/>
            </p:cNvSpPr>
            <p:nvPr/>
          </p:nvSpPr>
          <p:spPr bwMode="auto">
            <a:xfrm>
              <a:off x="-83477" y="23426"/>
              <a:ext cx="6984840" cy="1954830"/>
            </a:xfrm>
            <a:custGeom>
              <a:avLst/>
              <a:gdLst>
                <a:gd name="T0" fmla="*/ 6047242 w 6858000"/>
                <a:gd name="T1" fmla="*/ 0 h 1866900"/>
                <a:gd name="T2" fmla="*/ 208120 w 6858000"/>
                <a:gd name="T3" fmla="*/ 0 h 1866900"/>
                <a:gd name="T4" fmla="*/ 191050 w 6858000"/>
                <a:gd name="T5" fmla="*/ 359 h 1866900"/>
                <a:gd name="T6" fmla="*/ 142339 w 6858000"/>
                <a:gd name="T7" fmla="*/ 5520 h 1866900"/>
                <a:gd name="T8" fmla="*/ 98492 w 6858000"/>
                <a:gd name="T9" fmla="*/ 16221 h 1866900"/>
                <a:gd name="T10" fmla="*/ 60958 w 6858000"/>
                <a:gd name="T11" fmla="*/ 31712 h 1866900"/>
                <a:gd name="T12" fmla="*/ 31181 w 6858000"/>
                <a:gd name="T13" fmla="*/ 51247 h 1866900"/>
                <a:gd name="T14" fmla="*/ 10609 w 6858000"/>
                <a:gd name="T15" fmla="*/ 74068 h 1866900"/>
                <a:gd name="T16" fmla="*/ 690 w 6858000"/>
                <a:gd name="T17" fmla="*/ 99427 h 1866900"/>
                <a:gd name="T18" fmla="*/ 0 w 6858000"/>
                <a:gd name="T19" fmla="*/ 108317 h 1866900"/>
                <a:gd name="T20" fmla="*/ 0 w 6858000"/>
                <a:gd name="T21" fmla="*/ 777745 h 1866900"/>
                <a:gd name="T22" fmla="*/ 690 w 6858000"/>
                <a:gd name="T23" fmla="*/ 786633 h 1866900"/>
                <a:gd name="T24" fmla="*/ 2724 w 6858000"/>
                <a:gd name="T25" fmla="*/ 795323 h 1866900"/>
                <a:gd name="T26" fmla="*/ 16355 w 6858000"/>
                <a:gd name="T27" fmla="*/ 819922 h 1866900"/>
                <a:gd name="T28" fmla="*/ 40154 w 6858000"/>
                <a:gd name="T29" fmla="*/ 841729 h 1866900"/>
                <a:gd name="T30" fmla="*/ 72678 w 6858000"/>
                <a:gd name="T31" fmla="*/ 859998 h 1866900"/>
                <a:gd name="T32" fmla="*/ 112475 w 6858000"/>
                <a:gd name="T33" fmla="*/ 873978 h 1866900"/>
                <a:gd name="T34" fmla="*/ 158107 w 6858000"/>
                <a:gd name="T35" fmla="*/ 882916 h 1866900"/>
                <a:gd name="T36" fmla="*/ 208120 w 6858000"/>
                <a:gd name="T37" fmla="*/ 886063 h 1866900"/>
                <a:gd name="T38" fmla="*/ 6047242 w 6858000"/>
                <a:gd name="T39" fmla="*/ 886063 h 1866900"/>
                <a:gd name="T40" fmla="*/ 6097286 w 6858000"/>
                <a:gd name="T41" fmla="*/ 882916 h 1866900"/>
                <a:gd name="T42" fmla="*/ 6142933 w 6858000"/>
                <a:gd name="T43" fmla="*/ 873978 h 1866900"/>
                <a:gd name="T44" fmla="*/ 6182738 w 6858000"/>
                <a:gd name="T45" fmla="*/ 859998 h 1866900"/>
                <a:gd name="T46" fmla="*/ 6215261 w 6858000"/>
                <a:gd name="T47" fmla="*/ 841729 h 1866900"/>
                <a:gd name="T48" fmla="*/ 6239056 w 6858000"/>
                <a:gd name="T49" fmla="*/ 819922 h 1866900"/>
                <a:gd name="T50" fmla="*/ 6252684 w 6858000"/>
                <a:gd name="T51" fmla="*/ 795323 h 1866900"/>
                <a:gd name="T52" fmla="*/ 6255408 w 6858000"/>
                <a:gd name="T53" fmla="*/ 777745 h 1866900"/>
                <a:gd name="T54" fmla="*/ 6255408 w 6858000"/>
                <a:gd name="T55" fmla="*/ 108317 h 1866900"/>
                <a:gd name="T56" fmla="*/ 6249360 w 6858000"/>
                <a:gd name="T57" fmla="*/ 82276 h 1866900"/>
                <a:gd name="T58" fmla="*/ 6232182 w 6858000"/>
                <a:gd name="T59" fmla="*/ 58524 h 1866900"/>
                <a:gd name="T60" fmla="*/ 6205318 w 6858000"/>
                <a:gd name="T61" fmla="*/ 37812 h 1866900"/>
                <a:gd name="T62" fmla="*/ 6170208 w 6858000"/>
                <a:gd name="T63" fmla="*/ 20890 h 1866900"/>
                <a:gd name="T64" fmla="*/ 6128294 w 6858000"/>
                <a:gd name="T65" fmla="*/ 8506 h 1866900"/>
                <a:gd name="T66" fmla="*/ 6081021 w 6858000"/>
                <a:gd name="T67" fmla="*/ 1416 h 1866900"/>
                <a:gd name="T68" fmla="*/ 6064322 w 6858000"/>
                <a:gd name="T69" fmla="*/ 359 h 1866900"/>
                <a:gd name="T70" fmla="*/ 6047242 w 6858000"/>
                <a:gd name="T71" fmla="*/ 0 h 1866900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6858000"/>
                <a:gd name="T109" fmla="*/ 0 h 1866900"/>
                <a:gd name="T110" fmla="*/ 6858000 w 6858000"/>
                <a:gd name="T111" fmla="*/ 1866900 h 1866900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6858000" h="1866900">
                  <a:moveTo>
                    <a:pt x="6629781" y="0"/>
                  </a:moveTo>
                  <a:lnTo>
                    <a:pt x="228168" y="0"/>
                  </a:lnTo>
                  <a:lnTo>
                    <a:pt x="209455" y="756"/>
                  </a:lnTo>
                  <a:lnTo>
                    <a:pt x="156050" y="11628"/>
                  </a:lnTo>
                  <a:lnTo>
                    <a:pt x="107979" y="34175"/>
                  </a:lnTo>
                  <a:lnTo>
                    <a:pt x="66829" y="66817"/>
                  </a:lnTo>
                  <a:lnTo>
                    <a:pt x="34185" y="107972"/>
                  </a:lnTo>
                  <a:lnTo>
                    <a:pt x="11632" y="156057"/>
                  </a:lnTo>
                  <a:lnTo>
                    <a:pt x="756" y="209492"/>
                  </a:lnTo>
                  <a:lnTo>
                    <a:pt x="0" y="228216"/>
                  </a:lnTo>
                  <a:lnTo>
                    <a:pt x="0" y="1638683"/>
                  </a:lnTo>
                  <a:lnTo>
                    <a:pt x="756" y="1657407"/>
                  </a:lnTo>
                  <a:lnTo>
                    <a:pt x="2986" y="1675716"/>
                  </a:lnTo>
                  <a:lnTo>
                    <a:pt x="17930" y="1727543"/>
                  </a:lnTo>
                  <a:lnTo>
                    <a:pt x="44023" y="1773494"/>
                  </a:lnTo>
                  <a:lnTo>
                    <a:pt x="79679" y="1811986"/>
                  </a:lnTo>
                  <a:lnTo>
                    <a:pt x="123312" y="1841439"/>
                  </a:lnTo>
                  <a:lnTo>
                    <a:pt x="173337" y="1860271"/>
                  </a:lnTo>
                  <a:lnTo>
                    <a:pt x="228168" y="1866900"/>
                  </a:lnTo>
                  <a:lnTo>
                    <a:pt x="6629781" y="1866900"/>
                  </a:lnTo>
                  <a:lnTo>
                    <a:pt x="6684647" y="1860271"/>
                  </a:lnTo>
                  <a:lnTo>
                    <a:pt x="6734691" y="1841439"/>
                  </a:lnTo>
                  <a:lnTo>
                    <a:pt x="6778331" y="1811986"/>
                  </a:lnTo>
                  <a:lnTo>
                    <a:pt x="6813986" y="1773494"/>
                  </a:lnTo>
                  <a:lnTo>
                    <a:pt x="6840075" y="1727543"/>
                  </a:lnTo>
                  <a:lnTo>
                    <a:pt x="6855014" y="1675716"/>
                  </a:lnTo>
                  <a:lnTo>
                    <a:pt x="6858000" y="1638680"/>
                  </a:lnTo>
                  <a:lnTo>
                    <a:pt x="6858000" y="228219"/>
                  </a:lnTo>
                  <a:lnTo>
                    <a:pt x="6851371" y="173352"/>
                  </a:lnTo>
                  <a:lnTo>
                    <a:pt x="6832539" y="123308"/>
                  </a:lnTo>
                  <a:lnTo>
                    <a:pt x="6803086" y="79668"/>
                  </a:lnTo>
                  <a:lnTo>
                    <a:pt x="6764594" y="44013"/>
                  </a:lnTo>
                  <a:lnTo>
                    <a:pt x="6718643" y="17924"/>
                  </a:lnTo>
                  <a:lnTo>
                    <a:pt x="6666816" y="2985"/>
                  </a:lnTo>
                  <a:lnTo>
                    <a:pt x="6648507" y="756"/>
                  </a:lnTo>
                  <a:lnTo>
                    <a:pt x="6629781" y="0"/>
                  </a:lnTo>
                </a:path>
              </a:pathLst>
            </a:custGeom>
            <a:solidFill>
              <a:srgbClr val="178ED5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rtl="0">
                <a:lnSpc>
                  <a:spcPct val="150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cy-gb" sz="42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Ymdrin</a:t>
              </a:r>
              <a:r>
                <a:rPr lang="cy-gb" sz="44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 â Chwynion</a:t>
              </a:r>
            </a:p>
            <a:p>
              <a:pPr rtl="0">
                <a:spcBef>
                  <a:spcPct val="0"/>
                </a:spcBef>
                <a:buFontTx/>
                <a:buNone/>
                <a:defRPr/>
              </a:pPr>
              <a:endParaRPr lang="en-GB" altLang="en-US" dirty="0">
                <a:solidFill>
                  <a:schemeClr val="bg1"/>
                </a:solidFill>
                <a:latin typeface="Arial" panose="020B0604020202020204" pitchFamily="34" charset="0"/>
              </a:endParaRPr>
            </a:p>
            <a:p>
              <a:pPr rtl="0">
                <a:spcBef>
                  <a:spcPct val="0"/>
                </a:spcBef>
                <a:buFontTx/>
                <a:buNone/>
                <a:defRPr/>
              </a:pPr>
              <a:r>
                <a:rPr lang="cy-gb" dirty="0">
                  <a:solidFill>
                    <a:schemeClr val="bg1"/>
                  </a:solidFill>
                  <a:latin typeface="Arial" panose="020B0604020202020204" pitchFamily="34" charset="0"/>
                </a:rPr>
                <a:t>   </a:t>
              </a:r>
            </a:p>
          </p:txBody>
        </p:sp>
        <p:sp>
          <p:nvSpPr>
            <p:cNvPr id="23" name="object 8">
              <a:extLst>
                <a:ext uri="{FF2B5EF4-FFF2-40B4-BE49-F238E27FC236}">
                  <a16:creationId xmlns:a16="http://schemas.microsoft.com/office/drawing/2014/main" id="{D821202D-307F-4E55-81C9-DB27D0F86A79}"/>
                </a:ext>
              </a:extLst>
            </p:cNvPr>
            <p:cNvSpPr txBox="1"/>
            <p:nvPr/>
          </p:nvSpPr>
          <p:spPr>
            <a:xfrm>
              <a:off x="923761" y="931485"/>
              <a:ext cx="4970364" cy="757237"/>
            </a:xfrm>
            <a:prstGeom prst="rect">
              <a:avLst/>
            </a:prstGeom>
            <a:solidFill>
              <a:srgbClr val="178ED5"/>
            </a:solidFill>
            <a:ln>
              <a:solidFill>
                <a:srgbClr val="178ED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/>
            <a:lstStyle/>
            <a:p>
              <a:pPr marL="12700" algn="ctr" rtl="0" eaLnBrk="1" hangingPunct="1">
                <a:spcBef>
                  <a:spcPts val="20"/>
                </a:spcBef>
                <a:defRPr/>
              </a:pPr>
              <a:r>
                <a:rPr lang="cy-gb" sz="4200" b="1" spc="-10" dirty="0">
                  <a:solidFill>
                    <a:srgbClr val="FFFFFF"/>
                  </a:solidFill>
                  <a:latin typeface="Arial"/>
                  <a:cs typeface="Arial"/>
                </a:rPr>
                <a:t>Tiwtor</a:t>
              </a:r>
              <a:r>
                <a:rPr lang="cy-gb" sz="2000" b="1" spc="-10" dirty="0">
                  <a:solidFill>
                    <a:srgbClr val="FFFFFF"/>
                  </a:solidFill>
                  <a:latin typeface="Arial"/>
                  <a:cs typeface="Arial"/>
                </a:rPr>
                <a:t>  </a:t>
              </a:r>
              <a:r>
                <a:rPr lang="cy-gb" sz="4200" b="1" spc="-10" dirty="0">
                  <a:solidFill>
                    <a:srgbClr val="FFFFFF"/>
                  </a:solidFill>
                  <a:latin typeface="Arial"/>
                  <a:cs typeface="Arial"/>
                </a:rPr>
                <a:t>10 munud</a:t>
              </a:r>
            </a:p>
          </p:txBody>
        </p:sp>
      </p:grpSp>
      <p:sp>
        <p:nvSpPr>
          <p:cNvPr id="24" name="TextBox 20">
            <a:extLst>
              <a:ext uri="{FF2B5EF4-FFF2-40B4-BE49-F238E27FC236}">
                <a16:creationId xmlns:a16="http://schemas.microsoft.com/office/drawing/2014/main" id="{6270A181-EEFA-4A04-8483-81696E64EF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375" y="2805411"/>
            <a:ext cx="3161606" cy="298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cy-gb" sz="1200" dirty="0">
                <a:latin typeface="Arial" panose="020B0604020202020204" pitchFamily="34" charset="0"/>
              </a:rPr>
              <a:t>Cafwyd hyd i gŵyn wedi</a:t>
            </a:r>
            <a:r>
              <a:rPr lang="cy-GB" sz="1200" dirty="0">
                <a:latin typeface="Arial" panose="020B0604020202020204" pitchFamily="34" charset="0"/>
              </a:rPr>
              <a:t>’</a:t>
            </a:r>
            <a:r>
              <a:rPr lang="cy-gb" sz="1200" dirty="0">
                <a:latin typeface="Arial" panose="020B0604020202020204" pitchFamily="34" charset="0"/>
              </a:rPr>
              <a:t>i dyddio 3500 o flynyddoedd yn ôl, wedi'i cherfio mewn llechen garreg yn cwyno am ddosbarthu copr.</a:t>
            </a:r>
          </a:p>
          <a:p>
            <a:pPr rtl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GB" altLang="en-US" sz="1200" dirty="0"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cy-gb" sz="1200" dirty="0">
                <a:latin typeface="Arial" panose="020B0604020202020204" pitchFamily="34" charset="0"/>
              </a:rPr>
              <a:t>Mae gan bob un ohonom yr hawl i gwyno pan yn anfodlon â gwasanaeth / cynnyrch…</a:t>
            </a: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200" dirty="0"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r>
              <a:rPr lang="cy-gb" sz="1200" dirty="0">
                <a:latin typeface="Arial" panose="020B0604020202020204" pitchFamily="34" charset="0"/>
              </a:rPr>
              <a:t>  </a:t>
            </a: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000" dirty="0"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000" b="1" dirty="0"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000" b="1" dirty="0"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000" b="1" dirty="0"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000" b="1" dirty="0"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000" b="1" dirty="0"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000" b="1" dirty="0"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000" b="1" dirty="0">
              <a:latin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8F145A5-72E3-403A-8F4D-3A160D102EFE}"/>
              </a:ext>
            </a:extLst>
          </p:cNvPr>
          <p:cNvSpPr txBox="1"/>
          <p:nvPr/>
        </p:nvSpPr>
        <p:spPr>
          <a:xfrm>
            <a:off x="1484022" y="1615363"/>
            <a:ext cx="5329237" cy="254000"/>
          </a:xfrm>
          <a:prstGeom prst="rect">
            <a:avLst/>
          </a:prstGeom>
          <a:noFill/>
        </p:spPr>
        <p:txBody>
          <a:bodyPr rtlCol="0">
            <a:spAutoFit/>
          </a:bodyPr>
          <a:lstStyle/>
          <a:p>
            <a:pPr rt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y-gb" sz="1050" dirty="0">
                <a:solidFill>
                  <a:schemeClr val="bg1"/>
                </a:solidFill>
              </a:rPr>
              <a:t>“G</a:t>
            </a:r>
            <a:r>
              <a:rPr lang="cy-gb" sz="1000" dirty="0">
                <a:solidFill>
                  <a:schemeClr val="bg1"/>
                </a:solidFill>
              </a:rPr>
              <a:t>allu o'r radd flaenaf sy'n ysbrydoli ein cydweithwyr i ofalu am ein cwsmeriaid bob dydd</a:t>
            </a:r>
            <a:r>
              <a:rPr lang="cy-gb" sz="900" dirty="0">
                <a:solidFill>
                  <a:schemeClr val="bg1"/>
                </a:solidFill>
              </a:rPr>
              <a:t>.”</a:t>
            </a:r>
          </a:p>
        </p:txBody>
      </p:sp>
      <p:sp>
        <p:nvSpPr>
          <p:cNvPr id="26" name="TextBox 66">
            <a:extLst>
              <a:ext uri="{FF2B5EF4-FFF2-40B4-BE49-F238E27FC236}">
                <a16:creationId xmlns:a16="http://schemas.microsoft.com/office/drawing/2014/main" id="{6B174343-B38C-4E55-8685-AAB4E9CF34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787" y="1629435"/>
            <a:ext cx="13684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spcBef>
                <a:spcPct val="0"/>
              </a:spcBef>
              <a:buFontTx/>
              <a:buNone/>
            </a:pPr>
            <a:r>
              <a:rPr lang="cy-gb" sz="1000" dirty="0">
                <a:solidFill>
                  <a:schemeClr val="bg1"/>
                </a:solidFill>
                <a:latin typeface="Arial" panose="020B0604020202020204" pitchFamily="34" charset="0"/>
              </a:rPr>
              <a:t>Tachwedd 2013</a:t>
            </a:r>
          </a:p>
        </p:txBody>
      </p:sp>
      <p:sp>
        <p:nvSpPr>
          <p:cNvPr id="27" name="Rectangle 53">
            <a:extLst>
              <a:ext uri="{FF2B5EF4-FFF2-40B4-BE49-F238E27FC236}">
                <a16:creationId xmlns:a16="http://schemas.microsoft.com/office/drawing/2014/main" id="{675D0D86-251E-4229-9E87-2F802AF80F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725" y="3335338"/>
            <a:ext cx="41275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28" name="Rectangle 20">
            <a:extLst>
              <a:ext uri="{FF2B5EF4-FFF2-40B4-BE49-F238E27FC236}">
                <a16:creationId xmlns:a16="http://schemas.microsoft.com/office/drawing/2014/main" id="{EB431B6B-EFBE-4465-A92E-94AFBC249D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" y="5295900"/>
            <a:ext cx="3429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spcBef>
                <a:spcPct val="0"/>
              </a:spcBef>
              <a:buFontTx/>
              <a:buNone/>
            </a:pPr>
            <a:r>
              <a:rPr lang="cy-gb" sz="1000">
                <a:latin typeface="Arial" panose="020B0604020202020204" pitchFamily="34" charset="0"/>
              </a:rPr>
              <a:t>  </a:t>
            </a: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000"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000"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000">
              <a:latin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D027FAF-D1BA-44E7-8916-D11F70AABF32}"/>
              </a:ext>
            </a:extLst>
          </p:cNvPr>
          <p:cNvSpPr txBox="1"/>
          <p:nvPr/>
        </p:nvSpPr>
        <p:spPr>
          <a:xfrm>
            <a:off x="3571875" y="3873500"/>
            <a:ext cx="3068638" cy="569913"/>
          </a:xfrm>
          <a:prstGeom prst="rect">
            <a:avLst/>
          </a:prstGeom>
          <a:noFill/>
        </p:spPr>
        <p:txBody>
          <a:bodyPr rtlCol="0">
            <a:spAutoFit/>
          </a:bodyPr>
          <a:lstStyle/>
          <a:p>
            <a:pPr rtl="0">
              <a:defRPr/>
            </a:pPr>
            <a:endParaRPr lang="en-GB" sz="1050" b="1" dirty="0"/>
          </a:p>
          <a:p>
            <a:pPr rtl="0">
              <a:defRPr/>
            </a:pPr>
            <a:endParaRPr lang="en-GB" sz="1050" b="1" dirty="0"/>
          </a:p>
          <a:p>
            <a:pPr rtl="0">
              <a:defRPr/>
            </a:pPr>
            <a:r>
              <a:rPr lang="cy-gb" sz="1000" b="1"/>
              <a:t> 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3617ECF9-CED7-4663-A008-633A07EF1523}"/>
              </a:ext>
            </a:extLst>
          </p:cNvPr>
          <p:cNvSpPr/>
          <p:nvPr/>
        </p:nvSpPr>
        <p:spPr>
          <a:xfrm>
            <a:off x="3897313" y="4067175"/>
            <a:ext cx="2665412" cy="4871446"/>
          </a:xfrm>
          <a:prstGeom prst="roundRect">
            <a:avLst/>
          </a:prstGeom>
          <a:solidFill>
            <a:srgbClr val="178ED5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defRPr/>
            </a:pPr>
            <a:endParaRPr lang="en-GB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FACE3E5-BE47-42B4-87C2-855B569A1623}"/>
              </a:ext>
            </a:extLst>
          </p:cNvPr>
          <p:cNvSpPr txBox="1"/>
          <p:nvPr/>
        </p:nvSpPr>
        <p:spPr>
          <a:xfrm>
            <a:off x="3918072" y="4228676"/>
            <a:ext cx="2664000" cy="2492990"/>
          </a:xfrm>
          <a:prstGeom prst="rect">
            <a:avLst/>
          </a:prstGeom>
          <a:noFill/>
        </p:spPr>
        <p:txBody>
          <a:bodyPr rtlCol="0">
            <a:spAutoFit/>
          </a:bodyPr>
          <a:lstStyle/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schemeClr val="bg1"/>
                </a:solidFill>
              </a:rPr>
              <a:t>Pa mor amlwg yw eich posteri a thaflenni gwybodaeth yn ymwneud â phryderon i’r cyhoedd? </a:t>
            </a: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endParaRPr lang="en-GB" sz="1200" dirty="0">
              <a:solidFill>
                <a:schemeClr val="bg1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schemeClr val="bg1"/>
                </a:solidFill>
              </a:rPr>
              <a:t>Pe bai rhywun a oedd eisiau codi pryder yn cysylltu â chi, a fyddech chi'n gwybod ble i'w cyfeirio? A ydych yn gallu cofnodi’r gŵyn eich hun?</a:t>
            </a: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endParaRPr lang="en-GB" sz="1200" dirty="0">
              <a:solidFill>
                <a:schemeClr val="bg1"/>
              </a:solidFill>
            </a:endParaRPr>
          </a:p>
          <a:p>
            <a:pPr rtl="0">
              <a:defRPr/>
            </a:pPr>
            <a:endParaRPr lang="en-GB" sz="1200" dirty="0">
              <a:solidFill>
                <a:schemeClr val="bg1"/>
              </a:solidFill>
            </a:endParaRPr>
          </a:p>
          <a:p>
            <a:pPr rtl="0">
              <a:defRPr/>
            </a:pPr>
            <a:r>
              <a:rPr lang="cy-gb" sz="1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C89652E-FF61-424E-B557-6DE93D6DD72D}"/>
              </a:ext>
            </a:extLst>
          </p:cNvPr>
          <p:cNvSpPr/>
          <p:nvPr/>
        </p:nvSpPr>
        <p:spPr>
          <a:xfrm>
            <a:off x="328610" y="2093054"/>
            <a:ext cx="3175001" cy="703262"/>
          </a:xfrm>
          <a:prstGeom prst="rect">
            <a:avLst/>
          </a:prstGeom>
          <a:noFill/>
          <a:ln>
            <a:solidFill>
              <a:srgbClr val="47ADE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defRPr/>
            </a:pPr>
            <a:endParaRPr lang="en-GB"/>
          </a:p>
        </p:txBody>
      </p:sp>
      <p:pic>
        <p:nvPicPr>
          <p:cNvPr id="35" name="Picture 6">
            <a:extLst>
              <a:ext uri="{FF2B5EF4-FFF2-40B4-BE49-F238E27FC236}">
                <a16:creationId xmlns:a16="http://schemas.microsoft.com/office/drawing/2014/main" id="{DB4DA094-9DA1-4BE0-853F-669B20489D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1677" y="2064565"/>
            <a:ext cx="2376790" cy="188672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ED433203-A4B2-4B63-9FF9-5914371F239E}"/>
              </a:ext>
            </a:extLst>
          </p:cNvPr>
          <p:cNvSpPr txBox="1"/>
          <p:nvPr/>
        </p:nvSpPr>
        <p:spPr>
          <a:xfrm>
            <a:off x="356981" y="2121120"/>
            <a:ext cx="3096000" cy="61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 eaLnBrk="1" hangingPunct="1">
              <a:spcBef>
                <a:spcPct val="0"/>
              </a:spcBef>
              <a:buFontTx/>
              <a:buNone/>
            </a:pPr>
            <a:r>
              <a:rPr lang="cy-gb" sz="1250" b="1" dirty="0">
                <a:latin typeface="Arial" panose="020B0604020202020204" pitchFamily="34" charset="0"/>
              </a:rPr>
              <a:t>Yr amcanion</a:t>
            </a:r>
          </a:p>
          <a:p>
            <a:pPr rtl="0" eaLnBrk="1" hangingPunct="1">
              <a:spcBef>
                <a:spcPct val="0"/>
              </a:spcBef>
              <a:buFontTx/>
              <a:buNone/>
            </a:pPr>
            <a:r>
              <a:rPr lang="cy-gb" sz="1200" dirty="0">
                <a:latin typeface="Arial" panose="020B0604020202020204" pitchFamily="34" charset="0"/>
              </a:rPr>
              <a:t>Deall yn well beth yw’r broses gwyno, a sut i gyfeirio unigolion.  </a:t>
            </a:r>
          </a:p>
          <a:p>
            <a:endParaRPr lang="en-GB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1ADF2C0-C959-44B5-8435-9D08FDEAE2A0}"/>
              </a:ext>
            </a:extLst>
          </p:cNvPr>
          <p:cNvSpPr txBox="1"/>
          <p:nvPr/>
        </p:nvSpPr>
        <p:spPr>
          <a:xfrm>
            <a:off x="3919226" y="6159066"/>
            <a:ext cx="2587144" cy="270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schemeClr val="bg1"/>
                </a:solidFill>
              </a:rPr>
              <a:t>A yw eich gwybodaeth cwyn ar gael mewn fformatau gwahanol fel ar CD, print mawr, </a:t>
            </a:r>
            <a:r>
              <a:rPr lang="cy-gb" sz="1200" dirty="0" err="1">
                <a:solidFill>
                  <a:schemeClr val="bg1"/>
                </a:solidFill>
              </a:rPr>
              <a:t>braille</a:t>
            </a:r>
            <a:r>
              <a:rPr lang="cy-gb" sz="1200" dirty="0">
                <a:solidFill>
                  <a:schemeClr val="bg1"/>
                </a:solidFill>
              </a:rPr>
              <a:t>, y Gymraeg, Iaith Arwyddion Prydain etc... </a:t>
            </a: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endParaRPr lang="en-GB" sz="1200" dirty="0">
              <a:solidFill>
                <a:schemeClr val="bg1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schemeClr val="bg1"/>
                </a:solidFill>
              </a:rPr>
              <a:t>A yw eich sefydliad yn derbyn cwynion llafar? </a:t>
            </a: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endParaRPr lang="en-GB" sz="1200" dirty="0">
              <a:solidFill>
                <a:schemeClr val="bg1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schemeClr val="bg1"/>
                </a:solidFill>
              </a:rPr>
              <a:t>A yw eich sefydliad yn cadw rhestr o sefydliadau cyngor ac eirioli perthnasol yn eu hardal, megis y Cyngor Iechyd Cymuned? </a:t>
            </a:r>
          </a:p>
          <a:p>
            <a:endParaRPr lang="en-GB" dirty="0"/>
          </a:p>
        </p:txBody>
      </p:sp>
      <p:sp>
        <p:nvSpPr>
          <p:cNvPr id="38" name="Rounded Rectangle 45">
            <a:extLst>
              <a:ext uri="{FF2B5EF4-FFF2-40B4-BE49-F238E27FC236}">
                <a16:creationId xmlns:a16="http://schemas.microsoft.com/office/drawing/2014/main" id="{8098BE90-4186-48C4-8C6D-96C34CA540D9}"/>
              </a:ext>
            </a:extLst>
          </p:cNvPr>
          <p:cNvSpPr/>
          <p:nvPr/>
        </p:nvSpPr>
        <p:spPr>
          <a:xfrm>
            <a:off x="268288" y="4278015"/>
            <a:ext cx="3303587" cy="5327123"/>
          </a:xfrm>
          <a:prstGeom prst="roundRect">
            <a:avLst/>
          </a:prstGeom>
          <a:solidFill>
            <a:srgbClr val="178ED5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/>
          <a:lstStyle/>
          <a:p>
            <a:pPr marL="171450" indent="-171450" rtl="0" eaLnBrk="1" hangingPunct="1">
              <a:defRPr/>
            </a:pPr>
            <a:endParaRPr lang="en-GB" sz="1100" b="1" dirty="0">
              <a:latin typeface="AGBookRoundedBQ-Regular" pitchFamily="50" charset="0"/>
            </a:endParaRPr>
          </a:p>
          <a:p>
            <a:pPr rtl="0" eaLnBrk="1" hangingPunct="1">
              <a:defRPr/>
            </a:pPr>
            <a:endParaRPr lang="en-GB" sz="1100" b="1" dirty="0">
              <a:latin typeface="AGBookRoundedBQ-Regular" pitchFamily="50" charset="0"/>
            </a:endParaRPr>
          </a:p>
          <a:p>
            <a:pPr rtl="0" eaLnBrk="1" hangingPunct="1">
              <a:defRPr/>
            </a:pPr>
            <a:endParaRPr lang="en-GB" sz="1100" b="1" dirty="0">
              <a:latin typeface="AGBookRoundedBQ-Regular" pitchFamily="50" charset="0"/>
              <a:cs typeface="Arial" panose="020B0604020202020204" pitchFamily="34" charset="0"/>
            </a:endParaRPr>
          </a:p>
          <a:p>
            <a:pPr rtl="0" eaLnBrk="1" hangingPunct="1">
              <a:defRPr/>
            </a:pP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 eaLnBrk="1" hangingPunct="1">
              <a:defRPr/>
            </a:pP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866E679-4F84-46D2-8CFF-7C991327DB1A}"/>
              </a:ext>
            </a:extLst>
          </p:cNvPr>
          <p:cNvSpPr txBox="1"/>
          <p:nvPr/>
        </p:nvSpPr>
        <p:spPr>
          <a:xfrm>
            <a:off x="351629" y="4434096"/>
            <a:ext cx="3204000" cy="54553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 eaLnBrk="1" hangingPunct="1">
              <a:defRPr/>
            </a:pPr>
            <a:r>
              <a:rPr lang="cy-GB" b="1" dirty="0">
                <a:solidFill>
                  <a:schemeClr val="bg1"/>
                </a:solidFill>
                <a:latin typeface="AGBookRoundedBQ-Regular" pitchFamily="50" charset="0"/>
              </a:rPr>
              <a:t> </a:t>
            </a:r>
            <a:r>
              <a:rPr lang="cy-GB" sz="1250" b="1" u="sng" dirty="0">
                <a:solidFill>
                  <a:schemeClr val="bg1"/>
                </a:solidFill>
              </a:rPr>
              <a:t>Beth yw diffiniad cwyn?</a:t>
            </a:r>
          </a:p>
          <a:p>
            <a:pPr rtl="0" eaLnBrk="1" hangingPunct="1">
              <a:defRPr/>
            </a:pPr>
            <a:endParaRPr lang="cy-GB" sz="1200" b="1" u="sng" dirty="0">
              <a:solidFill>
                <a:schemeClr val="bg1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schemeClr val="bg1"/>
                </a:solidFill>
              </a:rPr>
              <a:t>Mynegi anfodlonrwydd neu bryder.</a:t>
            </a: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endParaRPr lang="cy-GB" sz="1200" dirty="0">
              <a:solidFill>
                <a:schemeClr val="bg1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schemeClr val="bg1"/>
                </a:solidFill>
              </a:rPr>
              <a:t>Yn ysgrifenedig neu ar lafar, neu wedi’i wneud drwy unrhyw ddull cyfathrebu arall. </a:t>
            </a: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endParaRPr lang="cy-GB" sz="1200" dirty="0">
              <a:solidFill>
                <a:schemeClr val="bg1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schemeClr val="bg1"/>
                </a:solidFill>
              </a:rPr>
              <a:t>Wedi’i wneud gan un neu fwy o aelodau’r cyhoedd.</a:t>
            </a: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endParaRPr lang="cy-GB" sz="1200" dirty="0">
              <a:solidFill>
                <a:schemeClr val="bg1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schemeClr val="bg1"/>
                </a:solidFill>
              </a:rPr>
              <a:t>Am unrhyw weithred gan ddarparwr gwasanaeth cyhoeddus neu ddiffyg gweithredu, neu safon y gwasanaeth a ddarparwyd.</a:t>
            </a: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endParaRPr lang="cy-GB" sz="1200" dirty="0">
              <a:solidFill>
                <a:schemeClr val="bg1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schemeClr val="bg1"/>
                </a:solidFill>
              </a:rPr>
              <a:t>Rhywbeth sy’n gofyn am ymateb.</a:t>
            </a:r>
          </a:p>
          <a:p>
            <a:pPr rtl="0" eaLnBrk="1" hangingPunct="1">
              <a:defRPr/>
            </a:pPr>
            <a:endParaRPr lang="cy-GB" sz="1200" b="1" dirty="0">
              <a:solidFill>
                <a:schemeClr val="bg1"/>
              </a:solidFill>
            </a:endParaRPr>
          </a:p>
          <a:p>
            <a:pPr rtl="0" eaLnBrk="1" hangingPunct="1">
              <a:defRPr/>
            </a:pPr>
            <a:r>
              <a:rPr lang="cy-GB" sz="1250" b="1" u="sng" dirty="0">
                <a:solidFill>
                  <a:schemeClr val="bg1"/>
                </a:solidFill>
              </a:rPr>
              <a:t>Beth sydd ddim yn gŵyn?</a:t>
            </a:r>
          </a:p>
          <a:p>
            <a:pPr marL="171450" indent="-171450" rtl="0" eaLnBrk="1" hangingPunct="1">
              <a:defRPr/>
            </a:pPr>
            <a:endParaRPr lang="cy-GB" altLang="en-US" sz="1200" dirty="0">
              <a:solidFill>
                <a:schemeClr val="bg1"/>
              </a:solidFill>
            </a:endParaRPr>
          </a:p>
          <a:p>
            <a:pPr marL="171450" indent="-171450" rtl="0" eaLnBrk="1" hangingPunct="1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schemeClr val="bg1"/>
                </a:solidFill>
              </a:rPr>
              <a:t>Cais cychwynnol am wasanaeth.</a:t>
            </a:r>
          </a:p>
          <a:p>
            <a:pPr marL="171450" indent="-171450" rtl="0" eaLnBrk="1" hangingPunct="1">
              <a:buFont typeface="Arial" panose="020B0604020202020204" pitchFamily="34" charset="0"/>
              <a:buChar char="•"/>
              <a:defRPr/>
            </a:pPr>
            <a:endParaRPr lang="cy-GB" altLang="en-US" sz="1200" dirty="0">
              <a:solidFill>
                <a:schemeClr val="bg1"/>
              </a:solidFill>
            </a:endParaRPr>
          </a:p>
          <a:p>
            <a:pPr marL="171450" indent="-171450" rtl="0" eaLnBrk="1" hangingPunct="1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schemeClr val="bg1"/>
                </a:solidFill>
              </a:rPr>
              <a:t>Apêl yn erbyn penderfyniad ‘a wnaed yn briodol’.</a:t>
            </a:r>
          </a:p>
          <a:p>
            <a:pPr marL="171450" indent="-171450" rtl="0" eaLnBrk="1" hangingPunct="1">
              <a:buFont typeface="Arial" panose="020B0604020202020204" pitchFamily="34" charset="0"/>
              <a:buChar char="•"/>
              <a:defRPr/>
            </a:pPr>
            <a:endParaRPr lang="cy-GB" altLang="en-US" sz="1200" dirty="0">
              <a:solidFill>
                <a:schemeClr val="bg1"/>
              </a:solidFill>
            </a:endParaRPr>
          </a:p>
          <a:p>
            <a:pPr marL="171450" indent="-171450" rtl="0" eaLnBrk="1" hangingPunct="1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schemeClr val="bg1"/>
                </a:solidFill>
              </a:rPr>
              <a:t>Ffordd i geisio newid deddfwriaeth neu benderfyniad ‘a wnaed yn gywir’.</a:t>
            </a:r>
          </a:p>
          <a:p>
            <a:endParaRPr lang="en-GB" dirty="0"/>
          </a:p>
        </p:txBody>
      </p:sp>
      <p:pic>
        <p:nvPicPr>
          <p:cNvPr id="40" name="Picture 6">
            <a:extLst>
              <a:ext uri="{FF2B5EF4-FFF2-40B4-BE49-F238E27FC236}">
                <a16:creationId xmlns:a16="http://schemas.microsoft.com/office/drawing/2014/main" id="{73A1A3BC-0538-4B42-A663-8110BABD3F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0725" y="9054509"/>
            <a:ext cx="2232000" cy="742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" name="TextBox 65">
            <a:extLst>
              <a:ext uri="{FF2B5EF4-FFF2-40B4-BE49-F238E27FC236}">
                <a16:creationId xmlns:a16="http://schemas.microsoft.com/office/drawing/2014/main" id="{2EC0FB7D-3F32-4636-A7A4-1741FBEA1C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88" y="2254250"/>
            <a:ext cx="3430588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tlCol="0">
            <a:spAutoFit/>
          </a:bodyPr>
          <a:lstStyle/>
          <a:p>
            <a:pPr rtl="0" eaLnBrk="1" hangingPunct="1">
              <a:defRPr/>
            </a:pPr>
            <a:endParaRPr lang="en-GB" sz="1050" dirty="0">
              <a:latin typeface="Arial" charset="0"/>
              <a:cs typeface="Arial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6A39107-2C3D-4D5F-8679-D8010040D85D}"/>
              </a:ext>
            </a:extLst>
          </p:cNvPr>
          <p:cNvSpPr txBox="1"/>
          <p:nvPr/>
        </p:nvSpPr>
        <p:spPr>
          <a:xfrm>
            <a:off x="255587" y="2558842"/>
            <a:ext cx="3328988" cy="7725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defRPr/>
            </a:pPr>
            <a:r>
              <a:rPr lang="cy-gb" sz="1200" b="1" dirty="0"/>
              <a:t>Egwyddorion GIW sy’n berthnasol i drin y pryder/cwyn  </a:t>
            </a: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endParaRPr lang="en-GB" sz="800" b="1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/>
              <a:t>Yn gallu hysbysu eu pryder trwy un pwynt mynediad</a:t>
            </a: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endParaRPr lang="cy-gb" sz="800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/>
              <a:t>Ymdrin â’u pryder yn effeithlon ac yn agored</a:t>
            </a: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endParaRPr lang="cy-gb" sz="800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/>
              <a:t>Ymchwilio i’w pryder yn gywir ac yn briodol</a:t>
            </a: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endParaRPr lang="cy-gb" sz="800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/>
              <a:t>Sefydlu eu disgwyliadau a’u rhan yn y broses yn gynnar </a:t>
            </a: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endParaRPr lang="cy-gb" sz="800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/>
              <a:t>Cael  eu trin â p</a:t>
            </a:r>
            <a:r>
              <a:rPr lang="cy-GB" sz="1200" dirty="0"/>
              <a:t>h</a:t>
            </a:r>
            <a:r>
              <a:rPr lang="cy-gb" sz="1200" dirty="0"/>
              <a:t>arch a chwrteisi </a:t>
            </a: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endParaRPr lang="cy-gb" sz="800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/>
              <a:t>Rhoi cyngor ar y math o gymorth sydd ar gael i fynd ar drywydd eu pryder, a lle y </a:t>
            </a:r>
            <a:r>
              <a:rPr lang="cy-gb" sz="1200" dirty="0" err="1"/>
              <a:t>gallant</a:t>
            </a:r>
            <a:r>
              <a:rPr lang="cy-gb" sz="1200" dirty="0"/>
              <a:t> gael y cyngor hynny </a:t>
            </a: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endParaRPr lang="cy-gb" sz="800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/>
              <a:t>Bod â chyswllt a enwir trwy gydol y broses o ymdrin â’r pryder a gwybod sut i gysylltu â'r person hwnnw</a:t>
            </a: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endParaRPr lang="cy-gb" sz="800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/>
              <a:t>Os yw ymchwiliad yn datgelu bod atebolrwydd cymwys, rhaid i gorff yn GIG Cymru ystyried cymhwyso'r trefniadau gwneud iawn</a:t>
            </a: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endParaRPr lang="cy-gb" sz="800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/>
              <a:t>Derbyn ymateb amserol a phriodol i’w pryder a chael y newyddion diweddaraf os oes unrhyw oedi </a:t>
            </a: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endParaRPr lang="cy-gb" sz="800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/>
              <a:t>Cael gwybod am ganlyniad yr ymchwiliad </a:t>
            </a: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endParaRPr lang="cy-gb" sz="800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/>
              <a:t>Derbyn sicrwydd bod camau priodol wedi’u cymryd ar ôl iddynt leisio eu pryderon ac wedi i wersi gael eu dysgu </a:t>
            </a: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endParaRPr lang="cy-gb" sz="800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/>
              <a:t>Derbyn sicrwydd bod eu materion yn cael eu rheoli a’u hymchwilio yn unol â’r canllawiau a gyhoeddwyd gan weinidogion Cymru </a:t>
            </a: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endParaRPr lang="en-GB" sz="1200" b="1" dirty="0"/>
          </a:p>
        </p:txBody>
      </p:sp>
      <p:sp>
        <p:nvSpPr>
          <p:cNvPr id="5124" name="TextBox 17">
            <a:extLst>
              <a:ext uri="{FF2B5EF4-FFF2-40B4-BE49-F238E27FC236}">
                <a16:creationId xmlns:a16="http://schemas.microsoft.com/office/drawing/2014/main" id="{4E256F36-70DF-4625-84CB-516DFD6E7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0800" y="7950200"/>
            <a:ext cx="2663825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10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10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r>
              <a:rPr lang="cy-gb" sz="1100">
                <a:solidFill>
                  <a:schemeClr val="bg1"/>
                </a:solidFill>
                <a:latin typeface="Arial" panose="020B0604020202020204" pitchFamily="34" charset="0"/>
              </a:rPr>
              <a:t>Beth ydych chi wedi’i ddysgu o’r sesiwn 15 munud hon?  </a:t>
            </a: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10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r>
              <a:rPr lang="cy-gb" sz="1100">
                <a:solidFill>
                  <a:schemeClr val="bg1"/>
                </a:solidFill>
                <a:latin typeface="Arial" panose="020B0604020202020204" pitchFamily="34" charset="0"/>
              </a:rPr>
              <a:t>Beth fyddech chi’n ei wneud yn wahanol nawr? </a:t>
            </a:r>
          </a:p>
        </p:txBody>
      </p:sp>
      <p:sp>
        <p:nvSpPr>
          <p:cNvPr id="5125" name="Rectangle 16">
            <a:extLst>
              <a:ext uri="{FF2B5EF4-FFF2-40B4-BE49-F238E27FC236}">
                <a16:creationId xmlns:a16="http://schemas.microsoft.com/office/drawing/2014/main" id="{8EE36A60-4FBD-4235-BF8A-6AA59C0E62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00" y="273050"/>
            <a:ext cx="3429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000"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000">
              <a:latin typeface="Arial" panose="020B0604020202020204" pitchFamily="34" charset="0"/>
            </a:endParaRPr>
          </a:p>
        </p:txBody>
      </p:sp>
      <p:sp>
        <p:nvSpPr>
          <p:cNvPr id="5126" name="Rectangle 49">
            <a:extLst>
              <a:ext uri="{FF2B5EF4-FFF2-40B4-BE49-F238E27FC236}">
                <a16:creationId xmlns:a16="http://schemas.microsoft.com/office/drawing/2014/main" id="{5B56A11B-5C96-4DC1-AEB4-93EDFA5821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0438" y="2967038"/>
            <a:ext cx="3357562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>
              <a:spcBef>
                <a:spcPct val="0"/>
              </a:spcBef>
              <a:buFontTx/>
              <a:buNone/>
            </a:pPr>
            <a:endParaRPr lang="en-GB" altLang="en-US" sz="1000">
              <a:latin typeface="Arial" panose="020B0604020202020204" pitchFamily="34" charset="0"/>
            </a:endParaRPr>
          </a:p>
          <a:p>
            <a:pPr rtl="0">
              <a:spcBef>
                <a:spcPct val="0"/>
              </a:spcBef>
              <a:buFontTx/>
              <a:buNone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rtl="0">
              <a:spcBef>
                <a:spcPct val="0"/>
              </a:spcBef>
              <a:buFontTx/>
              <a:buNone/>
            </a:pP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5127" name="TextBox 18">
            <a:extLst>
              <a:ext uri="{FF2B5EF4-FFF2-40B4-BE49-F238E27FC236}">
                <a16:creationId xmlns:a16="http://schemas.microsoft.com/office/drawing/2014/main" id="{C402C247-3CC6-4B6A-A237-67186AE0F3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1263" y="496888"/>
            <a:ext cx="2854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5128" name="TextBox 19">
            <a:extLst>
              <a:ext uri="{FF2B5EF4-FFF2-40B4-BE49-F238E27FC236}">
                <a16:creationId xmlns:a16="http://schemas.microsoft.com/office/drawing/2014/main" id="{9045241B-1C95-48A0-89DC-0BB376008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4925" y="781050"/>
            <a:ext cx="2854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5130" name="Rectangle 49">
            <a:extLst>
              <a:ext uri="{FF2B5EF4-FFF2-40B4-BE49-F238E27FC236}">
                <a16:creationId xmlns:a16="http://schemas.microsoft.com/office/drawing/2014/main" id="{85AA48E3-763B-4F59-9B8C-BD29E244A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3138" y="2932113"/>
            <a:ext cx="3357562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>
              <a:spcBef>
                <a:spcPct val="0"/>
              </a:spcBef>
              <a:buFontTx/>
              <a:buNone/>
            </a:pPr>
            <a:endParaRPr lang="en-GB" altLang="en-US" sz="1000">
              <a:latin typeface="Arial" panose="020B0604020202020204" pitchFamily="34" charset="0"/>
            </a:endParaRPr>
          </a:p>
          <a:p>
            <a:pPr rtl="0">
              <a:spcBef>
                <a:spcPct val="0"/>
              </a:spcBef>
              <a:buFontTx/>
              <a:buNone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rtl="0">
              <a:spcBef>
                <a:spcPct val="0"/>
              </a:spcBef>
              <a:buFontTx/>
              <a:buNone/>
            </a:pPr>
            <a:endParaRPr lang="en-US" altLang="en-US" sz="1000">
              <a:latin typeface="Arial" panose="020B0604020202020204" pitchFamily="34" charset="0"/>
            </a:endParaRPr>
          </a:p>
        </p:txBody>
      </p:sp>
      <p:pic>
        <p:nvPicPr>
          <p:cNvPr id="5131" name="Picture 7">
            <a:extLst>
              <a:ext uri="{FF2B5EF4-FFF2-40B4-BE49-F238E27FC236}">
                <a16:creationId xmlns:a16="http://schemas.microsoft.com/office/drawing/2014/main" id="{F39096BC-BA0F-4D2E-8560-155B4BE1EB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02"/>
          <a:stretch>
            <a:fillRect/>
          </a:stretch>
        </p:blipFill>
        <p:spPr bwMode="auto">
          <a:xfrm>
            <a:off x="3584575" y="256097"/>
            <a:ext cx="3202386" cy="2513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2" name="Picture 12">
            <a:extLst>
              <a:ext uri="{FF2B5EF4-FFF2-40B4-BE49-F238E27FC236}">
                <a16:creationId xmlns:a16="http://schemas.microsoft.com/office/drawing/2014/main" id="{52E073FC-44EE-46A4-8BDF-74DC621FD0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85775"/>
            <a:ext cx="3195638" cy="160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3" name="TextBox 18">
            <a:extLst>
              <a:ext uri="{FF2B5EF4-FFF2-40B4-BE49-F238E27FC236}">
                <a16:creationId xmlns:a16="http://schemas.microsoft.com/office/drawing/2014/main" id="{AD64D9D2-7CED-4BF2-A703-0196A6454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37" y="7074436"/>
            <a:ext cx="328652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0">
              <a:spcBef>
                <a:spcPct val="0"/>
              </a:spcBef>
              <a:buFontTx/>
              <a:buNone/>
            </a:pPr>
            <a:r>
              <a:rPr lang="cy-gb" sz="1400" dirty="0">
                <a:latin typeface="Arial" panose="020B0604020202020204" pitchFamily="34" charset="0"/>
              </a:rPr>
              <a:t>Diolchwch i’ch claf am gwyno a byddwch o </a:t>
            </a:r>
            <a:r>
              <a:rPr lang="cy-gb" sz="1400" dirty="0" err="1">
                <a:latin typeface="Arial" panose="020B0604020202020204" pitchFamily="34" charset="0"/>
              </a:rPr>
              <a:t>ddifrif</a:t>
            </a:r>
            <a:r>
              <a:rPr lang="cy-gb" sz="1400" dirty="0">
                <a:latin typeface="Arial" panose="020B0604020202020204" pitchFamily="34" charset="0"/>
              </a:rPr>
              <a:t>.  Ni fydd y mwyafrif byth yn trafferthu cwyno. Mae’r mwyafrif yn cerdded ymaith.</a:t>
            </a:r>
          </a:p>
          <a:p>
            <a:pPr rtl="0">
              <a:spcBef>
                <a:spcPct val="0"/>
              </a:spcBef>
              <a:buFontTx/>
              <a:buNone/>
            </a:pPr>
            <a:endParaRPr lang="en-GB" altLang="en-US" sz="1200" b="1" dirty="0">
              <a:latin typeface="Arial" panose="020B0604020202020204" pitchFamily="34" charset="0"/>
            </a:endParaRPr>
          </a:p>
          <a:p>
            <a:pPr algn="ctr" rtl="0">
              <a:spcBef>
                <a:spcPct val="0"/>
              </a:spcBef>
              <a:buFontTx/>
              <a:buNone/>
            </a:pPr>
            <a:r>
              <a:rPr lang="cy-gb" sz="1250" b="1" dirty="0">
                <a:latin typeface="Arial" panose="020B0604020202020204" pitchFamily="34" charset="0"/>
              </a:rPr>
              <a:t>Marilyn </a:t>
            </a:r>
            <a:r>
              <a:rPr lang="cy-gb" sz="1250" b="1" dirty="0" err="1">
                <a:latin typeface="Arial" panose="020B0604020202020204" pitchFamily="34" charset="0"/>
              </a:rPr>
              <a:t>Suttle</a:t>
            </a:r>
            <a:endParaRPr lang="cy-gb" sz="1250" b="1" dirty="0">
              <a:latin typeface="Arial" panose="020B0604020202020204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D0EBB0B-76C9-43BA-832A-CA6BA97C54ED}"/>
              </a:ext>
            </a:extLst>
          </p:cNvPr>
          <p:cNvSpPr/>
          <p:nvPr/>
        </p:nvSpPr>
        <p:spPr>
          <a:xfrm>
            <a:off x="3805238" y="3041242"/>
            <a:ext cx="2814638" cy="3832840"/>
          </a:xfrm>
          <a:prstGeom prst="roundRect">
            <a:avLst/>
          </a:prstGeom>
          <a:solidFill>
            <a:srgbClr val="178ED5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defRPr/>
            </a:pPr>
            <a:r>
              <a:rPr lang="cy-gb" dirty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algn="ctr" rtl="0">
              <a:defRPr/>
            </a:pPr>
            <a:endParaRPr lang="en-GB" sz="12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0">
              <a:defRPr/>
            </a:pPr>
            <a:endParaRPr lang="en-GB" sz="12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0">
              <a:defRPr/>
            </a:pPr>
            <a:endParaRPr lang="en-GB" sz="12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0">
              <a:defRPr/>
            </a:pPr>
            <a:endParaRPr lang="en-GB" sz="12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0">
              <a:defRPr/>
            </a:pPr>
            <a:r>
              <a:rPr lang="cy-gb" sz="1250" b="1" dirty="0">
                <a:latin typeface="Arial" panose="020B0604020202020204" pitchFamily="34" charset="0"/>
                <a:cs typeface="Arial" panose="020B0604020202020204" pitchFamily="34" charset="0"/>
              </a:rPr>
              <a:t>Manteision derbyn pryderon/cwynion </a:t>
            </a:r>
          </a:p>
          <a:p>
            <a:pPr algn="ctr" rtl="0">
              <a:defRPr/>
            </a:pPr>
            <a:endParaRPr lang="en-GB" sz="12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 rtl="0">
              <a:buFont typeface="Arial" panose="020B0604020202020204" pitchFamily="34" charset="0"/>
              <a:buChar char="•"/>
              <a:defRPr/>
            </a:pPr>
            <a:r>
              <a:rPr lang="cy-gb" sz="1200" b="1" dirty="0">
                <a:latin typeface="Arial" panose="020B0604020202020204" pitchFamily="34" charset="0"/>
                <a:cs typeface="Arial" panose="020B0604020202020204" pitchFamily="34" charset="0"/>
              </a:rPr>
              <a:t>Cyfle i ymddiheuro am fethiannau </a:t>
            </a:r>
          </a:p>
          <a:p>
            <a:pPr marL="171450" indent="-171450" algn="ctr" rtl="0">
              <a:buFont typeface="Arial" panose="020B0604020202020204" pitchFamily="34" charset="0"/>
              <a:buChar char="•"/>
              <a:defRPr/>
            </a:pP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 rtl="0">
              <a:buFont typeface="Arial" panose="020B0604020202020204" pitchFamily="34" charset="0"/>
              <a:buChar char="•"/>
              <a:defRPr/>
            </a:pPr>
            <a:r>
              <a:rPr lang="cy-gb" sz="1200" b="1" dirty="0">
                <a:latin typeface="Arial" panose="020B0604020202020204" pitchFamily="34" charset="0"/>
                <a:cs typeface="Arial" panose="020B0604020202020204" pitchFamily="34" charset="0"/>
              </a:rPr>
              <a:t>Dysgu o bryderon i wella ansawdd a safon gofal </a:t>
            </a:r>
          </a:p>
          <a:p>
            <a:pPr marL="171450" indent="-171450" algn="ctr" rtl="0">
              <a:buFont typeface="Arial" panose="020B0604020202020204" pitchFamily="34" charset="0"/>
              <a:buChar char="•"/>
              <a:defRPr/>
            </a:pP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 rtl="0">
              <a:buFont typeface="Arial" panose="020B0604020202020204" pitchFamily="34" charset="0"/>
              <a:buChar char="•"/>
              <a:defRPr/>
            </a:pPr>
            <a:r>
              <a:rPr lang="cy-gb" sz="1200" b="1" dirty="0">
                <a:latin typeface="Arial" panose="020B0604020202020204" pitchFamily="34" charset="0"/>
                <a:cs typeface="Arial" panose="020B0604020202020204" pitchFamily="34" charset="0"/>
              </a:rPr>
              <a:t>Lleihau nifer yr achosion o faterion tebyg rhag codi eto</a:t>
            </a:r>
          </a:p>
          <a:p>
            <a:pPr marL="171450" indent="-171450" algn="ctr" rtl="0">
              <a:buFont typeface="Arial" panose="020B0604020202020204" pitchFamily="34" charset="0"/>
              <a:buChar char="•"/>
              <a:defRPr/>
            </a:pP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 rtl="0">
              <a:buFont typeface="Arial" panose="020B0604020202020204" pitchFamily="34" charset="0"/>
              <a:buChar char="•"/>
              <a:defRPr/>
            </a:pPr>
            <a:r>
              <a:rPr lang="cy-gb" sz="1200" b="1" dirty="0">
                <a:latin typeface="Arial" panose="020B0604020202020204" pitchFamily="34" charset="0"/>
                <a:cs typeface="Arial" panose="020B0604020202020204" pitchFamily="34" charset="0"/>
              </a:rPr>
              <a:t>Gwell diogelwch claf </a:t>
            </a:r>
          </a:p>
          <a:p>
            <a:pPr marL="171450" indent="-171450" algn="ctr" rtl="0">
              <a:buFont typeface="Arial" panose="020B0604020202020204" pitchFamily="34" charset="0"/>
              <a:buChar char="•"/>
              <a:defRPr/>
            </a:pP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 rtl="0">
              <a:buFont typeface="Arial" panose="020B0604020202020204" pitchFamily="34" charset="0"/>
              <a:buChar char="•"/>
              <a:defRPr/>
            </a:pPr>
            <a:r>
              <a:rPr lang="cy-gb" sz="1200" b="1" dirty="0">
                <a:latin typeface="Arial" panose="020B0604020202020204" pitchFamily="34" charset="0"/>
                <a:cs typeface="Arial" panose="020B0604020202020204" pitchFamily="34" charset="0"/>
              </a:rPr>
              <a:t>Mwy o hyder gan y cyhoedd yn y gwasanaeth a ddarperir</a:t>
            </a:r>
          </a:p>
          <a:p>
            <a:pPr marL="171450" indent="-171450" algn="ctr" rtl="0">
              <a:buFont typeface="Arial" panose="020B0604020202020204" pitchFamily="34" charset="0"/>
              <a:buChar char="•"/>
              <a:defRPr/>
            </a:pP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 rtl="0">
              <a:buFont typeface="Arial" panose="020B0604020202020204" pitchFamily="34" charset="0"/>
              <a:buChar char="•"/>
              <a:defRPr/>
            </a:pPr>
            <a:r>
              <a:rPr lang="cy-gb" sz="1200" b="1" dirty="0">
                <a:latin typeface="Arial" panose="020B0604020202020204" pitchFamily="34" charset="0"/>
                <a:cs typeface="Arial" panose="020B0604020202020204" pitchFamily="34" charset="0"/>
              </a:rPr>
              <a:t>Cyfle i unioni pethau </a:t>
            </a:r>
          </a:p>
          <a:p>
            <a:pPr marL="171450" indent="-171450" algn="ctr" rtl="0">
              <a:buFont typeface="Arial" panose="020B0604020202020204" pitchFamily="34" charset="0"/>
              <a:buChar char="•"/>
              <a:defRPr/>
            </a:pP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 rtl="0">
              <a:buFont typeface="Arial" panose="020B0604020202020204" pitchFamily="34" charset="0"/>
              <a:buChar char="•"/>
              <a:defRPr/>
            </a:pP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 rtl="0">
              <a:buFont typeface="Arial" panose="020B0604020202020204" pitchFamily="34" charset="0"/>
              <a:buChar char="•"/>
              <a:defRPr/>
            </a:pP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 rtl="0">
              <a:buFont typeface="Arial" panose="020B0604020202020204" pitchFamily="34" charset="0"/>
              <a:buChar char="•"/>
              <a:defRPr/>
            </a:pP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 rtl="0">
              <a:buFont typeface="Arial" panose="020B0604020202020204" pitchFamily="34" charset="0"/>
              <a:buChar char="•"/>
              <a:defRPr/>
            </a:pP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0">
              <a:defRPr/>
            </a:pPr>
            <a:endParaRPr lang="en-GB" sz="12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0">
              <a:defRPr/>
            </a:pPr>
            <a:endParaRPr lang="en-GB" sz="12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BC4D6F4-2F7E-4620-9FFD-EBA8D8A0CE15}"/>
              </a:ext>
            </a:extLst>
          </p:cNvPr>
          <p:cNvSpPr/>
          <p:nvPr/>
        </p:nvSpPr>
        <p:spPr>
          <a:xfrm>
            <a:off x="255587" y="347663"/>
            <a:ext cx="3213100" cy="2160587"/>
          </a:xfrm>
          <a:prstGeom prst="roundRect">
            <a:avLst/>
          </a:prstGeom>
          <a:solidFill>
            <a:srgbClr val="178ED5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defRPr/>
            </a:pPr>
            <a:r>
              <a:rPr lang="cy-gb" sz="1250" b="1" dirty="0">
                <a:latin typeface="Arial" panose="020B0604020202020204" pitchFamily="34" charset="0"/>
                <a:cs typeface="Arial" panose="020B0604020202020204" pitchFamily="34" charset="0"/>
              </a:rPr>
              <a:t>Yn unol â GIW (Gweithio i Wella) mae dau gam yn y broses gwyno. </a:t>
            </a:r>
          </a:p>
          <a:p>
            <a:pPr algn="ctr" rtl="0">
              <a:defRPr/>
            </a:pP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0">
              <a:defRPr/>
            </a:pPr>
            <a:r>
              <a:rPr lang="cy-gb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Cam 1 </a:t>
            </a:r>
            <a:r>
              <a:rPr lang="cy-gb" sz="1200" b="1" dirty="0">
                <a:latin typeface="Arial" panose="020B0604020202020204" pitchFamily="34" charset="0"/>
                <a:cs typeface="Arial" panose="020B0604020202020204" pitchFamily="34" charset="0"/>
              </a:rPr>
              <a:t>- Yn y fan a'r lle.  Yn cael ei ddatrys erbyn diwedd y diwrnod gwaith nesaf.</a:t>
            </a:r>
          </a:p>
          <a:p>
            <a:pPr algn="ctr" rtl="0">
              <a:defRPr/>
            </a:pP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0">
              <a:defRPr/>
            </a:pPr>
            <a:r>
              <a:rPr lang="cy-gb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Cam 2 </a:t>
            </a:r>
            <a:r>
              <a:rPr lang="cy-gb" sz="1200" b="1" dirty="0">
                <a:latin typeface="Arial" panose="020B0604020202020204" pitchFamily="34" charset="0"/>
                <a:cs typeface="Arial" panose="020B0604020202020204" pitchFamily="34" charset="0"/>
              </a:rPr>
              <a:t>- Ymchwiliad Ffurfiol. Nod o gyhoeddi ymateb terfynol cyn pen 30 diwrnod gwaith. </a:t>
            </a:r>
            <a:endParaRPr lang="en-GB" sz="1200" b="1" dirty="0"/>
          </a:p>
        </p:txBody>
      </p:sp>
      <p:pic>
        <p:nvPicPr>
          <p:cNvPr id="16" name="Picture 6">
            <a:extLst>
              <a:ext uri="{FF2B5EF4-FFF2-40B4-BE49-F238E27FC236}">
                <a16:creationId xmlns:a16="http://schemas.microsoft.com/office/drawing/2014/main" id="{0A126974-A4BB-4298-8692-C1F9517A45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9212" y="8753810"/>
            <a:ext cx="2232000" cy="742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23E1A00B32BD4C8D60001A05719DF8" ma:contentTypeVersion="0" ma:contentTypeDescription="Create a new document." ma:contentTypeScope="" ma:versionID="c473bd84d38dd9f110130afdde78a28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D3046F0-F5F8-46BD-8D92-CA2DAA1310A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A7FA63B-5D0A-4392-B89D-E5668E565E2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5784A65-9FEE-47C1-A5C5-5C9EC062AC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11844</TotalTime>
  <Words>615</Words>
  <Application>Microsoft Office PowerPoint</Application>
  <PresentationFormat>A4 Paper (210x297 mm)</PresentationFormat>
  <Paragraphs>121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AGBookRoundedBQ-Regular</vt:lpstr>
      <vt:lpstr>Arial</vt:lpstr>
      <vt:lpstr>Calibri</vt:lpstr>
      <vt:lpstr>Office Theme</vt:lpstr>
      <vt:lpstr>PowerPoint Presentation</vt:lpstr>
      <vt:lpstr>PowerPoint Presentation</vt:lpstr>
    </vt:vector>
  </TitlesOfParts>
  <Company>Boots UK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navaz.dean</dc:creator>
  <cp:lastModifiedBy>Ffion Hillman</cp:lastModifiedBy>
  <cp:revision>735</cp:revision>
  <cp:lastPrinted>2016-04-13T12:06:16Z</cp:lastPrinted>
  <dcterms:created xsi:type="dcterms:W3CDTF">2012-11-21T10:07:51Z</dcterms:created>
  <dcterms:modified xsi:type="dcterms:W3CDTF">2022-08-16T07:40:34Z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0x0101002C23E1A00B32BD4C8D60001A05719DF8</vt:lpwstr>
  </property>
</Properties>
</file>