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9" r:id="rId6"/>
  </p:sldIdLst>
  <p:sldSz cx="6858000" cy="9906000" type="A4"/>
  <p:notesSz cx="6858000" cy="9926638"/>
  <p:defaultTextStyle>
    <a:defPPr rtl="0">
      <a:defRPr lang="cy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nya Flell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8ED5"/>
    <a:srgbClr val="47ADEB"/>
    <a:srgbClr val="00B3E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6101" autoAdjust="0"/>
  </p:normalViewPr>
  <p:slideViewPr>
    <p:cSldViewPr>
      <p:cViewPr varScale="1">
        <p:scale>
          <a:sx n="72" d="100"/>
          <a:sy n="72" d="100"/>
        </p:scale>
        <p:origin x="1938" y="6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FBA0E10-7C1D-4D44-8B40-BB36DDE5C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EB6CBB-0EB5-4161-8C11-7AEFA6356F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>
              <a:defRPr/>
            </a:pPr>
            <a:fld id="{12736E0F-2EB5-4395-A10A-7989C71FF08A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B9A7179-845D-46DD-9D5B-06B5F80C12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0125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 rt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D67CFA3-65D9-4838-8C31-29B166B56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y-gb" noProof="0"/>
              <a:t>Click to edit Master text styles</a:t>
            </a:r>
          </a:p>
          <a:p>
            <a:pPr lvl="1" rtl="0"/>
            <a:r>
              <a:rPr lang="cy-gb" noProof="0"/>
              <a:t>Second level</a:t>
            </a:r>
          </a:p>
          <a:p>
            <a:pPr lvl="2" rtl="0"/>
            <a:r>
              <a:rPr lang="cy-gb" noProof="0"/>
              <a:t>Third level</a:t>
            </a:r>
          </a:p>
          <a:p>
            <a:pPr lvl="3" rtl="0"/>
            <a:r>
              <a:rPr lang="cy-gb" noProof="0"/>
              <a:t>Fourth level</a:t>
            </a:r>
          </a:p>
          <a:p>
            <a:pPr lvl="4" rtl="0"/>
            <a:r>
              <a:rPr lang="cy-gb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BB4FB-2619-4782-BF0A-C25E41FC98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B6737-B4B8-40B9-8CE5-9CACB97025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>
              <a:defRPr/>
            </a:pPr>
            <a:fld id="{84958DF5-BA15-434B-B023-503547AC56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C6F41ED3-A884-41BB-9066-96218A4F4A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80875D4D-25BC-4976-BDF4-56F44BE41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rtlCol="0" anchor="t" anchorCtr="0" compatLnSpc="1">
            <a:prstTxWarp prst="textNoShape">
              <a:avLst/>
            </a:prstTxWarp>
          </a:bodyPr>
          <a:lstStyle/>
          <a:p>
            <a:pPr rtl="0"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189ECBC6-2AAD-47B6-8708-5EF2E7DD6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rtlCol="0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/>
            <a:fld id="{2471E803-F5D1-48D0-9E10-54A07214A1CB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cy-gb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49E7F-3ADC-4783-BF36-532FE238E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57AA252-712C-4C38-9597-65427FC609F7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93A18-0BF1-453E-846A-36014540B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B32FE-08E1-45D4-977D-B9F649AD4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7412E077-AE13-4409-9A98-92F63F1FA9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495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1F578-2D23-4144-A755-9766EE43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507828DC-8888-44E0-B01B-9D9DFB9D5346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E3371-6DEC-40DC-AA21-B6549D1F3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47ABA-8E30-4396-860A-F9AF9524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C11D557-B6D0-4781-BCB6-FB32F57F9C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878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 rtlCol="0"/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017F0-AD60-463B-9C8C-6DC090B04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E5FFF814-D517-451B-95CE-5632EAC6C7AC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01BC9-0DCB-4713-BB4F-6D7669AB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12AAE-1471-422D-A47E-3C0FC608E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DE3BACE-0DEA-4129-8397-B1D5C196811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204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0D07B-D4EF-4930-8E27-D9847810D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2006D969-CE6D-4004-9FA0-D7D301EF8E7E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ABB38-0A25-4ADB-B179-A9FA91ABD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7F221-19A6-422C-BF64-A21D2FF9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758F5661-6351-4273-BDBD-B892F33DE2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600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3C6CC-05D5-43A7-91B2-0833DD77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B271AAD-7720-4154-96C3-B0BAA85DEBD4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F72F0-96A8-4AC8-A08E-AD674447B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68D9D-511F-49C9-807A-79C80A90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36D9E66A-9DD3-40C2-8222-5DBF3C717C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743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C931FA-E568-4BA6-ABEB-5CF4C2071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6B74DD7-75BC-4E5E-888B-C69393EA293E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E94D634-F41F-4130-9D89-EFC400FB4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120FD3-CD24-45E1-B7D7-4C4E5AD1A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F1DB85BC-1BE6-4231-8F4F-FF3752E2A7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747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EA05C5E-CDBD-4C08-9218-2A7DCBD5E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6C9D196-DC34-4622-AA80-1B1779D3AD9B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D34B329-7462-471B-8F69-BDCE83D18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CA83A53-C09E-4667-9627-151D3BECE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C098DD6-E7D1-46BD-A354-FC32024445F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238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41D64F6-5ADF-4CC8-9DB4-863B7A57E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01F7480-CA34-487A-AB51-2EED683510F0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80FB2E4-3DF4-45ED-A677-C9B321DA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9EBCBA4-E46A-4E95-9E17-D444D668B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E3B27540-A668-4D36-8031-26F21F8620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3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0FFCEE1-930A-4B5F-9B37-2BD3B0C65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4332D7B7-1C76-4FF6-A560-47BEC280850D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21B83BF-62CB-46F8-92FC-3EBB42D27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9FB758A-1C9A-4060-B636-AEB898EAB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C201623-B67E-472A-AAA8-F659BDECFB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253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80FF0D6-2BAB-44D3-A8D6-552435A4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98C4111-0CED-4239-A14F-E10A77747F8F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F11F964-3012-4D45-A2AA-E1FDB8B02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96EABC-6E7A-4E07-8725-5CC8580E8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2940ADDD-718F-45DD-B077-7754FC5491D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488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rt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D382995-1646-4F8E-89C1-BAABE0F18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8BD1E12-033E-4265-B0EE-424C73E3FFAB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41A9B2-85E3-4A3B-A2C6-3B295AD5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C34CC6-6E75-4599-92E3-9D6F418B5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7244444C-F7D8-445A-92AF-A3F8D9772A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525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8147443-0ACC-400F-A773-0374DDDA66A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rtl="0"/>
            <a:r>
              <a:rPr lang="cy-gb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8635BCB-3B96-45AB-9523-E733E90D39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39D02-828E-4979-977F-6D3539B7AF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fld id="{505FEEB8-3748-4E70-82B2-87BB95C7710D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55BFF-D453-4563-A071-55114D17C7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9A744-AC94-48FB-AB31-EADC27736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rtl="0">
              <a:defRPr/>
            </a:pPr>
            <a:fld id="{534868DE-FE8A-4C45-A421-7C9557171E6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9" name="Group 41">
            <a:extLst>
              <a:ext uri="{FF2B5EF4-FFF2-40B4-BE49-F238E27FC236}">
                <a16:creationId xmlns:a16="http://schemas.microsoft.com/office/drawing/2014/main" id="{ACDD7BE0-A7F7-4C88-9034-0EB3F317D64D}"/>
              </a:ext>
            </a:extLst>
          </p:cNvPr>
          <p:cNvGrpSpPr>
            <a:grpSpLocks/>
          </p:cNvGrpSpPr>
          <p:nvPr/>
        </p:nvGrpSpPr>
        <p:grpSpPr bwMode="auto">
          <a:xfrm>
            <a:off x="113294" y="103187"/>
            <a:ext cx="6631412" cy="1875888"/>
            <a:chOff x="-83477" y="23426"/>
            <a:chExt cx="6984840" cy="1954830"/>
          </a:xfrm>
          <a:solidFill>
            <a:srgbClr val="178ED5"/>
          </a:solidFill>
        </p:grpSpPr>
        <p:sp>
          <p:nvSpPr>
            <p:cNvPr id="2065" name="object 2">
              <a:extLst>
                <a:ext uri="{FF2B5EF4-FFF2-40B4-BE49-F238E27FC236}">
                  <a16:creationId xmlns:a16="http://schemas.microsoft.com/office/drawing/2014/main" id="{FD12D6F8-BD02-43ED-A798-8F8550B99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477" y="23426"/>
              <a:ext cx="6984840" cy="1954830"/>
            </a:xfrm>
            <a:custGeom>
              <a:avLst/>
              <a:gdLst>
                <a:gd name="T0" fmla="*/ 6047242 w 6858000"/>
                <a:gd name="T1" fmla="*/ 0 h 1866900"/>
                <a:gd name="T2" fmla="*/ 208120 w 6858000"/>
                <a:gd name="T3" fmla="*/ 0 h 1866900"/>
                <a:gd name="T4" fmla="*/ 191050 w 6858000"/>
                <a:gd name="T5" fmla="*/ 359 h 1866900"/>
                <a:gd name="T6" fmla="*/ 142339 w 6858000"/>
                <a:gd name="T7" fmla="*/ 5520 h 1866900"/>
                <a:gd name="T8" fmla="*/ 98492 w 6858000"/>
                <a:gd name="T9" fmla="*/ 16221 h 1866900"/>
                <a:gd name="T10" fmla="*/ 60958 w 6858000"/>
                <a:gd name="T11" fmla="*/ 31712 h 1866900"/>
                <a:gd name="T12" fmla="*/ 31181 w 6858000"/>
                <a:gd name="T13" fmla="*/ 51247 h 1866900"/>
                <a:gd name="T14" fmla="*/ 10609 w 6858000"/>
                <a:gd name="T15" fmla="*/ 74068 h 1866900"/>
                <a:gd name="T16" fmla="*/ 690 w 6858000"/>
                <a:gd name="T17" fmla="*/ 99427 h 1866900"/>
                <a:gd name="T18" fmla="*/ 0 w 6858000"/>
                <a:gd name="T19" fmla="*/ 108317 h 1866900"/>
                <a:gd name="T20" fmla="*/ 0 w 6858000"/>
                <a:gd name="T21" fmla="*/ 777745 h 1866900"/>
                <a:gd name="T22" fmla="*/ 690 w 6858000"/>
                <a:gd name="T23" fmla="*/ 786633 h 1866900"/>
                <a:gd name="T24" fmla="*/ 2724 w 6858000"/>
                <a:gd name="T25" fmla="*/ 795323 h 1866900"/>
                <a:gd name="T26" fmla="*/ 16355 w 6858000"/>
                <a:gd name="T27" fmla="*/ 819922 h 1866900"/>
                <a:gd name="T28" fmla="*/ 40154 w 6858000"/>
                <a:gd name="T29" fmla="*/ 841729 h 1866900"/>
                <a:gd name="T30" fmla="*/ 72678 w 6858000"/>
                <a:gd name="T31" fmla="*/ 859998 h 1866900"/>
                <a:gd name="T32" fmla="*/ 112475 w 6858000"/>
                <a:gd name="T33" fmla="*/ 873978 h 1866900"/>
                <a:gd name="T34" fmla="*/ 158107 w 6858000"/>
                <a:gd name="T35" fmla="*/ 882916 h 1866900"/>
                <a:gd name="T36" fmla="*/ 208120 w 6858000"/>
                <a:gd name="T37" fmla="*/ 886063 h 1866900"/>
                <a:gd name="T38" fmla="*/ 6047242 w 6858000"/>
                <a:gd name="T39" fmla="*/ 886063 h 1866900"/>
                <a:gd name="T40" fmla="*/ 6097286 w 6858000"/>
                <a:gd name="T41" fmla="*/ 882916 h 1866900"/>
                <a:gd name="T42" fmla="*/ 6142933 w 6858000"/>
                <a:gd name="T43" fmla="*/ 873978 h 1866900"/>
                <a:gd name="T44" fmla="*/ 6182738 w 6858000"/>
                <a:gd name="T45" fmla="*/ 859998 h 1866900"/>
                <a:gd name="T46" fmla="*/ 6215261 w 6858000"/>
                <a:gd name="T47" fmla="*/ 841729 h 1866900"/>
                <a:gd name="T48" fmla="*/ 6239056 w 6858000"/>
                <a:gd name="T49" fmla="*/ 819922 h 1866900"/>
                <a:gd name="T50" fmla="*/ 6252684 w 6858000"/>
                <a:gd name="T51" fmla="*/ 795323 h 1866900"/>
                <a:gd name="T52" fmla="*/ 6255408 w 6858000"/>
                <a:gd name="T53" fmla="*/ 777745 h 1866900"/>
                <a:gd name="T54" fmla="*/ 6255408 w 6858000"/>
                <a:gd name="T55" fmla="*/ 108317 h 1866900"/>
                <a:gd name="T56" fmla="*/ 6249360 w 6858000"/>
                <a:gd name="T57" fmla="*/ 82276 h 1866900"/>
                <a:gd name="T58" fmla="*/ 6232182 w 6858000"/>
                <a:gd name="T59" fmla="*/ 58524 h 1866900"/>
                <a:gd name="T60" fmla="*/ 6205318 w 6858000"/>
                <a:gd name="T61" fmla="*/ 37812 h 1866900"/>
                <a:gd name="T62" fmla="*/ 6170208 w 6858000"/>
                <a:gd name="T63" fmla="*/ 20890 h 1866900"/>
                <a:gd name="T64" fmla="*/ 6128294 w 6858000"/>
                <a:gd name="T65" fmla="*/ 8506 h 1866900"/>
                <a:gd name="T66" fmla="*/ 6081021 w 6858000"/>
                <a:gd name="T67" fmla="*/ 1416 h 1866900"/>
                <a:gd name="T68" fmla="*/ 6064322 w 6858000"/>
                <a:gd name="T69" fmla="*/ 359 h 1866900"/>
                <a:gd name="T70" fmla="*/ 6047242 w 6858000"/>
                <a:gd name="T71" fmla="*/ 0 h 186690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858000"/>
                <a:gd name="T109" fmla="*/ 0 h 1866900"/>
                <a:gd name="T110" fmla="*/ 6858000 w 6858000"/>
                <a:gd name="T111" fmla="*/ 1866900 h 186690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858000" h="1866900">
                  <a:moveTo>
                    <a:pt x="6629781" y="0"/>
                  </a:moveTo>
                  <a:lnTo>
                    <a:pt x="228168" y="0"/>
                  </a:lnTo>
                  <a:lnTo>
                    <a:pt x="209455" y="756"/>
                  </a:lnTo>
                  <a:lnTo>
                    <a:pt x="156050" y="11628"/>
                  </a:lnTo>
                  <a:lnTo>
                    <a:pt x="107979" y="34175"/>
                  </a:lnTo>
                  <a:lnTo>
                    <a:pt x="66829" y="66817"/>
                  </a:lnTo>
                  <a:lnTo>
                    <a:pt x="34185" y="107972"/>
                  </a:lnTo>
                  <a:lnTo>
                    <a:pt x="11632" y="156057"/>
                  </a:lnTo>
                  <a:lnTo>
                    <a:pt x="756" y="209492"/>
                  </a:lnTo>
                  <a:lnTo>
                    <a:pt x="0" y="228216"/>
                  </a:lnTo>
                  <a:lnTo>
                    <a:pt x="0" y="1638683"/>
                  </a:lnTo>
                  <a:lnTo>
                    <a:pt x="756" y="1657407"/>
                  </a:lnTo>
                  <a:lnTo>
                    <a:pt x="2986" y="1675716"/>
                  </a:lnTo>
                  <a:lnTo>
                    <a:pt x="17930" y="1727543"/>
                  </a:lnTo>
                  <a:lnTo>
                    <a:pt x="44023" y="1773494"/>
                  </a:lnTo>
                  <a:lnTo>
                    <a:pt x="79679" y="1811986"/>
                  </a:lnTo>
                  <a:lnTo>
                    <a:pt x="123312" y="1841439"/>
                  </a:lnTo>
                  <a:lnTo>
                    <a:pt x="173337" y="1860271"/>
                  </a:lnTo>
                  <a:lnTo>
                    <a:pt x="228168" y="1866900"/>
                  </a:lnTo>
                  <a:lnTo>
                    <a:pt x="6629781" y="1866900"/>
                  </a:lnTo>
                  <a:lnTo>
                    <a:pt x="6684647" y="1860271"/>
                  </a:lnTo>
                  <a:lnTo>
                    <a:pt x="6734691" y="1841439"/>
                  </a:lnTo>
                  <a:lnTo>
                    <a:pt x="6778331" y="1811986"/>
                  </a:lnTo>
                  <a:lnTo>
                    <a:pt x="6813986" y="1773494"/>
                  </a:lnTo>
                  <a:lnTo>
                    <a:pt x="6840075" y="1727543"/>
                  </a:lnTo>
                  <a:lnTo>
                    <a:pt x="6855014" y="1675716"/>
                  </a:lnTo>
                  <a:lnTo>
                    <a:pt x="6858000" y="1638680"/>
                  </a:lnTo>
                  <a:lnTo>
                    <a:pt x="6858000" y="228219"/>
                  </a:lnTo>
                  <a:lnTo>
                    <a:pt x="6851371" y="173352"/>
                  </a:lnTo>
                  <a:lnTo>
                    <a:pt x="6832539" y="123308"/>
                  </a:lnTo>
                  <a:lnTo>
                    <a:pt x="6803086" y="79668"/>
                  </a:lnTo>
                  <a:lnTo>
                    <a:pt x="6764594" y="44013"/>
                  </a:lnTo>
                  <a:lnTo>
                    <a:pt x="6718643" y="17924"/>
                  </a:lnTo>
                  <a:lnTo>
                    <a:pt x="6666816" y="2985"/>
                  </a:lnTo>
                  <a:lnTo>
                    <a:pt x="6648507" y="756"/>
                  </a:lnTo>
                  <a:lnTo>
                    <a:pt x="6629781" y="0"/>
                  </a:lnTo>
                </a:path>
              </a:pathLst>
            </a:custGeom>
            <a:solidFill>
              <a:srgbClr val="178ED5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0">
                <a:lnSpc>
                  <a:spcPct val="15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cy-gb" sz="42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Ymdrin</a:t>
              </a:r>
              <a:r>
                <a:rPr lang="cy-gb" sz="4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 â Chwynion</a:t>
              </a:r>
            </a:p>
            <a:p>
              <a:pPr rtl="0">
                <a:spcBef>
                  <a:spcPct val="0"/>
                </a:spcBef>
                <a:buFontTx/>
                <a:buNone/>
                <a:defRPr/>
              </a:pPr>
              <a:endParaRPr lang="en-GB" altLang="en-US" dirty="0">
                <a:solidFill>
                  <a:schemeClr val="bg1"/>
                </a:solidFill>
                <a:latin typeface="Arial" panose="020B0604020202020204" pitchFamily="34" charset="0"/>
              </a:endParaRPr>
            </a:p>
            <a:p>
              <a:pPr rtl="0">
                <a:spcBef>
                  <a:spcPct val="0"/>
                </a:spcBef>
                <a:buFontTx/>
                <a:buNone/>
                <a:defRPr/>
              </a:pPr>
              <a:r>
                <a:rPr lang="cy-gb" dirty="0">
                  <a:solidFill>
                    <a:schemeClr val="bg1"/>
                  </a:solidFill>
                  <a:latin typeface="Arial" panose="020B0604020202020204" pitchFamily="34" charset="0"/>
                </a:rPr>
                <a:t>   </a:t>
              </a:r>
            </a:p>
          </p:txBody>
        </p:sp>
        <p:sp>
          <p:nvSpPr>
            <p:cNvPr id="48" name="object 8">
              <a:extLst>
                <a:ext uri="{FF2B5EF4-FFF2-40B4-BE49-F238E27FC236}">
                  <a16:creationId xmlns:a16="http://schemas.microsoft.com/office/drawing/2014/main" id="{203BCE9E-3D5C-4D03-ADA3-288499286B75}"/>
                </a:ext>
              </a:extLst>
            </p:cNvPr>
            <p:cNvSpPr txBox="1"/>
            <p:nvPr/>
          </p:nvSpPr>
          <p:spPr>
            <a:xfrm>
              <a:off x="923761" y="931485"/>
              <a:ext cx="4970364" cy="757237"/>
            </a:xfrm>
            <a:prstGeom prst="rect">
              <a:avLst/>
            </a:prstGeom>
            <a:solidFill>
              <a:srgbClr val="178ED5"/>
            </a:solidFill>
            <a:ln>
              <a:solidFill>
                <a:srgbClr val="178ED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/>
            <a:lstStyle/>
            <a:p>
              <a:pPr marL="12700" algn="ctr" rtl="0" eaLnBrk="1" hangingPunct="1">
                <a:spcBef>
                  <a:spcPts val="20"/>
                </a:spcBef>
                <a:defRPr/>
              </a:pPr>
              <a:r>
                <a:rPr lang="cy-gb" sz="4200" b="1" spc="-10" dirty="0">
                  <a:solidFill>
                    <a:srgbClr val="FFFFFF"/>
                  </a:solidFill>
                  <a:latin typeface="Arial"/>
                  <a:cs typeface="Arial"/>
                </a:rPr>
                <a:t>Tiwtor</a:t>
              </a:r>
              <a:r>
                <a:rPr lang="cy-gb" sz="2000" b="1" spc="-10" dirty="0">
                  <a:solidFill>
                    <a:srgbClr val="FFFFFF"/>
                  </a:solidFill>
                  <a:latin typeface="Arial"/>
                  <a:cs typeface="Arial"/>
                </a:rPr>
                <a:t>  </a:t>
              </a:r>
              <a:r>
                <a:rPr lang="cy-gb" sz="4200" b="1" spc="-10" dirty="0">
                  <a:solidFill>
                    <a:srgbClr val="FFFFFF"/>
                  </a:solidFill>
                  <a:latin typeface="Arial"/>
                  <a:cs typeface="Arial"/>
                </a:rPr>
                <a:t>10 munud</a:t>
              </a:r>
            </a:p>
          </p:txBody>
        </p:sp>
      </p:grpSp>
      <p:sp>
        <p:nvSpPr>
          <p:cNvPr id="3074" name="TextBox 20">
            <a:extLst>
              <a:ext uri="{FF2B5EF4-FFF2-40B4-BE49-F238E27FC236}">
                <a16:creationId xmlns:a16="http://schemas.microsoft.com/office/drawing/2014/main" id="{7257BEF3-B73A-4C1B-9437-263B34F9F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375" y="2805411"/>
            <a:ext cx="3161606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y-gb" sz="1200" dirty="0">
                <a:latin typeface="Arial" panose="020B0604020202020204" pitchFamily="34" charset="0"/>
              </a:rPr>
              <a:t>Cafwyd hyd i gŵyn wedi</a:t>
            </a:r>
            <a:r>
              <a:rPr lang="cy-GB" sz="1200" dirty="0">
                <a:latin typeface="Arial" panose="020B0604020202020204" pitchFamily="34" charset="0"/>
              </a:rPr>
              <a:t>’</a:t>
            </a:r>
            <a:r>
              <a:rPr lang="cy-gb" sz="1200" dirty="0">
                <a:latin typeface="Arial" panose="020B0604020202020204" pitchFamily="34" charset="0"/>
              </a:rPr>
              <a:t>i dyddio 3500 o flynyddoedd yn ôl, wedi'i cherfio mewn llechen garreg yn cwyno am ddosbarthu copr.</a:t>
            </a:r>
          </a:p>
          <a:p>
            <a:pPr rtl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en-US" sz="1200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y-gb" sz="1200" dirty="0">
                <a:latin typeface="Arial" panose="020B0604020202020204" pitchFamily="34" charset="0"/>
              </a:rPr>
              <a:t>Mae gan bob un ohonom yr hawl i gwyno pan yn anfodlon â gwasanaeth / cynnyrch…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200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200" dirty="0">
                <a:latin typeface="Arial" panose="020B0604020202020204" pitchFamily="34" charset="0"/>
              </a:rPr>
              <a:t>  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B01BE4-17DF-465F-B6E0-DB5389D6A9E2}"/>
              </a:ext>
            </a:extLst>
          </p:cNvPr>
          <p:cNvSpPr txBox="1"/>
          <p:nvPr/>
        </p:nvSpPr>
        <p:spPr>
          <a:xfrm>
            <a:off x="1484022" y="1615363"/>
            <a:ext cx="5329237" cy="254000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1050" dirty="0">
                <a:solidFill>
                  <a:schemeClr val="bg1"/>
                </a:solidFill>
              </a:rPr>
              <a:t>“G</a:t>
            </a:r>
            <a:r>
              <a:rPr lang="cy-gb" sz="1000" dirty="0">
                <a:solidFill>
                  <a:schemeClr val="bg1"/>
                </a:solidFill>
              </a:rPr>
              <a:t>allu o'r radd flaenaf sy'n ysbrydoli ein cydweithwyr i ofalu am ein cwsmeriaid bob dydd</a:t>
            </a:r>
            <a:r>
              <a:rPr lang="cy-gb" sz="900" dirty="0">
                <a:solidFill>
                  <a:schemeClr val="bg1"/>
                </a:solidFill>
              </a:rPr>
              <a:t>.”</a:t>
            </a:r>
          </a:p>
        </p:txBody>
      </p:sp>
      <p:sp>
        <p:nvSpPr>
          <p:cNvPr id="3077" name="TextBox 66">
            <a:extLst>
              <a:ext uri="{FF2B5EF4-FFF2-40B4-BE49-F238E27FC236}">
                <a16:creationId xmlns:a16="http://schemas.microsoft.com/office/drawing/2014/main" id="{A1F63DF2-F1C5-471C-A05A-AC47C5B98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7" y="1629435"/>
            <a:ext cx="13684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000" dirty="0">
                <a:solidFill>
                  <a:schemeClr val="bg1"/>
                </a:solidFill>
                <a:latin typeface="Arial" panose="020B0604020202020204" pitchFamily="34" charset="0"/>
              </a:rPr>
              <a:t>Tachwedd 2013</a:t>
            </a:r>
          </a:p>
        </p:txBody>
      </p:sp>
      <p:sp>
        <p:nvSpPr>
          <p:cNvPr id="3079" name="Rectangle 53">
            <a:extLst>
              <a:ext uri="{FF2B5EF4-FFF2-40B4-BE49-F238E27FC236}">
                <a16:creationId xmlns:a16="http://schemas.microsoft.com/office/drawing/2014/main" id="{FF7A12A0-709D-4847-B76C-9E94216AC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" y="3335338"/>
            <a:ext cx="412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080" name="Rectangle 20">
            <a:extLst>
              <a:ext uri="{FF2B5EF4-FFF2-40B4-BE49-F238E27FC236}">
                <a16:creationId xmlns:a16="http://schemas.microsoft.com/office/drawing/2014/main" id="{48B0500D-3649-4A39-BC1C-DC9E0D77D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5295900"/>
            <a:ext cx="3429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000">
                <a:latin typeface="Arial" panose="020B0604020202020204" pitchFamily="34" charset="0"/>
              </a:rPr>
              <a:t>  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</p:txBody>
      </p:sp>
      <p:sp>
        <p:nvSpPr>
          <p:cNvPr id="3081" name="Rectangle 41">
            <a:extLst>
              <a:ext uri="{FF2B5EF4-FFF2-40B4-BE49-F238E27FC236}">
                <a16:creationId xmlns:a16="http://schemas.microsoft.com/office/drawing/2014/main" id="{7318A08E-4DFF-4E69-8336-AB1CDD886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8031163"/>
            <a:ext cx="32400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B8487EFF-2716-4E03-8179-D743CFA303C7}"/>
              </a:ext>
            </a:extLst>
          </p:cNvPr>
          <p:cNvSpPr/>
          <p:nvPr/>
        </p:nvSpPr>
        <p:spPr>
          <a:xfrm>
            <a:off x="268288" y="4278015"/>
            <a:ext cx="3303587" cy="5327123"/>
          </a:xfrm>
          <a:prstGeom prst="roundRect">
            <a:avLst/>
          </a:prstGeom>
          <a:solidFill>
            <a:srgbClr val="178ED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/>
          <a:lstStyle/>
          <a:p>
            <a:pPr marL="171450" indent="-171450" rtl="0" eaLnBrk="1" hangingPunct="1">
              <a:defRPr/>
            </a:pPr>
            <a:endParaRPr lang="en-GB" sz="1100" b="1" dirty="0">
              <a:latin typeface="AGBookRoundedBQ-Regular" pitchFamily="50" charset="0"/>
            </a:endParaRPr>
          </a:p>
          <a:p>
            <a:pPr rtl="0" eaLnBrk="1" hangingPunct="1">
              <a:defRPr/>
            </a:pPr>
            <a:endParaRPr lang="en-GB" sz="1100" b="1" dirty="0">
              <a:latin typeface="AGBookRoundedBQ-Regular" pitchFamily="50" charset="0"/>
            </a:endParaRPr>
          </a:p>
          <a:p>
            <a:pPr rtl="0" eaLnBrk="1" hangingPunct="1">
              <a:defRPr/>
            </a:pPr>
            <a:endParaRPr lang="en-GB" sz="1100" b="1" dirty="0">
              <a:latin typeface="AGBookRoundedBQ-Regular" pitchFamily="50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6D3A2E-230A-406F-A657-9B742510D8E6}"/>
              </a:ext>
            </a:extLst>
          </p:cNvPr>
          <p:cNvSpPr txBox="1"/>
          <p:nvPr/>
        </p:nvSpPr>
        <p:spPr>
          <a:xfrm>
            <a:off x="3571875" y="3873500"/>
            <a:ext cx="3068638" cy="569913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rtl="0">
              <a:defRPr/>
            </a:pPr>
            <a:endParaRPr lang="en-GB" sz="1050" b="1" dirty="0"/>
          </a:p>
          <a:p>
            <a:pPr rtl="0">
              <a:defRPr/>
            </a:pPr>
            <a:endParaRPr lang="en-GB" sz="1050" b="1" dirty="0"/>
          </a:p>
          <a:p>
            <a:pPr rtl="0">
              <a:defRPr/>
            </a:pPr>
            <a:r>
              <a:rPr lang="cy-gb" sz="1000" b="1"/>
              <a:t> </a:t>
            </a:r>
          </a:p>
        </p:txBody>
      </p:sp>
      <p:sp>
        <p:nvSpPr>
          <p:cNvPr id="3085" name="TextBox 20">
            <a:extLst>
              <a:ext uri="{FF2B5EF4-FFF2-40B4-BE49-F238E27FC236}">
                <a16:creationId xmlns:a16="http://schemas.microsoft.com/office/drawing/2014/main" id="{D23C220F-CE90-4D8A-961C-6920AF2CD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3" y="8393113"/>
            <a:ext cx="29495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r>
              <a:rPr lang="cy-gb" sz="1200">
                <a:solidFill>
                  <a:srgbClr val="FFFFFF"/>
                </a:solidFill>
                <a:latin typeface="Arial" panose="020B0604020202020204" pitchFamily="34" charset="0"/>
              </a:rPr>
              <a:t>Diolchwch i’ch cwsmer am gwyno a byddwch o ddifrif.  Ni fydd y mwyafrif byth yn trafferthu cwyno. Mae’r mwyafrif yn cerdded ymaith.</a:t>
            </a:r>
          </a:p>
          <a:p>
            <a:pPr rtl="0">
              <a:spcBef>
                <a:spcPct val="0"/>
              </a:spcBef>
              <a:buFontTx/>
              <a:buNone/>
            </a:pPr>
            <a:endParaRPr lang="en-GB" altLang="en-US" sz="12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r>
              <a:rPr lang="cy-gb" sz="1200">
                <a:solidFill>
                  <a:srgbClr val="FFFFFF"/>
                </a:solidFill>
                <a:latin typeface="Arial" panose="020B0604020202020204" pitchFamily="34" charset="0"/>
              </a:rPr>
              <a:t> Marilyn Suttle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pic>
        <p:nvPicPr>
          <p:cNvPr id="3086" name="Picture 6">
            <a:extLst>
              <a:ext uri="{FF2B5EF4-FFF2-40B4-BE49-F238E27FC236}">
                <a16:creationId xmlns:a16="http://schemas.microsoft.com/office/drawing/2014/main" id="{2B06BA3B-238E-405B-9B5B-751C66A41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725" y="9054509"/>
            <a:ext cx="2232000" cy="742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532E897-A00F-47D6-B127-2D77F431E4AE}"/>
              </a:ext>
            </a:extLst>
          </p:cNvPr>
          <p:cNvSpPr/>
          <p:nvPr/>
        </p:nvSpPr>
        <p:spPr>
          <a:xfrm>
            <a:off x="3897313" y="4067175"/>
            <a:ext cx="2665412" cy="4871446"/>
          </a:xfrm>
          <a:prstGeom prst="roundRect">
            <a:avLst/>
          </a:prstGeom>
          <a:solidFill>
            <a:srgbClr val="178ED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1DF47F-8BDC-44F9-A27F-D1A3622FC5D6}"/>
              </a:ext>
            </a:extLst>
          </p:cNvPr>
          <p:cNvSpPr txBox="1"/>
          <p:nvPr/>
        </p:nvSpPr>
        <p:spPr>
          <a:xfrm>
            <a:off x="3918072" y="4228676"/>
            <a:ext cx="2664000" cy="2492990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Pa mor amlwg yw eich posteri a thaflenni gwybodaeth yn ymwneud â phryderon i’r cyhoedd?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Pe bai rhywun a oedd eisiau codi pryder yn cysylltu â chi, a fyddech chi'n gwybod ble i'w cyfeirio? A ydych yn gallu cofnodi’r gŵyn eich hun?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rtl="0"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rtl="0">
              <a:defRPr/>
            </a:pPr>
            <a:r>
              <a:rPr lang="cy-gb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980A49-6CE2-4323-BE3C-D558E4CA7A6E}"/>
              </a:ext>
            </a:extLst>
          </p:cNvPr>
          <p:cNvSpPr/>
          <p:nvPr/>
        </p:nvSpPr>
        <p:spPr>
          <a:xfrm>
            <a:off x="328610" y="2093054"/>
            <a:ext cx="3175001" cy="703262"/>
          </a:xfrm>
          <a:prstGeom prst="rect">
            <a:avLst/>
          </a:prstGeom>
          <a:noFill/>
          <a:ln>
            <a:solidFill>
              <a:srgbClr val="47AD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endParaRPr lang="en-GB"/>
          </a:p>
        </p:txBody>
      </p:sp>
      <p:pic>
        <p:nvPicPr>
          <p:cNvPr id="3090" name="Picture 6">
            <a:extLst>
              <a:ext uri="{FF2B5EF4-FFF2-40B4-BE49-F238E27FC236}">
                <a16:creationId xmlns:a16="http://schemas.microsoft.com/office/drawing/2014/main" id="{5DB3104D-E644-4385-AC5D-DCC001EFE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677" y="2064565"/>
            <a:ext cx="2376790" cy="188672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D66A9E-98CB-4D9E-89EA-B1EC74059380}"/>
              </a:ext>
            </a:extLst>
          </p:cNvPr>
          <p:cNvSpPr txBox="1"/>
          <p:nvPr/>
        </p:nvSpPr>
        <p:spPr>
          <a:xfrm>
            <a:off x="356981" y="2121120"/>
            <a:ext cx="3096000" cy="61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250" b="1" dirty="0">
                <a:latin typeface="Arial" panose="020B0604020202020204" pitchFamily="34" charset="0"/>
              </a:rPr>
              <a:t>Yr amcanion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200" dirty="0">
                <a:latin typeface="Arial" panose="020B0604020202020204" pitchFamily="34" charset="0"/>
              </a:rPr>
              <a:t>Deall yn well beth yw’r broses gwyno, a sut i gyfeirio unigolion.  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034798-7573-4504-9E23-3CE0075CE202}"/>
              </a:ext>
            </a:extLst>
          </p:cNvPr>
          <p:cNvSpPr txBox="1"/>
          <p:nvPr/>
        </p:nvSpPr>
        <p:spPr>
          <a:xfrm>
            <a:off x="351629" y="4434096"/>
            <a:ext cx="3204000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eaLnBrk="1" hangingPunct="1">
              <a:defRPr/>
            </a:pPr>
            <a:r>
              <a:rPr lang="cy-GB" b="1" dirty="0">
                <a:solidFill>
                  <a:schemeClr val="bg1"/>
                </a:solidFill>
                <a:latin typeface="AGBookRoundedBQ-Regular" pitchFamily="50" charset="0"/>
              </a:rPr>
              <a:t> </a:t>
            </a:r>
            <a:r>
              <a:rPr lang="cy-GB" sz="1250" b="1" u="sng" dirty="0">
                <a:solidFill>
                  <a:schemeClr val="bg1"/>
                </a:solidFill>
              </a:rPr>
              <a:t>Beth yw diffiniad cwyn?</a:t>
            </a:r>
          </a:p>
          <a:p>
            <a:pPr rtl="0" eaLnBrk="1" hangingPunct="1">
              <a:defRPr/>
            </a:pPr>
            <a:endParaRPr lang="cy-GB" sz="1200" b="1" u="sng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Mynegi anfodlonrwydd neu bryder.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Yn ysgrifenedig neu ar lafar, neu wedi’i wneud drwy unrhyw ddull cyfathrebu arall.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Wedi’i wneud gan un neu fwy o aelodau’r cyhoedd.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Am unrhyw weithred gan ddarparwr gwasanaeth cyhoeddus neu ddiffyg gweithredu, neu safon y gwasanaeth a ddarparwyd.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Rhywbeth sy’n gofyn am ymateb.</a:t>
            </a:r>
          </a:p>
          <a:p>
            <a:pPr rtl="0" eaLnBrk="1" hangingPunct="1">
              <a:defRPr/>
            </a:pPr>
            <a:endParaRPr lang="cy-GB" sz="1200" b="1" dirty="0">
              <a:solidFill>
                <a:schemeClr val="bg1"/>
              </a:solidFill>
            </a:endParaRPr>
          </a:p>
          <a:p>
            <a:pPr rtl="0" eaLnBrk="1" hangingPunct="1">
              <a:defRPr/>
            </a:pPr>
            <a:r>
              <a:rPr lang="cy-GB" sz="1250" b="1" u="sng" dirty="0">
                <a:solidFill>
                  <a:schemeClr val="bg1"/>
                </a:solidFill>
              </a:rPr>
              <a:t>Beth sydd ddim yn gŵyn?</a:t>
            </a:r>
          </a:p>
          <a:p>
            <a:pPr marL="171450" indent="-171450" rtl="0" eaLnBrk="1" hangingPunct="1">
              <a:defRPr/>
            </a:pPr>
            <a:endParaRPr lang="cy-GB" altLang="en-US" sz="1200" dirty="0">
              <a:solidFill>
                <a:schemeClr val="bg1"/>
              </a:solidFill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Cais cychwynnol am wasanaeth.</a:t>
            </a: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endParaRPr lang="cy-GB" altLang="en-US" sz="1200" dirty="0">
              <a:solidFill>
                <a:schemeClr val="bg1"/>
              </a:solidFill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Apêl yn erbyn penderfyniad ‘a wnaed yn briodol’.</a:t>
            </a: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endParaRPr lang="cy-GB" altLang="en-US" sz="1200" dirty="0">
              <a:solidFill>
                <a:schemeClr val="bg1"/>
              </a:solidFill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Ffordd i geisio newid deddfwriaeth neu benderfyniad ‘a wnaed yn gywir’.</a:t>
            </a:r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BB017C-588D-43A6-B1FD-BD14A360FA01}"/>
              </a:ext>
            </a:extLst>
          </p:cNvPr>
          <p:cNvSpPr txBox="1"/>
          <p:nvPr/>
        </p:nvSpPr>
        <p:spPr>
          <a:xfrm>
            <a:off x="3919226" y="6159066"/>
            <a:ext cx="2587144" cy="27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 yw eich gwybodaeth cwyn ar gael mewn fformatau gwahanol fel ar CD, print mawr, </a:t>
            </a:r>
            <a:r>
              <a:rPr lang="cy-gb" sz="1200" dirty="0" err="1">
                <a:solidFill>
                  <a:schemeClr val="bg1"/>
                </a:solidFill>
              </a:rPr>
              <a:t>braille</a:t>
            </a:r>
            <a:r>
              <a:rPr lang="cy-gb" sz="1200" dirty="0">
                <a:solidFill>
                  <a:schemeClr val="bg1"/>
                </a:solidFill>
              </a:rPr>
              <a:t>, y Gymraeg, Iaith Arwyddion Prydain etc...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 yw eich sefydliad yn derbyn cwynion llafar?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 yw eich sefydliad yn cadw rhestr o sefydliadau cyngor ac eirioli perthnasol yn eu hardal, megis y Cyngor Iechyd Cymuned?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TextBox 65">
            <a:extLst>
              <a:ext uri="{FF2B5EF4-FFF2-40B4-BE49-F238E27FC236}">
                <a16:creationId xmlns:a16="http://schemas.microsoft.com/office/drawing/2014/main" id="{96555031-4CBF-48E0-B7B3-902B7BEB2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8" y="2254250"/>
            <a:ext cx="3430588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>
            <a:spAutoFit/>
          </a:bodyPr>
          <a:lstStyle/>
          <a:p>
            <a:pPr rtl="0" eaLnBrk="1" hangingPunct="1">
              <a:defRPr/>
            </a:pPr>
            <a:endParaRPr lang="en-GB" sz="1050" dirty="0">
              <a:latin typeface="Arial" charset="0"/>
              <a:cs typeface="Arial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88BD94C-098C-4683-BC19-D6B34509B54D}"/>
              </a:ext>
            </a:extLst>
          </p:cNvPr>
          <p:cNvSpPr txBox="1"/>
          <p:nvPr/>
        </p:nvSpPr>
        <p:spPr>
          <a:xfrm>
            <a:off x="250742" y="4953000"/>
            <a:ext cx="3205162" cy="4862870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rtl="0">
              <a:defRPr/>
            </a:pPr>
            <a:r>
              <a:rPr lang="cy-gb" sz="1250" b="1" u="sng" dirty="0"/>
              <a:t>Egwyddorion sy’n berthnasol i ymdrin â phryder/cwyn  </a:t>
            </a:r>
          </a:p>
          <a:p>
            <a:pPr rtl="0">
              <a:defRPr/>
            </a:pPr>
            <a:endParaRPr lang="en-GB" sz="700" b="1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Yn canolbwyntio ar yr achwynydd </a:t>
            </a:r>
            <a:r>
              <a:rPr lang="cy-gb" sz="1200" dirty="0"/>
              <a:t>- Yr achwynydd bob amser yng nghanol y broses gwyno.</a:t>
            </a:r>
          </a:p>
          <a:p>
            <a:pPr rtl="0">
              <a:defRPr/>
            </a:pPr>
            <a:endParaRPr lang="cy-gb" sz="6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Syml </a:t>
            </a:r>
            <a:r>
              <a:rPr lang="cy-gb" sz="1200" dirty="0"/>
              <a:t>- Dylai proses gwyno fod wedi’i gyhoeddi yn dda, bod a chyfarwyddiadau sy’n hawdd i’w dilyn ac yn llai na 2 gam.</a:t>
            </a:r>
          </a:p>
          <a:p>
            <a:pPr rtl="0">
              <a:defRPr/>
            </a:pPr>
            <a:endParaRPr lang="cy-gb" sz="7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Yn deg a gwrthrychol</a:t>
            </a:r>
            <a:r>
              <a:rPr lang="cy-gb" sz="1200" dirty="0"/>
              <a:t> - dylid trin achwynwyr a staff sy’n destun i’r gŵyn yn gyfartal a chydag urddas.</a:t>
            </a:r>
          </a:p>
          <a:p>
            <a:pPr rtl="0">
              <a:defRPr/>
            </a:pPr>
            <a:endParaRPr lang="cy-gb" sz="7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Yn amserol ac effeithiol</a:t>
            </a:r>
            <a:r>
              <a:rPr lang="cy-gb" sz="1200" dirty="0"/>
              <a:t> - dylai ymchwiliadau fod yn drylwyr, ond yn brydlon.</a:t>
            </a:r>
          </a:p>
          <a:p>
            <a:pPr rtl="0">
              <a:defRPr/>
            </a:pPr>
            <a:endParaRPr lang="cy-gb" sz="7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Atebol </a:t>
            </a:r>
            <a:r>
              <a:rPr lang="cy-gb" sz="1200" dirty="0"/>
              <a:t>- Dylai achwynwyr gael esboniad gonest a chlir o ganfyddiadau’r ymchwiliad</a:t>
            </a:r>
            <a:r>
              <a:rPr lang="cy-GB" sz="1200" dirty="0"/>
              <a:t>.</a:t>
            </a:r>
          </a:p>
          <a:p>
            <a:pPr rtl="0">
              <a:defRPr/>
            </a:pPr>
            <a:endParaRPr lang="cy-gb" sz="7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Wedi ymrwymo i wella’n barhaus</a:t>
            </a:r>
            <a:r>
              <a:rPr lang="cy-gb" sz="1200" dirty="0"/>
              <a:t> - dylai’r sawl sy’n gwneud penderfyniadau adolygu’r wybodaeth a gasglwyd gan achwynwyr yn rheolaidd wrth gynllunio darpariaeth gwasanaeth</a:t>
            </a:r>
            <a:r>
              <a:rPr lang="cy-GB" sz="1200" dirty="0"/>
              <a:t>.</a:t>
            </a:r>
            <a:endParaRPr lang="cy-gb" sz="1200" dirty="0"/>
          </a:p>
        </p:txBody>
      </p:sp>
      <p:sp>
        <p:nvSpPr>
          <p:cNvPr id="5124" name="TextBox 17">
            <a:extLst>
              <a:ext uri="{FF2B5EF4-FFF2-40B4-BE49-F238E27FC236}">
                <a16:creationId xmlns:a16="http://schemas.microsoft.com/office/drawing/2014/main" id="{B05477BF-7669-4E65-A77F-0F27177CB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7950200"/>
            <a:ext cx="2663825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1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100">
                <a:solidFill>
                  <a:schemeClr val="bg1"/>
                </a:solidFill>
                <a:latin typeface="Arial" panose="020B0604020202020204" pitchFamily="34" charset="0"/>
              </a:rPr>
              <a:t>Beth ydych chi wedi’i ddysgu o’r sesiwn 15 munud hon?  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100">
                <a:solidFill>
                  <a:schemeClr val="bg1"/>
                </a:solidFill>
                <a:latin typeface="Arial" panose="020B0604020202020204" pitchFamily="34" charset="0"/>
              </a:rPr>
              <a:t>Beth fyddech chi’n ei wneud yn wahanol nawr? </a:t>
            </a:r>
          </a:p>
        </p:txBody>
      </p:sp>
      <p:sp>
        <p:nvSpPr>
          <p:cNvPr id="5125" name="Rectangle 16">
            <a:extLst>
              <a:ext uri="{FF2B5EF4-FFF2-40B4-BE49-F238E27FC236}">
                <a16:creationId xmlns:a16="http://schemas.microsoft.com/office/drawing/2014/main" id="{F5311A58-6D4D-408E-8322-4A6FCD557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273050"/>
            <a:ext cx="3429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</p:txBody>
      </p:sp>
      <p:sp>
        <p:nvSpPr>
          <p:cNvPr id="5126" name="Rectangle 49">
            <a:extLst>
              <a:ext uri="{FF2B5EF4-FFF2-40B4-BE49-F238E27FC236}">
                <a16:creationId xmlns:a16="http://schemas.microsoft.com/office/drawing/2014/main" id="{CA9924C3-DE58-4517-AF97-1BA59FD89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438" y="2967038"/>
            <a:ext cx="335756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5127" name="TextBox 18">
            <a:extLst>
              <a:ext uri="{FF2B5EF4-FFF2-40B4-BE49-F238E27FC236}">
                <a16:creationId xmlns:a16="http://schemas.microsoft.com/office/drawing/2014/main" id="{3EBCD84B-9A49-4794-8F85-39E608EB5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263" y="496888"/>
            <a:ext cx="2854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5128" name="TextBox 19">
            <a:extLst>
              <a:ext uri="{FF2B5EF4-FFF2-40B4-BE49-F238E27FC236}">
                <a16:creationId xmlns:a16="http://schemas.microsoft.com/office/drawing/2014/main" id="{9A72FE1B-FAA4-459D-A376-6747919BF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4925" y="781050"/>
            <a:ext cx="285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5129" name="Rectangle 49">
            <a:extLst>
              <a:ext uri="{FF2B5EF4-FFF2-40B4-BE49-F238E27FC236}">
                <a16:creationId xmlns:a16="http://schemas.microsoft.com/office/drawing/2014/main" id="{8CE9A48F-C5FE-4203-9A56-5EE85DAA4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3138" y="2932113"/>
            <a:ext cx="335756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pic>
        <p:nvPicPr>
          <p:cNvPr id="5130" name="Picture 7">
            <a:extLst>
              <a:ext uri="{FF2B5EF4-FFF2-40B4-BE49-F238E27FC236}">
                <a16:creationId xmlns:a16="http://schemas.microsoft.com/office/drawing/2014/main" id="{1C1C7DB6-6D11-4DB2-ABF9-4250BB9B5C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02"/>
          <a:stretch>
            <a:fillRect/>
          </a:stretch>
        </p:blipFill>
        <p:spPr bwMode="auto">
          <a:xfrm>
            <a:off x="3651008" y="345994"/>
            <a:ext cx="3108810" cy="262444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2">
            <a:extLst>
              <a:ext uri="{FF2B5EF4-FFF2-40B4-BE49-F238E27FC236}">
                <a16:creationId xmlns:a16="http://schemas.microsoft.com/office/drawing/2014/main" id="{CEE45AA6-9CDE-4AF3-AF02-56D03E9C4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5775"/>
            <a:ext cx="3195638" cy="160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21A3067-B0C9-40A1-A7CF-747E7E7E801B}"/>
              </a:ext>
            </a:extLst>
          </p:cNvPr>
          <p:cNvSpPr/>
          <p:nvPr/>
        </p:nvSpPr>
        <p:spPr>
          <a:xfrm>
            <a:off x="3997731" y="3196404"/>
            <a:ext cx="2633531" cy="3976786"/>
          </a:xfrm>
          <a:prstGeom prst="roundRect">
            <a:avLst/>
          </a:prstGeom>
          <a:solidFill>
            <a:srgbClr val="178ED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cy-gb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B0DD421-4D18-4537-B808-B63FC9B5AB78}"/>
              </a:ext>
            </a:extLst>
          </p:cNvPr>
          <p:cNvSpPr/>
          <p:nvPr/>
        </p:nvSpPr>
        <p:spPr>
          <a:xfrm>
            <a:off x="240690" y="268288"/>
            <a:ext cx="3192324" cy="4539833"/>
          </a:xfrm>
          <a:prstGeom prst="roundRect">
            <a:avLst/>
          </a:prstGeom>
          <a:solidFill>
            <a:srgbClr val="178ED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>
              <a:defRPr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34" name="TextBox 1">
            <a:extLst>
              <a:ext uri="{FF2B5EF4-FFF2-40B4-BE49-F238E27FC236}">
                <a16:creationId xmlns:a16="http://schemas.microsoft.com/office/drawing/2014/main" id="{E5E5D54F-029B-45CE-83D0-1FBA0A8A5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900" y="7335072"/>
            <a:ext cx="306770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>
              <a:spcBef>
                <a:spcPct val="0"/>
              </a:spcBef>
              <a:buFontTx/>
              <a:buNone/>
            </a:pPr>
            <a:r>
              <a:rPr lang="cy-gb" sz="1250" i="1" dirty="0">
                <a:latin typeface="Arial" panose="020B0604020202020204" pitchFamily="34" charset="0"/>
              </a:rPr>
              <a:t>“</a:t>
            </a:r>
            <a:r>
              <a:rPr lang="cy-gb" sz="1400" i="1" dirty="0">
                <a:latin typeface="Arial" panose="020B0604020202020204" pitchFamily="34" charset="0"/>
              </a:rPr>
              <a:t>Diolchwch i’ch achwynwyr am gwyno, a byddwch o </a:t>
            </a:r>
            <a:r>
              <a:rPr lang="cy-gb" sz="1400" i="1" dirty="0" err="1">
                <a:latin typeface="Arial" panose="020B0604020202020204" pitchFamily="34" charset="0"/>
              </a:rPr>
              <a:t>ddifrif</a:t>
            </a:r>
            <a:r>
              <a:rPr lang="cy-gb" sz="1400" i="1" dirty="0">
                <a:latin typeface="Arial" panose="020B0604020202020204" pitchFamily="34" charset="0"/>
              </a:rPr>
              <a:t>.  Ni fydd y mwyafrif byth yn trafferthu cwyno. Mae’r mwyafrif yn cerdded ymaith.”</a:t>
            </a:r>
          </a:p>
          <a:p>
            <a:pPr algn="ctr" rtl="0">
              <a:spcBef>
                <a:spcPct val="0"/>
              </a:spcBef>
              <a:buFontTx/>
              <a:buNone/>
            </a:pPr>
            <a:endParaRPr lang="cy-gb" sz="1250" b="1" dirty="0">
              <a:latin typeface="Arial" panose="020B0604020202020204" pitchFamily="34" charset="0"/>
            </a:endParaRPr>
          </a:p>
          <a:p>
            <a:pPr algn="ctr" rtl="0">
              <a:spcBef>
                <a:spcPct val="0"/>
              </a:spcBef>
              <a:buFontTx/>
              <a:buNone/>
            </a:pPr>
            <a:r>
              <a:rPr lang="cy-gb" sz="1250" b="1" dirty="0">
                <a:latin typeface="Arial" panose="020B0604020202020204" pitchFamily="34" charset="0"/>
              </a:rPr>
              <a:t>Marilyn </a:t>
            </a:r>
            <a:r>
              <a:rPr lang="cy-gb" sz="1250" b="1" dirty="0" err="1">
                <a:latin typeface="Arial" panose="020B0604020202020204" pitchFamily="34" charset="0"/>
              </a:rPr>
              <a:t>Suttle</a:t>
            </a:r>
            <a:r>
              <a:rPr lang="cy-gb" sz="1250"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D4E22D-6852-43A1-A09B-54B4141E471A}"/>
              </a:ext>
            </a:extLst>
          </p:cNvPr>
          <p:cNvSpPr txBox="1"/>
          <p:nvPr/>
        </p:nvSpPr>
        <p:spPr>
          <a:xfrm>
            <a:off x="454491" y="635733"/>
            <a:ext cx="279766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/>
            </a:pPr>
            <a:r>
              <a:rPr lang="cy-gb" sz="12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 unol â’r Broses Enghreifftiol </a:t>
            </a:r>
            <a:br>
              <a:rPr lang="cy-gb" sz="12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y-gb" sz="12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gyfer Ymdrin â chwynion, mae dau gam yn y broses gwyno:  </a:t>
            </a:r>
          </a:p>
          <a:p>
            <a:pPr rtl="0">
              <a:defRPr/>
            </a:pPr>
            <a:endParaRPr lang="cy-GB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>
              <a:defRPr/>
            </a:pPr>
            <a:endParaRPr lang="en-GB" sz="12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>
              <a:defRPr/>
            </a:pPr>
            <a:r>
              <a:rPr lang="cy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 1 </a:t>
            </a: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Datrysiad Rheng Flaen Anffurfiol</a:t>
            </a: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Datrysir o fewn 10 diwrnod gwaith Ymgysylltu’n anffurfiol wrth ddarparu gwasanaeth i geisio datrys cwynion naill ai pan mae’r pryder yn codi neu’n fuan iawn wedi hynny. </a:t>
            </a:r>
          </a:p>
          <a:p>
            <a:pPr rtl="0">
              <a:defRPr/>
            </a:pPr>
            <a:endParaRPr lang="cy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>
              <a:defRPr/>
            </a:pPr>
            <a:endParaRPr lang="en-GB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>
              <a:defRPr/>
            </a:pPr>
            <a:r>
              <a:rPr lang="cy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 2 -</a:t>
            </a:r>
            <a:r>
              <a:rPr lang="cy-gb" sz="12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Ymchwiliad Ffurfiol.  Nod o gyhoeddi ymateb terfynol cyn pen 20 diwrnod gwaith.  Ymchwilio unwaith, Ymchwilio yn dda.  Ar ôl derbyn cwyn yn ffurfiol yn</a:t>
            </a: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ngham 2, dylid anfon cydnabyddiaeth i’r achwynydd cyn pen 5 diwrnod. 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DCEF23-9BC6-47B1-9249-89D3956FF60D}"/>
              </a:ext>
            </a:extLst>
          </p:cNvPr>
          <p:cNvSpPr txBox="1"/>
          <p:nvPr/>
        </p:nvSpPr>
        <p:spPr>
          <a:xfrm>
            <a:off x="3974842" y="3411384"/>
            <a:ext cx="2326437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/>
            </a:pPr>
            <a:r>
              <a:rPr lang="cy-gb" sz="12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Manteision derbyn pryderon/cwynion </a:t>
            </a:r>
          </a:p>
          <a:p>
            <a:pPr algn="ctr" rtl="0">
              <a:defRPr/>
            </a:pPr>
            <a:endParaRPr lang="en-GB" sz="12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Cyfle i ymddiheuro am fethiannau.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Dysgu o bryderon i wella ansawdd a safon gofal. 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Lleihau nifer yr achosion o faterion tebyg rhag codi eto.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Gwell diogelwch claf.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Mwy o hyder gan y cyhoedd yn y gwasanaeth a ddarperir.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Cyfle i unioni pethau. </a:t>
            </a:r>
          </a:p>
          <a:p>
            <a:endParaRPr lang="en-GB" dirty="0"/>
          </a:p>
        </p:txBody>
      </p:sp>
      <p:pic>
        <p:nvPicPr>
          <p:cNvPr id="18" name="Picture 6">
            <a:extLst>
              <a:ext uri="{FF2B5EF4-FFF2-40B4-BE49-F238E27FC236}">
                <a16:creationId xmlns:a16="http://schemas.microsoft.com/office/drawing/2014/main" id="{1C6F08CB-924F-4D3C-883B-8489A8863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390" y="8917888"/>
            <a:ext cx="2232000" cy="742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23E1A00B32BD4C8D60001A05719DF8" ma:contentTypeVersion="0" ma:contentTypeDescription="Create a new document." ma:contentTypeScope="" ma:versionID="c473bd84d38dd9f110130afdde78a28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5BC8ED-FB63-4D96-9FEC-44A4001EEA76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9AC9F84-24B0-4B26-8F5B-EF717E8554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21D436-430E-490D-8F13-38AAE788F1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12228</TotalTime>
  <Words>639</Words>
  <Application>Microsoft Office PowerPoint</Application>
  <PresentationFormat>A4 Paper (210x297 mm)</PresentationFormat>
  <Paragraphs>114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AGBookRoundedBQ-Regular</vt:lpstr>
      <vt:lpstr>Arial</vt:lpstr>
      <vt:lpstr>Calibri</vt:lpstr>
      <vt:lpstr>Office Theme</vt:lpstr>
      <vt:lpstr>PowerPoint Presentation</vt:lpstr>
      <vt:lpstr>PowerPoint Presentation</vt:lpstr>
    </vt:vector>
  </TitlesOfParts>
  <Company>Boots UK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navaz.dean</dc:creator>
  <cp:lastModifiedBy>Ffion Hillman</cp:lastModifiedBy>
  <cp:revision>759</cp:revision>
  <cp:lastPrinted>2016-04-13T12:06:16Z</cp:lastPrinted>
  <dcterms:created xsi:type="dcterms:W3CDTF">2012-11-21T10:07:51Z</dcterms:created>
  <dcterms:modified xsi:type="dcterms:W3CDTF">2022-08-16T07:43:24Z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0x0101002C23E1A00B32BD4C8D60001A05719DF8</vt:lpwstr>
  </property>
</Properties>
</file>