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9" r:id="rId6"/>
  </p:sldIdLst>
  <p:sldSz cx="6858000" cy="9906000" type="A4"/>
  <p:notesSz cx="6858000" cy="9926638"/>
  <p:defaultTextStyle>
    <a:defPPr rtl="0">
      <a:defRPr lang="cy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nya Flell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8ED5"/>
    <a:srgbClr val="00B3E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962" autoAdjust="0"/>
  </p:normalViewPr>
  <p:slideViewPr>
    <p:cSldViewPr>
      <p:cViewPr varScale="1">
        <p:scale>
          <a:sx n="73" d="100"/>
          <a:sy n="73" d="100"/>
        </p:scale>
        <p:origin x="1920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01145FB-6058-4630-855D-DCED80A57B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54AEB3-9C01-442F-A70D-324B6FFC68F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>
              <a:defRPr/>
            </a:pPr>
            <a:fld id="{AF243213-7355-4C95-AE8C-3272D701E455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F3DDFBD-CF3D-4CBB-8AF0-27640FAD2E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0125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 rt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3C6080E-2564-443A-BDB7-12BD5C9363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y-gb" noProof="0"/>
              <a:t>Click to edit Master text styles</a:t>
            </a:r>
          </a:p>
          <a:p>
            <a:pPr lvl="1" rtl="0"/>
            <a:r>
              <a:rPr lang="cy-gb" noProof="0"/>
              <a:t>Second level</a:t>
            </a:r>
          </a:p>
          <a:p>
            <a:pPr lvl="2" rtl="0"/>
            <a:r>
              <a:rPr lang="cy-gb" noProof="0"/>
              <a:t>Third level</a:t>
            </a:r>
          </a:p>
          <a:p>
            <a:pPr lvl="3" rtl="0"/>
            <a:r>
              <a:rPr lang="cy-gb" noProof="0"/>
              <a:t>Fourth level</a:t>
            </a:r>
          </a:p>
          <a:p>
            <a:pPr lvl="4" rtl="0"/>
            <a:r>
              <a:rPr lang="cy-gb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C15807-54A7-4712-A42D-9358DD1DE89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234B2-6CE1-49F7-B466-84F87AA10D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>
              <a:defRPr/>
            </a:pPr>
            <a:fld id="{D954A070-F7DE-46F9-9333-313D524351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7BD0D6B3-B874-4B6A-BA45-05EBF645F7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76CF6FBE-5100-4495-9232-A52D7290C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rtlCol="0" anchor="t" anchorCtr="0" compatLnSpc="1">
            <a:prstTxWarp prst="textNoShape">
              <a:avLst/>
            </a:prstTxWarp>
          </a:bodyPr>
          <a:lstStyle/>
          <a:p>
            <a:pPr rtl="0"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17C3A8E4-41C2-4914-9FFA-7FA0541550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rtlCol="0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/>
            <a:fld id="{18773316-362E-472F-BF57-F5F0B8F7A94E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cy-gb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D3FE5-1C3A-4821-AD8B-ACDC10C5C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2301F2E6-8D6F-48EE-80F6-BCDB047F8F9F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2684B-66E9-49E4-9F5E-0AA143444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40FF6-D3D1-4AE4-90A6-39C9ADB45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6FB2F97-CF5B-410E-9CEC-6D912B7C587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296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24A4B-D1D9-4594-BCF5-1E881556C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BC11248-798D-4B8B-A048-813A8D10237E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6E237-B1E9-4136-ACB4-01799D60F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A77DB-825C-41E6-A327-7E6ACAFDB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7715266A-ED4A-4A9F-A983-2C89158680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122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 rtlCol="0"/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2B501-788D-454A-9E01-AFE96AB14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5D82F826-447C-4D97-B9A3-CE0422993261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44854-4223-4935-90B2-1F847AA05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2ED47-37E6-487A-86D1-A91286B3C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1612801-2417-459A-B46E-FBDCC572C9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880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B52B7-52FD-402D-9EE7-2B8260BEB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F510DFBE-AB1D-4813-84CB-4F650EE02877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E7F3C-3DB3-4D90-86D1-3C7D981B3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C81AD-70A0-4491-9DBD-489E718F3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F3D6B31E-DFE5-41DB-BE64-5AE90810775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66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B28AC-6411-45F2-A511-0DCA654E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69D56F4-1E92-465B-8AB6-25ADB26B5EA9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23C5F-6CCB-40C8-9665-DAADCEC61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B282B-FCFC-4C14-AA86-C003A30B8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B357661-B317-4C66-887B-898B1727DC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2890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DF0563-B220-4708-A699-EA9CBBAF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59B0760-5894-4899-970B-8C1AC4B3C003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DA6688-601D-4F45-B653-827C168F6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BCA676F-B9E9-4BE2-9602-1EF05C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CA82E86-EDEA-4619-AD72-0B1B85E7AF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287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BB22DB8-4F32-4C01-B412-06EC3DFC6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5C50ABA4-E518-494B-96A5-438F166774E4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2E4C00A-22AB-4853-881E-5C9ADFE60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D9AF6A6-827D-4F66-A220-94D3E1FCE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7A63EA6C-C6B1-4A2A-A4E9-8172552E51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466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A5FD58A-6327-441E-8A9A-82ACC9DA3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F7785372-450D-46A0-93EC-DF909681E87E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3D175CA-F92D-4588-9316-67AB30520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FC9E03E-80E6-445B-A928-756429FBB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7D1AF3B-254B-4160-82E7-0CF7DBA61E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352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29E4F0-4EFA-449A-8A06-02BB6E56D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0D07CCB-07E2-49D5-A731-1FB708978FF0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8A26E0A-5755-4576-A98B-F0BB74BB6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F38377-B4F8-448E-AC66-B9AE7F62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7BA6172-3617-430D-9161-D6469724B5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099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811AC7-F438-4035-81E3-033F146FC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3AA5DD2C-3382-4F48-B6B9-C5D9F86EC3DA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D37ECD4-DFE0-4CF0-95B6-E4619B36C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D35354-0146-49D5-8C7D-B173287C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194E6FF-9CE6-43BA-9563-39A091A5BA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cy-gb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rt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y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6EF8DE-03BB-4AA2-B94D-D8C61E1A3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907F380-B2BE-4774-A517-752A495BCA96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E24E2A-8A5B-4FAC-BB86-88F0CB7F5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79C49A-5A7D-4D9F-B43A-96BEF6AF5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63EC6A92-7A08-4621-BAE7-12805B1BD8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67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486D9E7-AD65-4585-B110-A584866CED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rtl="0"/>
            <a:r>
              <a:rPr lang="cy-gb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894F5D0-D2A7-4A88-98BD-84A5B8A206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cy-gb"/>
              <a:t>Click to edit Master text styles</a:t>
            </a:r>
          </a:p>
          <a:p>
            <a:pPr lvl="1" rtl="0"/>
            <a:r>
              <a:rPr lang="cy-gb"/>
              <a:t>Second level</a:t>
            </a:r>
          </a:p>
          <a:p>
            <a:pPr lvl="2" rtl="0"/>
            <a:r>
              <a:rPr lang="cy-gb"/>
              <a:t>Third level</a:t>
            </a:r>
          </a:p>
          <a:p>
            <a:pPr lvl="3" rtl="0"/>
            <a:r>
              <a:rPr lang="cy-gb"/>
              <a:t>Fourth level</a:t>
            </a:r>
          </a:p>
          <a:p>
            <a:pPr lvl="4" rtl="0"/>
            <a:r>
              <a:rPr lang="cy-gb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DCE51-A46F-4AD8-8C98-766F3DB27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fld id="{F5532500-AA63-4AAE-847F-0DA638067797}" type="datetimeFigureOut">
              <a:rPr lang="en-GB"/>
              <a:pPr rtl="0">
                <a:defRPr/>
              </a:pPr>
              <a:t>16/08/2022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D09BA-9403-4B70-87EB-21032411F1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5E9F8-3961-4000-9715-26352228E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rtl="0">
              <a:defRPr/>
            </a:pPr>
            <a:fld id="{27F176D0-647F-49D2-8DEF-27CF16D18CB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9" name="Group 41">
            <a:extLst>
              <a:ext uri="{FF2B5EF4-FFF2-40B4-BE49-F238E27FC236}">
                <a16:creationId xmlns:a16="http://schemas.microsoft.com/office/drawing/2014/main" id="{14093DA0-736A-4773-B2A8-9CA5D73A3C25}"/>
              </a:ext>
            </a:extLst>
          </p:cNvPr>
          <p:cNvGrpSpPr>
            <a:grpSpLocks/>
          </p:cNvGrpSpPr>
          <p:nvPr/>
        </p:nvGrpSpPr>
        <p:grpSpPr bwMode="auto">
          <a:xfrm>
            <a:off x="113400" y="151225"/>
            <a:ext cx="6631200" cy="1875600"/>
            <a:chOff x="-82939" y="-25283"/>
            <a:chExt cx="6984840" cy="1954830"/>
          </a:xfrm>
          <a:solidFill>
            <a:srgbClr val="178ED5"/>
          </a:solidFill>
        </p:grpSpPr>
        <p:sp>
          <p:nvSpPr>
            <p:cNvPr id="2065" name="object 2">
              <a:extLst>
                <a:ext uri="{FF2B5EF4-FFF2-40B4-BE49-F238E27FC236}">
                  <a16:creationId xmlns:a16="http://schemas.microsoft.com/office/drawing/2014/main" id="{6B3538C2-0A5E-4F6E-A818-761F071DC240}"/>
                </a:ext>
              </a:extLst>
            </p:cNvPr>
            <p:cNvSpPr>
              <a:spLocks/>
            </p:cNvSpPr>
            <p:nvPr/>
          </p:nvSpPr>
          <p:spPr bwMode="auto">
            <a:xfrm>
              <a:off x="-82939" y="-25283"/>
              <a:ext cx="6984840" cy="1954830"/>
            </a:xfrm>
            <a:custGeom>
              <a:avLst/>
              <a:gdLst>
                <a:gd name="T0" fmla="*/ 6047242 w 6858000"/>
                <a:gd name="T1" fmla="*/ 0 h 1866900"/>
                <a:gd name="T2" fmla="*/ 208120 w 6858000"/>
                <a:gd name="T3" fmla="*/ 0 h 1866900"/>
                <a:gd name="T4" fmla="*/ 191050 w 6858000"/>
                <a:gd name="T5" fmla="*/ 359 h 1866900"/>
                <a:gd name="T6" fmla="*/ 142339 w 6858000"/>
                <a:gd name="T7" fmla="*/ 5520 h 1866900"/>
                <a:gd name="T8" fmla="*/ 98492 w 6858000"/>
                <a:gd name="T9" fmla="*/ 16221 h 1866900"/>
                <a:gd name="T10" fmla="*/ 60958 w 6858000"/>
                <a:gd name="T11" fmla="*/ 31712 h 1866900"/>
                <a:gd name="T12" fmla="*/ 31181 w 6858000"/>
                <a:gd name="T13" fmla="*/ 51247 h 1866900"/>
                <a:gd name="T14" fmla="*/ 10609 w 6858000"/>
                <a:gd name="T15" fmla="*/ 74068 h 1866900"/>
                <a:gd name="T16" fmla="*/ 690 w 6858000"/>
                <a:gd name="T17" fmla="*/ 99427 h 1866900"/>
                <a:gd name="T18" fmla="*/ 0 w 6858000"/>
                <a:gd name="T19" fmla="*/ 108317 h 1866900"/>
                <a:gd name="T20" fmla="*/ 0 w 6858000"/>
                <a:gd name="T21" fmla="*/ 777745 h 1866900"/>
                <a:gd name="T22" fmla="*/ 690 w 6858000"/>
                <a:gd name="T23" fmla="*/ 786633 h 1866900"/>
                <a:gd name="T24" fmla="*/ 2724 w 6858000"/>
                <a:gd name="T25" fmla="*/ 795323 h 1866900"/>
                <a:gd name="T26" fmla="*/ 16355 w 6858000"/>
                <a:gd name="T27" fmla="*/ 819922 h 1866900"/>
                <a:gd name="T28" fmla="*/ 40154 w 6858000"/>
                <a:gd name="T29" fmla="*/ 841729 h 1866900"/>
                <a:gd name="T30" fmla="*/ 72678 w 6858000"/>
                <a:gd name="T31" fmla="*/ 859998 h 1866900"/>
                <a:gd name="T32" fmla="*/ 112475 w 6858000"/>
                <a:gd name="T33" fmla="*/ 873978 h 1866900"/>
                <a:gd name="T34" fmla="*/ 158107 w 6858000"/>
                <a:gd name="T35" fmla="*/ 882916 h 1866900"/>
                <a:gd name="T36" fmla="*/ 208120 w 6858000"/>
                <a:gd name="T37" fmla="*/ 886063 h 1866900"/>
                <a:gd name="T38" fmla="*/ 6047242 w 6858000"/>
                <a:gd name="T39" fmla="*/ 886063 h 1866900"/>
                <a:gd name="T40" fmla="*/ 6097286 w 6858000"/>
                <a:gd name="T41" fmla="*/ 882916 h 1866900"/>
                <a:gd name="T42" fmla="*/ 6142933 w 6858000"/>
                <a:gd name="T43" fmla="*/ 873978 h 1866900"/>
                <a:gd name="T44" fmla="*/ 6182738 w 6858000"/>
                <a:gd name="T45" fmla="*/ 859998 h 1866900"/>
                <a:gd name="T46" fmla="*/ 6215261 w 6858000"/>
                <a:gd name="T47" fmla="*/ 841729 h 1866900"/>
                <a:gd name="T48" fmla="*/ 6239056 w 6858000"/>
                <a:gd name="T49" fmla="*/ 819922 h 1866900"/>
                <a:gd name="T50" fmla="*/ 6252684 w 6858000"/>
                <a:gd name="T51" fmla="*/ 795323 h 1866900"/>
                <a:gd name="T52" fmla="*/ 6255408 w 6858000"/>
                <a:gd name="T53" fmla="*/ 777745 h 1866900"/>
                <a:gd name="T54" fmla="*/ 6255408 w 6858000"/>
                <a:gd name="T55" fmla="*/ 108317 h 1866900"/>
                <a:gd name="T56" fmla="*/ 6249360 w 6858000"/>
                <a:gd name="T57" fmla="*/ 82276 h 1866900"/>
                <a:gd name="T58" fmla="*/ 6232182 w 6858000"/>
                <a:gd name="T59" fmla="*/ 58524 h 1866900"/>
                <a:gd name="T60" fmla="*/ 6205318 w 6858000"/>
                <a:gd name="T61" fmla="*/ 37812 h 1866900"/>
                <a:gd name="T62" fmla="*/ 6170208 w 6858000"/>
                <a:gd name="T63" fmla="*/ 20890 h 1866900"/>
                <a:gd name="T64" fmla="*/ 6128294 w 6858000"/>
                <a:gd name="T65" fmla="*/ 8506 h 1866900"/>
                <a:gd name="T66" fmla="*/ 6081021 w 6858000"/>
                <a:gd name="T67" fmla="*/ 1416 h 1866900"/>
                <a:gd name="T68" fmla="*/ 6064322 w 6858000"/>
                <a:gd name="T69" fmla="*/ 359 h 1866900"/>
                <a:gd name="T70" fmla="*/ 6047242 w 6858000"/>
                <a:gd name="T71" fmla="*/ 0 h 186690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858000"/>
                <a:gd name="T109" fmla="*/ 0 h 1866900"/>
                <a:gd name="T110" fmla="*/ 6858000 w 6858000"/>
                <a:gd name="T111" fmla="*/ 1866900 h 186690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858000" h="1866900">
                  <a:moveTo>
                    <a:pt x="6629781" y="0"/>
                  </a:moveTo>
                  <a:lnTo>
                    <a:pt x="228168" y="0"/>
                  </a:lnTo>
                  <a:lnTo>
                    <a:pt x="209455" y="756"/>
                  </a:lnTo>
                  <a:lnTo>
                    <a:pt x="156050" y="11628"/>
                  </a:lnTo>
                  <a:lnTo>
                    <a:pt x="107979" y="34175"/>
                  </a:lnTo>
                  <a:lnTo>
                    <a:pt x="66829" y="66817"/>
                  </a:lnTo>
                  <a:lnTo>
                    <a:pt x="34185" y="107972"/>
                  </a:lnTo>
                  <a:lnTo>
                    <a:pt x="11632" y="156057"/>
                  </a:lnTo>
                  <a:lnTo>
                    <a:pt x="756" y="209492"/>
                  </a:lnTo>
                  <a:lnTo>
                    <a:pt x="0" y="228216"/>
                  </a:lnTo>
                  <a:lnTo>
                    <a:pt x="0" y="1638683"/>
                  </a:lnTo>
                  <a:lnTo>
                    <a:pt x="756" y="1657407"/>
                  </a:lnTo>
                  <a:lnTo>
                    <a:pt x="2986" y="1675716"/>
                  </a:lnTo>
                  <a:lnTo>
                    <a:pt x="17930" y="1727543"/>
                  </a:lnTo>
                  <a:lnTo>
                    <a:pt x="44023" y="1773494"/>
                  </a:lnTo>
                  <a:lnTo>
                    <a:pt x="79679" y="1811986"/>
                  </a:lnTo>
                  <a:lnTo>
                    <a:pt x="123312" y="1841439"/>
                  </a:lnTo>
                  <a:lnTo>
                    <a:pt x="173337" y="1860271"/>
                  </a:lnTo>
                  <a:lnTo>
                    <a:pt x="228168" y="1866900"/>
                  </a:lnTo>
                  <a:lnTo>
                    <a:pt x="6629781" y="1866900"/>
                  </a:lnTo>
                  <a:lnTo>
                    <a:pt x="6684647" y="1860271"/>
                  </a:lnTo>
                  <a:lnTo>
                    <a:pt x="6734691" y="1841439"/>
                  </a:lnTo>
                  <a:lnTo>
                    <a:pt x="6778331" y="1811986"/>
                  </a:lnTo>
                  <a:lnTo>
                    <a:pt x="6813986" y="1773494"/>
                  </a:lnTo>
                  <a:lnTo>
                    <a:pt x="6840075" y="1727543"/>
                  </a:lnTo>
                  <a:lnTo>
                    <a:pt x="6855014" y="1675716"/>
                  </a:lnTo>
                  <a:lnTo>
                    <a:pt x="6858000" y="1638680"/>
                  </a:lnTo>
                  <a:lnTo>
                    <a:pt x="6858000" y="228219"/>
                  </a:lnTo>
                  <a:lnTo>
                    <a:pt x="6851371" y="173352"/>
                  </a:lnTo>
                  <a:lnTo>
                    <a:pt x="6832539" y="123308"/>
                  </a:lnTo>
                  <a:lnTo>
                    <a:pt x="6803086" y="79668"/>
                  </a:lnTo>
                  <a:lnTo>
                    <a:pt x="6764594" y="44013"/>
                  </a:lnTo>
                  <a:lnTo>
                    <a:pt x="6718643" y="17924"/>
                  </a:lnTo>
                  <a:lnTo>
                    <a:pt x="6666816" y="2985"/>
                  </a:lnTo>
                  <a:lnTo>
                    <a:pt x="6648507" y="756"/>
                  </a:lnTo>
                  <a:lnTo>
                    <a:pt x="6629781" y="0"/>
                  </a:lnTo>
                </a:path>
              </a:pathLst>
            </a:custGeom>
            <a:grpFill/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rtl="0">
                <a:spcBef>
                  <a:spcPct val="0"/>
                </a:spcBef>
                <a:buFontTx/>
                <a:buNone/>
                <a:defRPr/>
              </a:pPr>
              <a:endParaRPr lang="en-GB" altLang="en-US" dirty="0">
                <a:solidFill>
                  <a:schemeClr val="bg1"/>
                </a:solidFill>
                <a:latin typeface="Arial" panose="020B0604020202020204" pitchFamily="34" charset="0"/>
              </a:endParaRPr>
            </a:p>
            <a:p>
              <a:pPr rtl="0">
                <a:spcBef>
                  <a:spcPct val="0"/>
                </a:spcBef>
                <a:buFontTx/>
                <a:buNone/>
                <a:defRPr/>
              </a:pPr>
              <a:r>
                <a:rPr lang="cy-gb" dirty="0">
                  <a:solidFill>
                    <a:schemeClr val="bg1"/>
                  </a:solidFill>
                  <a:latin typeface="Arial" panose="020B0604020202020204" pitchFamily="34" charset="0"/>
                </a:rPr>
                <a:t>   </a:t>
              </a:r>
            </a:p>
          </p:txBody>
        </p:sp>
        <p:sp>
          <p:nvSpPr>
            <p:cNvPr id="48" name="object 8">
              <a:extLst>
                <a:ext uri="{FF2B5EF4-FFF2-40B4-BE49-F238E27FC236}">
                  <a16:creationId xmlns:a16="http://schemas.microsoft.com/office/drawing/2014/main" id="{A358B92D-DF4B-475E-A1CA-9F84F9DA76CC}"/>
                </a:ext>
              </a:extLst>
            </p:cNvPr>
            <p:cNvSpPr txBox="1"/>
            <p:nvPr/>
          </p:nvSpPr>
          <p:spPr>
            <a:xfrm>
              <a:off x="1148604" y="823109"/>
              <a:ext cx="4521755" cy="757237"/>
            </a:xfrm>
            <a:prstGeom prst="rect">
              <a:avLst/>
            </a:prstGeom>
            <a:solidFill>
              <a:srgbClr val="178ED5"/>
            </a:solidFill>
            <a:ln>
              <a:solidFill>
                <a:srgbClr val="178ED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/>
            <a:lstStyle/>
            <a:p>
              <a:pPr marL="12700" rtl="0" eaLnBrk="1" hangingPunct="1">
                <a:spcBef>
                  <a:spcPts val="20"/>
                </a:spcBef>
                <a:defRPr/>
              </a:pPr>
              <a:r>
                <a:rPr lang="cy-gb" sz="4200" b="1" spc="-10" dirty="0">
                  <a:solidFill>
                    <a:srgbClr val="FFFFFF"/>
                  </a:solidFill>
                  <a:latin typeface="Arial"/>
                  <a:cs typeface="Arial"/>
                </a:rPr>
                <a:t>Tiwtor 10 munud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CF718D0-CF96-48C2-A543-C1CE22015822}"/>
              </a:ext>
            </a:extLst>
          </p:cNvPr>
          <p:cNvSpPr txBox="1"/>
          <p:nvPr/>
        </p:nvSpPr>
        <p:spPr>
          <a:xfrm>
            <a:off x="1443092" y="1681186"/>
            <a:ext cx="5329237" cy="254000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rt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1050" dirty="0">
                <a:solidFill>
                  <a:schemeClr val="bg1"/>
                </a:solidFill>
              </a:rPr>
              <a:t>“G</a:t>
            </a:r>
            <a:r>
              <a:rPr lang="cy-gb" sz="1000" dirty="0">
                <a:solidFill>
                  <a:schemeClr val="bg1"/>
                </a:solidFill>
              </a:rPr>
              <a:t>allu o'r radd flaenaf sy'n ysbrydoli ein cydweithwyr i ofalu am ein cwsmeriaid bob dydd</a:t>
            </a:r>
            <a:r>
              <a:rPr lang="cy-gb" sz="900" dirty="0">
                <a:solidFill>
                  <a:schemeClr val="bg1"/>
                </a:solidFill>
              </a:rPr>
              <a:t>.”</a:t>
            </a:r>
          </a:p>
        </p:txBody>
      </p:sp>
      <p:sp>
        <p:nvSpPr>
          <p:cNvPr id="3076" name="TextBox 66">
            <a:extLst>
              <a:ext uri="{FF2B5EF4-FFF2-40B4-BE49-F238E27FC236}">
                <a16:creationId xmlns:a16="http://schemas.microsoft.com/office/drawing/2014/main" id="{426338AF-8FC9-42DB-B997-2556C33C8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1681544"/>
            <a:ext cx="13684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000" dirty="0">
                <a:solidFill>
                  <a:schemeClr val="bg1"/>
                </a:solidFill>
                <a:latin typeface="Arial" panose="020B0604020202020204" pitchFamily="34" charset="0"/>
              </a:rPr>
              <a:t>Tachwedd 2013</a:t>
            </a:r>
          </a:p>
        </p:txBody>
      </p:sp>
      <p:sp>
        <p:nvSpPr>
          <p:cNvPr id="3078" name="Rectangle 53">
            <a:extLst>
              <a:ext uri="{FF2B5EF4-FFF2-40B4-BE49-F238E27FC236}">
                <a16:creationId xmlns:a16="http://schemas.microsoft.com/office/drawing/2014/main" id="{76B106EB-CF48-46AC-8C5E-6CF582E35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" y="3335338"/>
            <a:ext cx="412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079" name="Rectangle 20">
            <a:extLst>
              <a:ext uri="{FF2B5EF4-FFF2-40B4-BE49-F238E27FC236}">
                <a16:creationId xmlns:a16="http://schemas.microsoft.com/office/drawing/2014/main" id="{2F0B9CF1-D181-4A07-B3F4-E5FBD41B3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5295900"/>
            <a:ext cx="3429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000">
                <a:latin typeface="Arial" panose="020B0604020202020204" pitchFamily="34" charset="0"/>
              </a:rPr>
              <a:t>  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9C2A98A3-4C7B-4205-8167-E355A620958C}"/>
              </a:ext>
            </a:extLst>
          </p:cNvPr>
          <p:cNvSpPr/>
          <p:nvPr/>
        </p:nvSpPr>
        <p:spPr>
          <a:xfrm>
            <a:off x="252650" y="3186487"/>
            <a:ext cx="3290200" cy="6441375"/>
          </a:xfrm>
          <a:prstGeom prst="roundRect">
            <a:avLst/>
          </a:prstGeom>
          <a:solidFill>
            <a:srgbClr val="178ED5"/>
          </a:solidFill>
          <a:ln>
            <a:solidFill>
              <a:srgbClr val="178E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/>
          <a:lstStyle/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endParaRPr lang="en-GB" sz="1100" b="1" dirty="0">
              <a:latin typeface="AGBookRoundedBQ-Regular" pitchFamily="50" charset="0"/>
            </a:endParaRPr>
          </a:p>
          <a:p>
            <a:pPr rtl="0" eaLnBrk="1" hangingPunct="1">
              <a:defRPr/>
            </a:pPr>
            <a:endParaRPr lang="en-GB" sz="1100" b="1" dirty="0">
              <a:latin typeface="AGBookRoundedBQ-Regular" pitchFamily="50" charset="0"/>
            </a:endParaRPr>
          </a:p>
          <a:p>
            <a:pPr rtl="0" eaLnBrk="1" hangingPunct="1">
              <a:defRPr/>
            </a:pPr>
            <a:endParaRPr lang="en-GB" sz="1100" b="1" dirty="0">
              <a:latin typeface="AGBookRoundedBQ-Regular" pitchFamily="50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06846C-2387-47FF-892C-CD54B30E512F}"/>
              </a:ext>
            </a:extLst>
          </p:cNvPr>
          <p:cNvSpPr txBox="1"/>
          <p:nvPr/>
        </p:nvSpPr>
        <p:spPr>
          <a:xfrm>
            <a:off x="3571875" y="3873500"/>
            <a:ext cx="3068638" cy="569913"/>
          </a:xfrm>
          <a:prstGeom prst="rect">
            <a:avLst/>
          </a:prstGeom>
          <a:noFill/>
        </p:spPr>
        <p:txBody>
          <a:bodyPr rtlCol="0">
            <a:spAutoFit/>
          </a:bodyPr>
          <a:lstStyle/>
          <a:p>
            <a:pPr rtl="0">
              <a:defRPr/>
            </a:pPr>
            <a:endParaRPr lang="en-GB" sz="1050" b="1" dirty="0"/>
          </a:p>
          <a:p>
            <a:pPr rtl="0">
              <a:defRPr/>
            </a:pPr>
            <a:endParaRPr lang="en-GB" sz="1050" b="1" dirty="0"/>
          </a:p>
          <a:p>
            <a:pPr rtl="0">
              <a:defRPr/>
            </a:pPr>
            <a:r>
              <a:rPr lang="cy-gb" sz="1000" b="1"/>
              <a:t> </a:t>
            </a:r>
          </a:p>
        </p:txBody>
      </p:sp>
      <p:sp>
        <p:nvSpPr>
          <p:cNvPr id="3084" name="TextBox 20">
            <a:extLst>
              <a:ext uri="{FF2B5EF4-FFF2-40B4-BE49-F238E27FC236}">
                <a16:creationId xmlns:a16="http://schemas.microsoft.com/office/drawing/2014/main" id="{F05A74C4-028C-4E2D-9B1C-2CF266167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754" y="7575762"/>
            <a:ext cx="2949575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r>
              <a:rPr lang="cy-gb" sz="1400" dirty="0">
                <a:latin typeface="Arial" panose="020B0604020202020204" pitchFamily="34" charset="0"/>
              </a:rPr>
              <a:t>Diolchwch i’ch cwsmer am gwyno a byddwch o </a:t>
            </a:r>
            <a:r>
              <a:rPr lang="cy-gb" sz="1400" dirty="0" err="1">
                <a:latin typeface="Arial" panose="020B0604020202020204" pitchFamily="34" charset="0"/>
              </a:rPr>
              <a:t>ddifrif</a:t>
            </a:r>
            <a:r>
              <a:rPr lang="cy-gb" sz="1400" dirty="0">
                <a:latin typeface="Arial" panose="020B0604020202020204" pitchFamily="34" charset="0"/>
              </a:rPr>
              <a:t>.  Ni fydd y mwyafrif byth yn trafferthu cwyno. Mae’r mwyafrif yn cerdded ymaith.</a:t>
            </a:r>
          </a:p>
          <a:p>
            <a:pPr algn="ctr" rtl="0">
              <a:spcBef>
                <a:spcPct val="0"/>
              </a:spcBef>
              <a:buFontTx/>
              <a:buNone/>
            </a:pPr>
            <a:r>
              <a:rPr lang="cy-gb" sz="1200" dirty="0">
                <a:latin typeface="Arial" panose="020B0604020202020204" pitchFamily="34" charset="0"/>
              </a:rPr>
              <a:t> </a:t>
            </a:r>
            <a:r>
              <a:rPr lang="cy-gb" sz="1250" b="1" dirty="0">
                <a:latin typeface="Arial" panose="020B0604020202020204" pitchFamily="34" charset="0"/>
              </a:rPr>
              <a:t>Marilyn </a:t>
            </a:r>
            <a:r>
              <a:rPr lang="cy-gb" sz="1250" b="1" dirty="0" err="1">
                <a:latin typeface="Arial" panose="020B0604020202020204" pitchFamily="34" charset="0"/>
              </a:rPr>
              <a:t>Suttle</a:t>
            </a:r>
            <a:endParaRPr lang="en-GB" altLang="en-US" sz="1250" b="1" dirty="0">
              <a:latin typeface="Arial" panose="020B0604020202020204" pitchFamily="34" charset="0"/>
            </a:endParaRPr>
          </a:p>
        </p:txBody>
      </p:sp>
      <p:pic>
        <p:nvPicPr>
          <p:cNvPr id="3085" name="Picture 6">
            <a:extLst>
              <a:ext uri="{FF2B5EF4-FFF2-40B4-BE49-F238E27FC236}">
                <a16:creationId xmlns:a16="http://schemas.microsoft.com/office/drawing/2014/main" id="{A1696981-EC5C-4B8A-8538-437BAD1B6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505" y="8940769"/>
            <a:ext cx="2232000" cy="74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2802802-EA33-4CE1-9881-238A1664E7E2}"/>
              </a:ext>
            </a:extLst>
          </p:cNvPr>
          <p:cNvSpPr/>
          <p:nvPr/>
        </p:nvSpPr>
        <p:spPr>
          <a:xfrm>
            <a:off x="3897313" y="4067175"/>
            <a:ext cx="2665412" cy="479583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D3A178-810B-4974-BB81-9849F0DF4B5B}"/>
              </a:ext>
            </a:extLst>
          </p:cNvPr>
          <p:cNvSpPr txBox="1"/>
          <p:nvPr/>
        </p:nvSpPr>
        <p:spPr>
          <a:xfrm>
            <a:off x="3774069" y="3400384"/>
            <a:ext cx="3030856" cy="4162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/>
            </a:pPr>
            <a:r>
              <a:rPr lang="cy-gb" sz="1250" u="sng" dirty="0"/>
              <a:t>Y broses ymchwilio i gwynion - 6 cam </a:t>
            </a:r>
          </a:p>
          <a:p>
            <a:pPr rtl="0">
              <a:defRPr/>
            </a:pPr>
            <a:endParaRPr lang="en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Cytuno </a:t>
            </a:r>
            <a:r>
              <a:rPr lang="cy-gb" sz="1200" dirty="0"/>
              <a:t>- Disgwyliadau, cytuno ar yn gŵyn, cytuno ar amserlen a phroses.  Dull cyfathrebu.  Canolbwyntio ar ganlyniadau.</a:t>
            </a:r>
          </a:p>
          <a:p>
            <a:pPr rtl="0">
              <a:defRPr/>
            </a:pPr>
            <a:endParaRPr lang="cy-gb" sz="10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Ymchwilio</a:t>
            </a:r>
            <a:r>
              <a:rPr lang="cy-gb" sz="1200" dirty="0"/>
              <a:t> - Cynllunio, casglu gwybodaeth, dadansoddi, gwerthuso.</a:t>
            </a:r>
          </a:p>
          <a:p>
            <a:pPr rtl="0">
              <a:defRPr/>
            </a:pPr>
            <a:endParaRPr lang="cy-gb" sz="10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Cyrraedd penderfyniad </a:t>
            </a:r>
            <a:r>
              <a:rPr lang="cy-gb" sz="1200" dirty="0"/>
              <a:t>-</a:t>
            </a:r>
            <a:r>
              <a:rPr lang="en" sz="1200" b="1" dirty="0"/>
              <a:t> </a:t>
            </a:r>
            <a:r>
              <a:rPr lang="en" sz="1200" dirty="0"/>
              <a:t>A</a:t>
            </a:r>
            <a:r>
              <a:rPr lang="en" sz="1200" b="1" dirty="0"/>
              <a:t> </a:t>
            </a:r>
            <a:r>
              <a:rPr lang="en" sz="1200" dirty="0"/>
              <a:t>ydych yn cadarnhau c</a:t>
            </a:r>
            <a:r>
              <a:rPr lang="en-GB" sz="1200" dirty="0"/>
              <a:t>w</a:t>
            </a:r>
            <a:r>
              <a:rPr lang="en" sz="1200" dirty="0"/>
              <a:t>yn neu beidio? </a:t>
            </a:r>
          </a:p>
          <a:p>
            <a:pPr rtl="0">
              <a:defRPr/>
            </a:pPr>
            <a:endParaRPr lang="en" sz="10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Cyfathrebu eich penderfyniad </a:t>
            </a:r>
            <a:r>
              <a:rPr lang="cy-gb" sz="1200" dirty="0"/>
              <a:t>- Adroddiad, a yw’n glir, gonest, tryloyw? </a:t>
            </a:r>
          </a:p>
          <a:p>
            <a:pPr rtl="0">
              <a:defRPr/>
            </a:pPr>
            <a:endParaRPr lang="cy-gb" sz="10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Datrysiad </a:t>
            </a:r>
            <a:r>
              <a:rPr lang="cy-gb" sz="1200" dirty="0"/>
              <a:t>-</a:t>
            </a:r>
            <a:r>
              <a:rPr lang="en" sz="1200" b="1" dirty="0"/>
              <a:t> </a:t>
            </a:r>
            <a:r>
              <a:rPr lang="en" sz="1200" dirty="0"/>
              <a:t>Sicrhau bod gweithredoedd yn cael eu cyflawni os cytunwyd ar ddatrysiad </a:t>
            </a:r>
          </a:p>
          <a:p>
            <a:pPr rtl="0">
              <a:defRPr/>
            </a:pPr>
            <a:endParaRPr lang="en" sz="10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b="1" dirty="0"/>
              <a:t>Dysgu Gwersi </a:t>
            </a:r>
            <a:r>
              <a:rPr lang="cy-gb" sz="1200" dirty="0"/>
              <a:t>-</a:t>
            </a:r>
            <a:r>
              <a:rPr lang="en" sz="1200" b="1" dirty="0"/>
              <a:t> </a:t>
            </a:r>
            <a:r>
              <a:rPr lang="en" sz="1200" dirty="0"/>
              <a:t>Beth ydych wedi’i ddysgu o’r ymchwiliad hwn, sut ydych yn atal hyn rhag digwydd eto?  </a:t>
            </a:r>
          </a:p>
        </p:txBody>
      </p:sp>
      <p:sp>
        <p:nvSpPr>
          <p:cNvPr id="3088" name="AutoShape 22" descr="Background Investigations | Powered by CRI Group">
            <a:extLst>
              <a:ext uri="{FF2B5EF4-FFF2-40B4-BE49-F238E27FC236}">
                <a16:creationId xmlns:a16="http://schemas.microsoft.com/office/drawing/2014/main" id="{B848B360-E5FD-42D3-9ADC-C2910552B0FC}"/>
              </a:ext>
            </a:extLst>
          </p:cNvPr>
          <p:cNvSpPr>
            <a:spLocks noChangeAspect="1" noChangeArrowheads="1"/>
          </p:cNvSpPr>
          <p:nvPr/>
        </p:nvSpPr>
        <p:spPr bwMode="auto">
          <a:xfrm flipH="1">
            <a:off x="3514725" y="1828800"/>
            <a:ext cx="3171825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089" name="AutoShape 24" descr="Background Investigations | Powered by CRI Group">
            <a:extLst>
              <a:ext uri="{FF2B5EF4-FFF2-40B4-BE49-F238E27FC236}">
                <a16:creationId xmlns:a16="http://schemas.microsoft.com/office/drawing/2014/main" id="{0A304A5B-4F19-4E27-8FD8-874D8912EF3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800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090" name="AutoShape 26" descr="Conducting unbiased investigations: tips from the Russia probe">
            <a:extLst>
              <a:ext uri="{FF2B5EF4-FFF2-40B4-BE49-F238E27FC236}">
                <a16:creationId xmlns:a16="http://schemas.microsoft.com/office/drawing/2014/main" id="{E3951C02-C40C-4613-A8C8-374E5F49BB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52913" y="1497013"/>
            <a:ext cx="1709737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092" name="TextBox 2">
            <a:extLst>
              <a:ext uri="{FF2B5EF4-FFF2-40B4-BE49-F238E27FC236}">
                <a16:creationId xmlns:a16="http://schemas.microsoft.com/office/drawing/2014/main" id="{85245598-B5C8-496B-9F08-605FD3022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1" y="2152685"/>
            <a:ext cx="2915452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r>
              <a:rPr lang="cy-gb" sz="1400" i="1" dirty="0">
                <a:latin typeface="Arial" panose="020B0604020202020204" pitchFamily="34" charset="0"/>
              </a:rPr>
              <a:t>“</a:t>
            </a:r>
            <a:r>
              <a:rPr lang="cy-gb" sz="1400" i="1" dirty="0" err="1">
                <a:latin typeface="Arial" panose="020B0604020202020204" pitchFamily="34" charset="0"/>
              </a:rPr>
              <a:t>An</a:t>
            </a:r>
            <a:r>
              <a:rPr lang="cy-gb" sz="1400" i="1" dirty="0">
                <a:latin typeface="Arial" panose="020B0604020202020204" pitchFamily="34" charset="0"/>
              </a:rPr>
              <a:t> </a:t>
            </a:r>
            <a:r>
              <a:rPr lang="cy-gb" sz="1400" i="1" dirty="0" err="1">
                <a:latin typeface="Arial" panose="020B0604020202020204" pitchFamily="34" charset="0"/>
              </a:rPr>
              <a:t>inch</a:t>
            </a:r>
            <a:r>
              <a:rPr lang="cy-gb" sz="1400" i="1" dirty="0">
                <a:latin typeface="Arial" panose="020B0604020202020204" pitchFamily="34" charset="0"/>
              </a:rPr>
              <a:t> of </a:t>
            </a:r>
            <a:r>
              <a:rPr lang="cy-gb" sz="1400" i="1" dirty="0" err="1">
                <a:latin typeface="Arial" panose="020B0604020202020204" pitchFamily="34" charset="0"/>
              </a:rPr>
              <a:t>progress</a:t>
            </a:r>
            <a:r>
              <a:rPr lang="cy-gb" sz="1400" i="1" dirty="0">
                <a:latin typeface="Arial" panose="020B0604020202020204" pitchFamily="34" charset="0"/>
              </a:rPr>
              <a:t>, is </a:t>
            </a:r>
            <a:r>
              <a:rPr lang="cy-gb" sz="1400" i="1" dirty="0" err="1">
                <a:latin typeface="Arial" panose="020B0604020202020204" pitchFamily="34" charset="0"/>
              </a:rPr>
              <a:t>worth</a:t>
            </a:r>
            <a:r>
              <a:rPr lang="cy-gb" sz="1400" i="1" dirty="0">
                <a:latin typeface="Arial" panose="020B0604020202020204" pitchFamily="34" charset="0"/>
              </a:rPr>
              <a:t> a </a:t>
            </a:r>
            <a:r>
              <a:rPr lang="cy-gb" sz="1400" i="1" dirty="0" err="1">
                <a:latin typeface="Arial" panose="020B0604020202020204" pitchFamily="34" charset="0"/>
              </a:rPr>
              <a:t>yard</a:t>
            </a:r>
            <a:r>
              <a:rPr lang="cy-gb" sz="1400" i="1" dirty="0">
                <a:latin typeface="Arial" panose="020B0604020202020204" pitchFamily="34" charset="0"/>
              </a:rPr>
              <a:t> of </a:t>
            </a:r>
            <a:r>
              <a:rPr lang="cy-gb" sz="1400" i="1" dirty="0" err="1">
                <a:latin typeface="Arial" panose="020B0604020202020204" pitchFamily="34" charset="0"/>
              </a:rPr>
              <a:t>complaint</a:t>
            </a:r>
            <a:r>
              <a:rPr lang="cy-gb" sz="1400" i="1" dirty="0">
                <a:latin typeface="Arial" panose="020B0604020202020204" pitchFamily="34" charset="0"/>
              </a:rPr>
              <a:t>.”</a:t>
            </a:r>
          </a:p>
          <a:p>
            <a:pPr rtl="0">
              <a:spcBef>
                <a:spcPct val="0"/>
              </a:spcBef>
              <a:buFontTx/>
              <a:buNone/>
            </a:pPr>
            <a:endParaRPr lang="en-GB" altLang="en-US" sz="1250" b="1" i="1" dirty="0">
              <a:latin typeface="Arial" panose="020B0604020202020204" pitchFamily="34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r>
              <a:rPr lang="cy-gb" sz="1250" b="1" dirty="0" err="1">
                <a:latin typeface="Arial" panose="020B0604020202020204" pitchFamily="34" charset="0"/>
              </a:rPr>
              <a:t>Booker</a:t>
            </a:r>
            <a:r>
              <a:rPr lang="cy-gb" sz="1250" b="1" dirty="0">
                <a:latin typeface="Arial" panose="020B0604020202020204" pitchFamily="34" charset="0"/>
              </a:rPr>
              <a:t> T Washington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86E0C1-32B9-4F8C-8B5F-B421847DA1DF}"/>
              </a:ext>
            </a:extLst>
          </p:cNvPr>
          <p:cNvSpPr txBox="1"/>
          <p:nvPr/>
        </p:nvSpPr>
        <p:spPr>
          <a:xfrm>
            <a:off x="1069642" y="299793"/>
            <a:ext cx="47187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4200" b="1" dirty="0">
                <a:solidFill>
                  <a:schemeClr val="bg1"/>
                </a:solidFill>
                <a:latin typeface="Arial" panose="020B0604020202020204" pitchFamily="34" charset="0"/>
              </a:rPr>
              <a:t>Sgiliau Ymchwilio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94A366-9F95-4B1B-AD42-246ECC747D5D}"/>
              </a:ext>
            </a:extLst>
          </p:cNvPr>
          <p:cNvSpPr txBox="1"/>
          <p:nvPr/>
        </p:nvSpPr>
        <p:spPr>
          <a:xfrm>
            <a:off x="480845" y="3269599"/>
            <a:ext cx="2907613" cy="703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eaLnBrk="1" hangingPunct="1">
              <a:defRPr/>
            </a:pP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Pam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ydyn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ni’n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ymchwilio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gwynion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rtl="0" eaLnBrk="1" hangingPunct="1">
              <a:defRPr/>
            </a:pPr>
            <a:endParaRPr lang="en-GB" sz="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unioni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gwallau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wnaed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gael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gwared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ragfarn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ganfod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oes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ymchwilio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rtl="0"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Cyfle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wrando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trin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Meysydd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gwasanaeth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dysgu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o’u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gwallau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rtl="0"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Gofyniad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cyfreithiol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Mwy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annibyniaeth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endParaRPr lang="en-GB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Beth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fydd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goblygiadau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peidio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ymchwilio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drylwyr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50" b="1" u="sng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</a:t>
            </a:r>
            <a:r>
              <a:rPr lang="en-GB" sz="125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rtl="0" eaLnBrk="1" hangingPunct="1">
              <a:defRPr/>
            </a:pPr>
            <a:endParaRPr lang="en-GB" sz="8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hygrededd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gwallau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cael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hailadrodd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gwersi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cael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dysgu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Gall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rywun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gael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niweidio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Byddai’r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cyhoedd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ffydd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gwasanaeth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Diffyg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ymddiriedaeth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cyhoedd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Risg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enw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</a:p>
          <a:p>
            <a:pPr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Ymchwiliad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Ombwdsmon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GB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Achos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llys</a:t>
            </a:r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rtl="0" eaLnBrk="1" hangingPunct="1">
              <a:buFont typeface="Arial" panose="020B0604020202020204" pitchFamily="34" charset="0"/>
              <a:buChar char="•"/>
              <a:defRPr/>
            </a:pPr>
            <a:endParaRPr lang="en-GB" sz="1600" b="1" dirty="0">
              <a:latin typeface="AGBookRoundedBQ-Regular" pitchFamily="50" charset="0"/>
            </a:endParaRPr>
          </a:p>
          <a:p>
            <a:endParaRPr lang="en-GB" dirty="0"/>
          </a:p>
        </p:txBody>
      </p:sp>
      <p:pic>
        <p:nvPicPr>
          <p:cNvPr id="23" name="Picture 5">
            <a:extLst>
              <a:ext uri="{FF2B5EF4-FFF2-40B4-BE49-F238E27FC236}">
                <a16:creationId xmlns:a16="http://schemas.microsoft.com/office/drawing/2014/main" id="{CF048E76-A163-49BE-86F9-B60CBA7C4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902" y="2139440"/>
            <a:ext cx="2302471" cy="1235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5ED04F5-FE7E-48E8-AE91-E65FCCDBFC3D}"/>
              </a:ext>
            </a:extLst>
          </p:cNvPr>
          <p:cNvSpPr/>
          <p:nvPr/>
        </p:nvSpPr>
        <p:spPr>
          <a:xfrm>
            <a:off x="3835400" y="7588178"/>
            <a:ext cx="2789237" cy="1147179"/>
          </a:xfrm>
          <a:prstGeom prst="rect">
            <a:avLst/>
          </a:prstGeom>
          <a:noFill/>
          <a:ln>
            <a:solidFill>
              <a:srgbClr val="00B3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5" name="Picture 1">
            <a:extLst>
              <a:ext uri="{FF2B5EF4-FFF2-40B4-BE49-F238E27FC236}">
                <a16:creationId xmlns:a16="http://schemas.microsoft.com/office/drawing/2014/main" id="{CD84D3D7-0689-4C35-8AD2-FE7186920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552" y="6273803"/>
            <a:ext cx="1945531" cy="1711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2" name="TextBox 65">
            <a:extLst>
              <a:ext uri="{FF2B5EF4-FFF2-40B4-BE49-F238E27FC236}">
                <a16:creationId xmlns:a16="http://schemas.microsoft.com/office/drawing/2014/main" id="{4173B972-5077-4876-8937-A2984C3FF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8" y="2254250"/>
            <a:ext cx="3430588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>
            <a:spAutoFit/>
          </a:bodyPr>
          <a:lstStyle/>
          <a:p>
            <a:pPr rtl="0" eaLnBrk="1" hangingPunct="1">
              <a:defRPr/>
            </a:pPr>
            <a:endParaRPr lang="en-GB" sz="1050" dirty="0">
              <a:latin typeface="Arial" charset="0"/>
              <a:cs typeface="Arial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88C5A77-3F5B-4CF5-A36C-7B1C09919A5A}"/>
              </a:ext>
            </a:extLst>
          </p:cNvPr>
          <p:cNvSpPr txBox="1"/>
          <p:nvPr/>
        </p:nvSpPr>
        <p:spPr>
          <a:xfrm>
            <a:off x="158422" y="173205"/>
            <a:ext cx="3629354" cy="471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/>
            </a:pPr>
            <a:r>
              <a:rPr lang="cy-gb" sz="1250" b="1" dirty="0"/>
              <a:t>Profi’r wybodaeth a gasglwyd </a:t>
            </a:r>
          </a:p>
          <a:p>
            <a:pPr rtl="0">
              <a:defRPr/>
            </a:pPr>
            <a:endParaRPr lang="en-GB" sz="800" b="1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Dilysrwydd - yw’r ddogfen yn ddilys ac o ffynhonnell benodol? </a:t>
            </a:r>
          </a:p>
          <a:p>
            <a:pPr rtl="0"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Hygrededd - yw’r ddogfen yn gynnwys gwall neu afluniad? </a:t>
            </a:r>
          </a:p>
          <a:p>
            <a:pPr rtl="0"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 err="1"/>
              <a:t>Cynrychioldeb</a:t>
            </a:r>
            <a:r>
              <a:rPr lang="cy-gb" sz="1200" dirty="0"/>
              <a:t> - yw’r ddogfen yn cynrychioli rhai tebyg?</a:t>
            </a:r>
          </a:p>
          <a:p>
            <a:pPr rtl="0"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Ystyr - yw’r dystiolaeth hon yn ddealladwy?</a:t>
            </a:r>
          </a:p>
          <a:p>
            <a:pPr rtl="0"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Digon - oes gennych chi ddigon o dystiolaeth i</a:t>
            </a:r>
            <a:br>
              <a:rPr lang="cy-gb" sz="1200" dirty="0"/>
            </a:br>
            <a:r>
              <a:rPr lang="cy-gb" sz="1200" dirty="0"/>
              <a:t>ateb y cwestiwn craidd a godwyd yn yr ymchwiliad?</a:t>
            </a:r>
          </a:p>
          <a:p>
            <a:pPr rtl="0"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Perthnasedd - yw’r dystiolaeth yn berthnasol i’r mater(</a:t>
            </a:r>
            <a:r>
              <a:rPr lang="cy-gb" sz="1200" dirty="0" err="1"/>
              <a:t>ion</a:t>
            </a:r>
            <a:r>
              <a:rPr lang="cy-gb" sz="1200" dirty="0"/>
              <a:t>) sy’n destun i’r ymchwiliad?</a:t>
            </a:r>
          </a:p>
          <a:p>
            <a:pPr rtl="0"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Dibynadwyaeth - yw’r dystiolaeth yn ddilys a chredadwy?</a:t>
            </a:r>
          </a:p>
          <a:p>
            <a:pPr rtl="0"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Genre - pa fath o ddogfen ydyw?</a:t>
            </a:r>
          </a:p>
          <a:p>
            <a:pPr rtl="0">
              <a:defRPr/>
            </a:pPr>
            <a:endParaRPr lang="cy-gb" sz="800" dirty="0"/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/>
              <a:t>Swyddogol/personol - ni ddylid cymryd yn ganiataol fod dogfennau swyddogol yn fwy dibynadwy na rhai sydd wedi’u creu yn bersonol. </a:t>
            </a:r>
          </a:p>
        </p:txBody>
      </p:sp>
      <p:sp>
        <p:nvSpPr>
          <p:cNvPr id="5124" name="TextBox 17">
            <a:extLst>
              <a:ext uri="{FF2B5EF4-FFF2-40B4-BE49-F238E27FC236}">
                <a16:creationId xmlns:a16="http://schemas.microsoft.com/office/drawing/2014/main" id="{A82563B5-2CF3-4687-994E-6098773B5A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7950200"/>
            <a:ext cx="2663825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1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1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100" dirty="0">
                <a:solidFill>
                  <a:schemeClr val="bg1"/>
                </a:solidFill>
                <a:latin typeface="Arial" panose="020B0604020202020204" pitchFamily="34" charset="0"/>
              </a:rPr>
              <a:t>Beth ydych chi wedi’i ddysgu o’r sesiwn 15 munud hon?  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1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r>
              <a:rPr lang="cy-gb" sz="1100" dirty="0">
                <a:solidFill>
                  <a:schemeClr val="bg1"/>
                </a:solidFill>
                <a:latin typeface="Arial" panose="020B0604020202020204" pitchFamily="34" charset="0"/>
              </a:rPr>
              <a:t>Beth fyddech chi’n ei wneud yn wahanol nawr? </a:t>
            </a:r>
          </a:p>
        </p:txBody>
      </p:sp>
      <p:sp>
        <p:nvSpPr>
          <p:cNvPr id="5125" name="Rectangle 16">
            <a:extLst>
              <a:ext uri="{FF2B5EF4-FFF2-40B4-BE49-F238E27FC236}">
                <a16:creationId xmlns:a16="http://schemas.microsoft.com/office/drawing/2014/main" id="{83F4DC63-33A6-4949-8C04-1B0A5ED95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273050"/>
            <a:ext cx="3429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</p:txBody>
      </p:sp>
      <p:sp>
        <p:nvSpPr>
          <p:cNvPr id="5126" name="Rectangle 49">
            <a:extLst>
              <a:ext uri="{FF2B5EF4-FFF2-40B4-BE49-F238E27FC236}">
                <a16:creationId xmlns:a16="http://schemas.microsoft.com/office/drawing/2014/main" id="{B8810159-57A1-4B8E-A384-73FDEB1C4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438" y="2967038"/>
            <a:ext cx="335756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5127" name="TextBox 18">
            <a:extLst>
              <a:ext uri="{FF2B5EF4-FFF2-40B4-BE49-F238E27FC236}">
                <a16:creationId xmlns:a16="http://schemas.microsoft.com/office/drawing/2014/main" id="{3C5B9125-7656-4A93-A9FF-71163D5F4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1263" y="496888"/>
            <a:ext cx="2854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5128" name="TextBox 19">
            <a:extLst>
              <a:ext uri="{FF2B5EF4-FFF2-40B4-BE49-F238E27FC236}">
                <a16:creationId xmlns:a16="http://schemas.microsoft.com/office/drawing/2014/main" id="{6FFC4C7F-4A50-4614-A7C2-9A55D7EEE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4925" y="781050"/>
            <a:ext cx="2854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5129" name="Rectangle 49">
            <a:extLst>
              <a:ext uri="{FF2B5EF4-FFF2-40B4-BE49-F238E27FC236}">
                <a16:creationId xmlns:a16="http://schemas.microsoft.com/office/drawing/2014/main" id="{11B3FBA7-5097-4E8A-A4C2-3DA4AB8BC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3138" y="2932113"/>
            <a:ext cx="3357562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endParaRPr lang="en-GB" altLang="en-US" sz="1000">
              <a:latin typeface="Arial" panose="020B0604020202020204" pitchFamily="34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rtl="0">
              <a:spcBef>
                <a:spcPct val="0"/>
              </a:spcBef>
              <a:buFontTx/>
              <a:buNone/>
            </a:pP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5130" name="TextBox 18">
            <a:extLst>
              <a:ext uri="{FF2B5EF4-FFF2-40B4-BE49-F238E27FC236}">
                <a16:creationId xmlns:a16="http://schemas.microsoft.com/office/drawing/2014/main" id="{79581953-01D2-4B3D-A5B4-B6AB0AB7D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8508" y="7834030"/>
            <a:ext cx="2447553" cy="669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rtl="0">
              <a:spcBef>
                <a:spcPct val="0"/>
              </a:spcBef>
              <a:buFontTx/>
              <a:buNone/>
            </a:pPr>
            <a:r>
              <a:rPr lang="cy-gb" sz="1250" i="1" dirty="0">
                <a:latin typeface="Arial" panose="020B0604020202020204" pitchFamily="34" charset="0"/>
              </a:rPr>
              <a:t>“Condemnio heb ymchwilio yw anwybodaeth ar ei waethaf.” </a:t>
            </a:r>
          </a:p>
          <a:p>
            <a:pPr algn="ctr" rtl="0">
              <a:spcBef>
                <a:spcPct val="0"/>
              </a:spcBef>
              <a:buFontTx/>
              <a:buNone/>
            </a:pPr>
            <a:r>
              <a:rPr lang="cy-gb" sz="1250" b="1" dirty="0" err="1">
                <a:latin typeface="Arial" panose="020B0604020202020204" pitchFamily="34" charset="0"/>
              </a:rPr>
              <a:t>Albert</a:t>
            </a:r>
            <a:r>
              <a:rPr lang="cy-gb" sz="1250" b="1" dirty="0">
                <a:latin typeface="Arial" panose="020B0604020202020204" pitchFamily="34" charset="0"/>
              </a:rPr>
              <a:t> </a:t>
            </a:r>
            <a:r>
              <a:rPr lang="cy-gb" sz="1250" b="1" dirty="0" err="1">
                <a:latin typeface="Arial" panose="020B0604020202020204" pitchFamily="34" charset="0"/>
              </a:rPr>
              <a:t>Einstein</a:t>
            </a:r>
            <a:endParaRPr lang="cy-gb" sz="1250" b="1" dirty="0">
              <a:latin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89DF469-B06C-47B4-B845-9E60ACC40A49}"/>
              </a:ext>
            </a:extLst>
          </p:cNvPr>
          <p:cNvSpPr/>
          <p:nvPr/>
        </p:nvSpPr>
        <p:spPr>
          <a:xfrm>
            <a:off x="141389" y="4925631"/>
            <a:ext cx="3503511" cy="4807163"/>
          </a:xfrm>
          <a:prstGeom prst="roundRect">
            <a:avLst/>
          </a:prstGeom>
          <a:solidFill>
            <a:srgbClr val="178ED5"/>
          </a:solidFill>
          <a:ln>
            <a:solidFill>
              <a:srgbClr val="178E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cy-gb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ctr" rtl="0">
              <a:defRPr/>
            </a:pPr>
            <a:endParaRPr lang="en-GB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7087499-D68B-473F-B204-2D5361052A5A}"/>
              </a:ext>
            </a:extLst>
          </p:cNvPr>
          <p:cNvSpPr/>
          <p:nvPr/>
        </p:nvSpPr>
        <p:spPr>
          <a:xfrm>
            <a:off x="3817938" y="230302"/>
            <a:ext cx="2894013" cy="5955476"/>
          </a:xfrm>
          <a:prstGeom prst="roundRect">
            <a:avLst/>
          </a:prstGeom>
          <a:solidFill>
            <a:srgbClr val="178ED5"/>
          </a:solidFill>
          <a:ln>
            <a:solidFill>
              <a:srgbClr val="178E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r>
              <a:rPr lang="cy-gb" sz="1400"/>
              <a:t> 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CCAF1D-BF43-416C-9674-5ADE4D404B5E}"/>
              </a:ext>
            </a:extLst>
          </p:cNvPr>
          <p:cNvSpPr txBox="1"/>
          <p:nvPr/>
        </p:nvSpPr>
        <p:spPr>
          <a:xfrm>
            <a:off x="119062" y="4968495"/>
            <a:ext cx="3576639" cy="4685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defRPr/>
            </a:pPr>
            <a:r>
              <a:rPr lang="cy-gb" sz="1250" b="1" dirty="0">
                <a:solidFill>
                  <a:prstClr val="white"/>
                </a:solidFill>
              </a:rPr>
              <a:t>          Beth ddylai’r adroddiad gynnwys?</a:t>
            </a:r>
          </a:p>
          <a:p>
            <a:pPr algn="ctr" rtl="0">
              <a:defRPr/>
            </a:pPr>
            <a:endParaRPr lang="en-GB" sz="800" b="1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Cwmpas yr ymchwiliad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Crynodeb yr ymchwiliad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Manylion materion allweddol, gan nodi cronoleg </a:t>
            </a:r>
            <a:br>
              <a:rPr lang="cy-gb" sz="1200" dirty="0">
                <a:solidFill>
                  <a:prstClr val="white"/>
                </a:solidFill>
              </a:rPr>
            </a:br>
            <a:r>
              <a:rPr lang="cy-gb" sz="1200" dirty="0">
                <a:solidFill>
                  <a:prstClr val="white"/>
                </a:solidFill>
              </a:rPr>
              <a:t>fer o ddigwyddiadau yn arwain at y gŵyn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Y sawl a gafodd eu cyfweld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Casgliad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Os canfu bod modd</a:t>
            </a:r>
            <a:r>
              <a:rPr lang="cy-GB" sz="1200" dirty="0">
                <a:solidFill>
                  <a:prstClr val="white"/>
                </a:solidFill>
              </a:rPr>
              <a:t> </a:t>
            </a:r>
            <a:r>
              <a:rPr lang="cy-gb" sz="1200" dirty="0">
                <a:solidFill>
                  <a:prstClr val="white"/>
                </a:solidFill>
              </a:rPr>
              <a:t>cyfiawnhau/cadarnhau’r</a:t>
            </a:r>
            <a:br>
              <a:rPr lang="cy-gb" sz="1200" dirty="0">
                <a:solidFill>
                  <a:prstClr val="white"/>
                </a:solidFill>
              </a:rPr>
            </a:br>
            <a:r>
              <a:rPr lang="cy-gb" sz="1200" dirty="0">
                <a:solidFill>
                  <a:prstClr val="white"/>
                </a:solidFill>
              </a:rPr>
              <a:t>gŵyn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Beth aeth o’i le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Ymddiheuriad, os yn briodol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Cynnig iawndal, os yn briodol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Os na chadarnhawyd y gŵyn, dylid darparu ~</a:t>
            </a:r>
            <a:br>
              <a:rPr lang="cy-gb" sz="1200" dirty="0">
                <a:solidFill>
                  <a:prstClr val="white"/>
                </a:solidFill>
              </a:rPr>
            </a:br>
            <a:r>
              <a:rPr lang="cy-gb" sz="1200" dirty="0">
                <a:solidFill>
                  <a:prstClr val="white"/>
                </a:solidFill>
              </a:rPr>
              <a:t>esboniad o pam y cyrhaeddwyd y casgliad hwn.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Ym mhob achos, dylai’r adroddiad roi gwybod i’r achwynydd bod ganddynt yr hawl i geisio ystyriaeth allanol annibynnol i’w cwyn</a:t>
            </a:r>
            <a:r>
              <a:rPr lang="cy-GB" sz="1200" dirty="0">
                <a:solidFill>
                  <a:prstClr val="white"/>
                </a:solidFill>
              </a:rPr>
              <a:t>, </a:t>
            </a:r>
            <a:r>
              <a:rPr lang="cy-gb" sz="1200" dirty="0">
                <a:solidFill>
                  <a:prstClr val="white"/>
                </a:solidFill>
              </a:rPr>
              <a:t>os ydynt yn dal i fod yn anfodlon. Dylid darparu gwybodaeth am gyflwyno cwynion i OGCC a </a:t>
            </a:r>
            <a:r>
              <a:rPr lang="en-GB" sz="1200" dirty="0" err="1">
                <a:solidFill>
                  <a:prstClr val="white"/>
                </a:solidFill>
              </a:rPr>
              <a:t>thrinwyr</a:t>
            </a:r>
            <a:r>
              <a:rPr lang="cy-gb" sz="1200" dirty="0">
                <a:solidFill>
                  <a:prstClr val="white"/>
                </a:solidFill>
              </a:rPr>
              <a:t> cwynion eraill.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E14241-72B0-44EA-83C7-76B771BB1B9D}"/>
              </a:ext>
            </a:extLst>
          </p:cNvPr>
          <p:cNvSpPr txBox="1"/>
          <p:nvPr/>
        </p:nvSpPr>
        <p:spPr>
          <a:xfrm>
            <a:off x="3855711" y="274315"/>
            <a:ext cx="2800350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/>
            </a:pPr>
            <a:r>
              <a:rPr lang="cy-gb" sz="1250" b="1" dirty="0">
                <a:solidFill>
                  <a:prstClr val="white"/>
                </a:solidFill>
              </a:rPr>
              <a:t>Canllawiau ynglŷn ag ymatebion ysgrifenedig </a:t>
            </a:r>
          </a:p>
          <a:p>
            <a:pPr algn="ctr" rtl="0">
              <a:defRPr/>
            </a:pPr>
            <a:endParaRPr lang="en-GB" sz="500" b="1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Ei wneud yn bersonol i’r unigolyn 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Ewch i’r afael â phob pwynt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Peidiwch </a:t>
            </a:r>
            <a:r>
              <a:rPr lang="cy-GB" sz="1200" dirty="0">
                <a:solidFill>
                  <a:prstClr val="white"/>
                </a:solidFill>
              </a:rPr>
              <a:t>â</a:t>
            </a:r>
            <a:r>
              <a:rPr lang="cy-gb" sz="1200" dirty="0">
                <a:solidFill>
                  <a:prstClr val="white"/>
                </a:solidFill>
              </a:rPr>
              <a:t> chopïo a gludo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Peidiwch â throsysgrifo llythyrau templed, dechreuwch gydag un ffres.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Esboniad a chasgliad</a:t>
            </a: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Byddwch yn glir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Anelwch am strwythur syml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Esboniwch unrhyw fyrfoddau / termau technegol a ddefnyddir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Sicrhewch fod manylion yr unigolyn yn gywir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Sicrhewch fod pob dyddiad yn gywir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Sicrhewch fod y gramadeg yn gywir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Cwblhewch ddrafft, gadewch y drafft ac ewch yn ôl ato a’i ail-ddarllen cyn ei anfon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Allai rhywun arall ddarllen y drafft i chi cyn ei anfon? </a:t>
            </a:r>
          </a:p>
          <a:p>
            <a:pPr rtl="0">
              <a:defRPr/>
            </a:pPr>
            <a:endParaRPr lang="cy-gb" sz="500" dirty="0">
              <a:solidFill>
                <a:prstClr val="white"/>
              </a:solidFill>
            </a:endParaRPr>
          </a:p>
          <a:p>
            <a:pPr marL="171450" indent="-171450" rtl="0">
              <a:buFont typeface="Arial" panose="020B0604020202020204" pitchFamily="34" charset="0"/>
              <a:buChar char="•"/>
              <a:defRPr/>
            </a:pPr>
            <a:r>
              <a:rPr lang="cy-gb" sz="1200" dirty="0">
                <a:solidFill>
                  <a:prstClr val="white"/>
                </a:solidFill>
              </a:rPr>
              <a:t>Mae darllen dogfen o’r gwaelod i fyny yn eich galluogi i weld gwallau yn haws. </a:t>
            </a:r>
          </a:p>
        </p:txBody>
      </p:sp>
      <p:pic>
        <p:nvPicPr>
          <p:cNvPr id="5136" name="Picture 6">
            <a:extLst>
              <a:ext uri="{FF2B5EF4-FFF2-40B4-BE49-F238E27FC236}">
                <a16:creationId xmlns:a16="http://schemas.microsoft.com/office/drawing/2014/main" id="{5919A246-C4CF-4B27-B65C-505C32F75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588" y="8905908"/>
            <a:ext cx="2232000" cy="742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23E1A00B32BD4C8D60001A05719DF8" ma:contentTypeVersion="0" ma:contentTypeDescription="Create a new document." ma:contentTypeScope="" ma:versionID="c473bd84d38dd9f110130afdde78a28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B8B356-EB27-4915-AC9D-A1D588AC482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764C543-53B5-47C2-BD73-B066934DBF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BA1A48-8C08-4946-BDBC-A914E79F87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12207</TotalTime>
  <Words>657</Words>
  <Application>Microsoft Office PowerPoint</Application>
  <PresentationFormat>A4 Paper (210x297 mm)</PresentationFormat>
  <Paragraphs>152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AGBookRoundedBQ-Regular</vt:lpstr>
      <vt:lpstr>Arial</vt:lpstr>
      <vt:lpstr>Calibri</vt:lpstr>
      <vt:lpstr>Office Theme</vt:lpstr>
      <vt:lpstr>PowerPoint Presentation</vt:lpstr>
      <vt:lpstr>PowerPoint Presentation</vt:lpstr>
    </vt:vector>
  </TitlesOfParts>
  <Company>Boots UK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navaz.dean</dc:creator>
  <cp:lastModifiedBy>Ffion Hillman</cp:lastModifiedBy>
  <cp:revision>756</cp:revision>
  <cp:lastPrinted>2016-04-13T12:06:16Z</cp:lastPrinted>
  <dcterms:created xsi:type="dcterms:W3CDTF">2012-11-21T10:07:51Z</dcterms:created>
  <dcterms:modified xsi:type="dcterms:W3CDTF">2022-08-16T07:42:47Z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0x0101002C23E1A00B32BD4C8D60001A05719DF8</vt:lpwstr>
  </property>
</Properties>
</file>