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12.xml" ContentType="application/vnd.openxmlformats-officedocument.presentationml.notesSlide+xml"/>
  <Override PartName="/ppt/charts/chart13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notesSlides/notesSlide15.xml" ContentType="application/vnd.openxmlformats-officedocument.presentationml.notesSlide+xml"/>
  <Override PartName="/ppt/charts/chart15.xml" ContentType="application/vnd.openxmlformats-officedocument.drawingml.chart+xml"/>
  <Override PartName="/ppt/notesSlides/notesSlide16.xml" ContentType="application/vnd.openxmlformats-officedocument.presentationml.notesSlide+xml"/>
  <Override PartName="/ppt/charts/chart16.xml" ContentType="application/vnd.openxmlformats-officedocument.drawingml.chart+xml"/>
  <Override PartName="/ppt/notesSlides/notesSlide17.xml" ContentType="application/vnd.openxmlformats-officedocument.presentationml.notesSl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notesSlides/notesSlide18.xml" ContentType="application/vnd.openxmlformats-officedocument.presentationml.notesSlide+xml"/>
  <Override PartName="/ppt/charts/chart19.xml" ContentType="application/vnd.openxmlformats-officedocument.drawingml.chart+xml"/>
  <Override PartName="/ppt/notesSlides/notesSlide19.xml" ContentType="application/vnd.openxmlformats-officedocument.presentationml.notesSlide+xml"/>
  <Override PartName="/ppt/charts/chart20.xml" ContentType="application/vnd.openxmlformats-officedocument.drawingml.chart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847" r:id="rId2"/>
    <p:sldId id="651" r:id="rId3"/>
    <p:sldId id="948" r:id="rId4"/>
    <p:sldId id="916" r:id="rId5"/>
    <p:sldId id="1052" r:id="rId6"/>
    <p:sldId id="1053" r:id="rId7"/>
    <p:sldId id="1054" r:id="rId8"/>
    <p:sldId id="1056" r:id="rId9"/>
    <p:sldId id="1059" r:id="rId10"/>
    <p:sldId id="1060" r:id="rId11"/>
    <p:sldId id="1061" r:id="rId12"/>
    <p:sldId id="1064" r:id="rId13"/>
    <p:sldId id="1065" r:id="rId14"/>
    <p:sldId id="1063" r:id="rId15"/>
    <p:sldId id="1066" r:id="rId16"/>
    <p:sldId id="1067" r:id="rId17"/>
    <p:sldId id="1070" r:id="rId18"/>
    <p:sldId id="1068" r:id="rId19"/>
    <p:sldId id="1057" r:id="rId20"/>
    <p:sldId id="1055" r:id="rId2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99E7"/>
    <a:srgbClr val="FEFFC5"/>
    <a:srgbClr val="FDFFA3"/>
    <a:srgbClr val="FCFFE1"/>
    <a:srgbClr val="413254"/>
    <a:srgbClr val="558ED5"/>
    <a:srgbClr val="FFD333"/>
    <a:srgbClr val="CC0099"/>
    <a:srgbClr val="FFCC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84" autoAdjust="0"/>
    <p:restoredTop sz="86016" autoAdjust="0"/>
  </p:normalViewPr>
  <p:slideViewPr>
    <p:cSldViewPr>
      <p:cViewPr varScale="1">
        <p:scale>
          <a:sx n="91" d="100"/>
          <a:sy n="91" d="100"/>
        </p:scale>
        <p:origin x="78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836" y="-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378401712943778"/>
          <c:y val="3.0250338025928577E-2"/>
          <c:w val="0.39097088996801249"/>
          <c:h val="0.92597308731930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4399E7"/>
            </a:solidFill>
          </c:spPr>
          <c:invertIfNegative val="0"/>
          <c:dPt>
            <c:idx val="11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CA1C-4961-B469-EB4189AB56C5}"/>
              </c:ext>
            </c:extLst>
          </c:dPt>
          <c:dPt>
            <c:idx val="12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CA1C-4961-B469-EB4189AB56C5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A1C-4961-B469-EB4189AB56C5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Ar-lein / rhyngrwyd / gwefan / Google</c:v>
                </c:pt>
                <c:pt idx="1">
                  <c:v>Wedi gwybod amdano erioed / eisoes yn gwybod amdano </c:v>
                </c:pt>
                <c:pt idx="2">
                  <c:v>Cyngor</c:v>
                </c:pt>
                <c:pt idx="3">
                  <c:v>Ffrind / aelod o’r teulu / ar lafar</c:v>
                </c:pt>
                <c:pt idx="4">
                  <c:v>Bwrdd Iechyd / Ysbyty / Meddyg Teulu / GIG</c:v>
                </c:pt>
                <c:pt idx="5">
                  <c:v>Cynghorydd / AS</c:v>
                </c:pt>
                <c:pt idx="6">
                  <c:v>Cyswllt blaenorol</c:v>
                </c:pt>
                <c:pt idx="7">
                  <c:v>Gweithio’n flaenorol mewn gwasanaeth sifil / llywodraeth leol ac ati.</c:v>
                </c:pt>
                <c:pt idx="8">
                  <c:v>Atgyfeiriad / argymhellwyd (heb fod yn benodol)</c:v>
                </c:pt>
                <c:pt idx="9">
                  <c:v>Cyngor ar Bopeth</c:v>
                </c:pt>
                <c:pt idx="10">
                  <c:v>Cymdeithas Dai</c:v>
                </c:pt>
                <c:pt idx="11">
                  <c:v>Arall</c:v>
                </c:pt>
                <c:pt idx="12">
                  <c:v>Ddim yn gwybod / methu cofio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30</c:v>
                </c:pt>
                <c:pt idx="1">
                  <c:v>19</c:v>
                </c:pt>
                <c:pt idx="2">
                  <c:v>10</c:v>
                </c:pt>
                <c:pt idx="3">
                  <c:v>9</c:v>
                </c:pt>
                <c:pt idx="4">
                  <c:v>7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6</c:v>
                </c:pt>
                <c:pt idx="1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1C-4961-B469-EB4189AB56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2"/>
        <c:axId val="170092416"/>
        <c:axId val="170093952"/>
      </c:barChart>
      <c:catAx>
        <c:axId val="17009241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70093952"/>
        <c:crosses val="autoZero"/>
        <c:auto val="1"/>
        <c:lblAlgn val="ctr"/>
        <c:lblOffset val="100"/>
        <c:noMultiLvlLbl val="0"/>
      </c:catAx>
      <c:valAx>
        <c:axId val="17009395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70092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288973595615"/>
          <c:y val="0.1763875613255958"/>
          <c:w val="0.79027065786619966"/>
          <c:h val="0.7713019760617264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rgbClr val="4399E7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7347-4AA5-9B87-3246E3AC3A8C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7347-4AA5-9B87-3246E3AC3A8C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7347-4AA5-9B87-3246E3AC3A8C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347-4AA5-9B87-3246E3AC3A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Do</c:v>
                </c:pt>
                <c:pt idx="1">
                  <c:v>Naddo</c:v>
                </c:pt>
                <c:pt idx="2">
                  <c:v>Ddim yn cofio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58</c:v>
                </c:pt>
                <c:pt idx="1">
                  <c:v>19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347-4AA5-9B87-3246E3AC3A8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7708466653682423E-2"/>
          <c:y val="1.8725875124673441E-2"/>
          <c:w val="0.96839932110959637"/>
          <c:h val="0.13281977418664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288973595615"/>
          <c:y val="0.1763875613255958"/>
          <c:w val="0.79027065786619966"/>
          <c:h val="0.7713019760617264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rgbClr val="4399E7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B512-47A4-AE82-C0A83E43668E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B512-47A4-AE82-C0A83E43668E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B512-47A4-AE82-C0A83E43668E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B512-47A4-AE82-C0A83E4366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Do</c:v>
                </c:pt>
                <c:pt idx="1">
                  <c:v>Naddo</c:v>
                </c:pt>
                <c:pt idx="2">
                  <c:v>Ddim yn cofio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70</c:v>
                </c:pt>
                <c:pt idx="1">
                  <c:v>14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512-47A4-AE82-C0A83E43668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7708466653682423E-2"/>
          <c:y val="1.8725875124673441E-2"/>
          <c:w val="0.96839932110959637"/>
          <c:h val="0.13281977418664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288973595615"/>
          <c:y val="0.1763875613255958"/>
          <c:w val="0.79027065786619966"/>
          <c:h val="0.7713019760617264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rgbClr val="4399E7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6205-413E-B938-E4841F3B378A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6205-413E-B938-E4841F3B378A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6205-413E-B938-E4841F3B378A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6205-413E-B938-E4841F3B37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Do</c:v>
                </c:pt>
                <c:pt idx="1">
                  <c:v>Naddo</c:v>
                </c:pt>
                <c:pt idx="2">
                  <c:v>Ddim yn cofio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37</c:v>
                </c:pt>
                <c:pt idx="1">
                  <c:v>37</c:v>
                </c:pt>
                <c:pt idx="2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205-413E-B938-E4841F3B378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7708466653682423E-2"/>
          <c:y val="1.8725875124673441E-2"/>
          <c:w val="0.96839932110959637"/>
          <c:h val="0.13281977418664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2939660917026821"/>
          <c:y val="0.11630565763475503"/>
          <c:w val="0.45115243860650545"/>
          <c:h val="0.8554883650687775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Cytuno’n gryf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Cefais wybodaeth glir am broses yr Ombwdsmon ar gyfer delio â chwynion</c:v>
                </c:pt>
                <c:pt idx="1">
                  <c:v>Cefais wybodaeth glir am rôl yr Ombwdsmon a’r hyn y gall ac na all y swyddfa ei wneud</c:v>
                </c:pt>
                <c:pt idx="2">
                  <c:v>Ystyriwyd fy nghwyn yn brydlon</c:v>
                </c:pt>
                <c:pt idx="3">
                  <c:v>Ystyriwyd fy nghwyn yn ddiduedd</c:v>
                </c:pt>
                <c:pt idx="4">
                  <c:v>Ystyriwyd fy nghwyn yn drylwyr gan ystyried yr holl dystiolaeth berthnasol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44</c:v>
                </c:pt>
                <c:pt idx="1">
                  <c:v>42</c:v>
                </c:pt>
                <c:pt idx="2">
                  <c:v>40</c:v>
                </c:pt>
                <c:pt idx="3">
                  <c:v>35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81-458B-9868-A595F60BA1B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Cytuno i raddau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381-458B-9868-A595F60BA1B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381-458B-9868-A595F60BA1B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381-458B-9868-A595F60BA1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Cefais wybodaeth glir am broses yr Ombwdsmon ar gyfer delio â chwynion</c:v>
                </c:pt>
                <c:pt idx="1">
                  <c:v>Cefais wybodaeth glir am rôl yr Ombwdsmon a’r hyn y gall ac na all y swyddfa ei wneud</c:v>
                </c:pt>
                <c:pt idx="2">
                  <c:v>Ystyriwyd fy nghwyn yn brydlon</c:v>
                </c:pt>
                <c:pt idx="3">
                  <c:v>Ystyriwyd fy nghwyn yn ddiduedd</c:v>
                </c:pt>
                <c:pt idx="4">
                  <c:v>Ystyriwyd fy nghwyn yn drylwyr gan ystyried yr holl dystiolaeth berthnasol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24</c:v>
                </c:pt>
                <c:pt idx="1">
                  <c:v>26</c:v>
                </c:pt>
                <c:pt idx="2">
                  <c:v>19</c:v>
                </c:pt>
                <c:pt idx="3">
                  <c:v>14</c:v>
                </c:pt>
                <c:pt idx="4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81-458B-9868-A595F60BA1B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Dim un / ddim yn gwybod</c:v>
                </c:pt>
              </c:strCache>
            </c:strRef>
          </c:tx>
          <c:spPr>
            <a:solidFill>
              <a:srgbClr val="FEFFC5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381-458B-9868-A595F60BA1B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C381-458B-9868-A595F60BA1B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C381-458B-9868-A595F60BA1BB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Cefais wybodaeth glir am broses yr Ombwdsmon ar gyfer delio â chwynion</c:v>
                </c:pt>
                <c:pt idx="1">
                  <c:v>Cefais wybodaeth glir am rôl yr Ombwdsmon a’r hyn y gall ac na all y swyddfa ei wneud</c:v>
                </c:pt>
                <c:pt idx="2">
                  <c:v>Ystyriwyd fy nghwyn yn brydlon</c:v>
                </c:pt>
                <c:pt idx="3">
                  <c:v>Ystyriwyd fy nghwyn yn ddiduedd</c:v>
                </c:pt>
                <c:pt idx="4">
                  <c:v>Ystyriwyd fy nghwyn yn drylwyr gan ystyried yr holl dystiolaeth berthnasol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13</c:v>
                </c:pt>
                <c:pt idx="1">
                  <c:v>13</c:v>
                </c:pt>
                <c:pt idx="2">
                  <c:v>16</c:v>
                </c:pt>
                <c:pt idx="3">
                  <c:v>25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81-458B-9868-A595F60BA1B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Anghytuno i raddau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C381-458B-9868-A595F60BA1B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C381-458B-9868-A595F60BA1B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C381-458B-9868-A595F60BA1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Cefais wybodaeth glir am broses yr Ombwdsmon ar gyfer delio â chwynion</c:v>
                </c:pt>
                <c:pt idx="1">
                  <c:v>Cefais wybodaeth glir am rôl yr Ombwdsmon a’r hyn y gall ac na all y swyddfa ei wneud</c:v>
                </c:pt>
                <c:pt idx="2">
                  <c:v>Ystyriwyd fy nghwyn yn brydlon</c:v>
                </c:pt>
                <c:pt idx="3">
                  <c:v>Ystyriwyd fy nghwyn yn ddiduedd</c:v>
                </c:pt>
                <c:pt idx="4">
                  <c:v>Ystyriwyd fy nghwyn yn drylwyr gan ystyried yr holl dystiolaeth berthnasol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7</c:v>
                </c:pt>
                <c:pt idx="1">
                  <c:v>9</c:v>
                </c:pt>
                <c:pt idx="2">
                  <c:v>11</c:v>
                </c:pt>
                <c:pt idx="3">
                  <c:v>8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381-458B-9868-A595F60BA1B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Anghytuno’n gryf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C381-458B-9868-A595F60BA1B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C381-458B-9868-A595F60BA1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Cefais wybodaeth glir am broses yr Ombwdsmon ar gyfer delio â chwynion</c:v>
                </c:pt>
                <c:pt idx="1">
                  <c:v>Cefais wybodaeth glir am rôl yr Ombwdsmon a’r hyn y gall ac na all y swyddfa ei wneud</c:v>
                </c:pt>
                <c:pt idx="2">
                  <c:v>Ystyriwyd fy nghwyn yn brydlon</c:v>
                </c:pt>
                <c:pt idx="3">
                  <c:v>Ystyriwyd fy nghwyn yn ddiduedd</c:v>
                </c:pt>
                <c:pt idx="4">
                  <c:v>Ystyriwyd fy nghwyn yn drylwyr gan ystyried yr holl dystiolaeth berthnasol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11</c:v>
                </c:pt>
                <c:pt idx="1">
                  <c:v>10</c:v>
                </c:pt>
                <c:pt idx="2">
                  <c:v>15</c:v>
                </c:pt>
                <c:pt idx="3">
                  <c:v>19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381-458B-9868-A595F60BA1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78363392"/>
        <c:axId val="178373376"/>
      </c:barChart>
      <c:catAx>
        <c:axId val="178363392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extTo"/>
        <c:crossAx val="178373376"/>
        <c:crosses val="autoZero"/>
        <c:auto val="1"/>
        <c:lblAlgn val="ctr"/>
        <c:lblOffset val="100"/>
        <c:noMultiLvlLbl val="0"/>
      </c:catAx>
      <c:valAx>
        <c:axId val="1783733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7836339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 b="0" i="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600" b="0" i="0"/>
            </a:pPr>
            <a:endParaRPr lang="en-US"/>
          </a:p>
        </c:txPr>
      </c:legendEntry>
      <c:layout>
        <c:manualLayout>
          <c:xMode val="edge"/>
          <c:yMode val="edge"/>
          <c:x val="2.4586224351820934E-2"/>
          <c:y val="1.1326025668608962E-2"/>
          <c:w val="0.95677804212688633"/>
          <c:h val="9.7425498517333495E-2"/>
        </c:manualLayout>
      </c:layout>
      <c:overlay val="0"/>
      <c:txPr>
        <a:bodyPr/>
        <a:lstStyle/>
        <a:p>
          <a:pPr>
            <a:defRPr sz="1600" b="0" i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090657748464207"/>
          <c:y val="0.11630565763475503"/>
          <c:w val="0.47964247029213164"/>
          <c:h val="0.8554883650687775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Cytuno’n gryf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Mae’r staff yr oeddwn yn delio â nhw wedi fy nhrin yn gwrtais ac yn barchus</c:v>
                </c:pt>
                <c:pt idx="1">
                  <c:v>Deliodd y staff â’m cwyn yn unol â’r broses a esboniwyd i mi</c:v>
                </c:pt>
                <c:pt idx="2">
                  <c:v>Rhoddodd y staff yr wybodaeth ddiweddaraf i mi drwy gydol y broses yn y ffordd y cytunwyd arni</c:v>
                </c:pt>
                <c:pt idx="3">
                  <c:v>Mae’n hawdd cael gafael ar staff</c:v>
                </c:pt>
                <c:pt idx="4">
                  <c:v>Roedd gan staff yr Ombwdsmon ddealltwriaeth dda o’m cwyn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59</c:v>
                </c:pt>
                <c:pt idx="1">
                  <c:v>41</c:v>
                </c:pt>
                <c:pt idx="2">
                  <c:v>38</c:v>
                </c:pt>
                <c:pt idx="3">
                  <c:v>33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81-458B-9868-A595F60BA1B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Cytuno i raddau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381-458B-9868-A595F60BA1B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381-458B-9868-A595F60BA1B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381-458B-9868-A595F60BA1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Mae’r staff yr oeddwn yn delio â nhw wedi fy nhrin yn gwrtais ac yn barchus</c:v>
                </c:pt>
                <c:pt idx="1">
                  <c:v>Deliodd y staff â’m cwyn yn unol â’r broses a esboniwyd i mi</c:v>
                </c:pt>
                <c:pt idx="2">
                  <c:v>Rhoddodd y staff yr wybodaeth ddiweddaraf i mi drwy gydol y broses yn y ffordd y cytunwyd arni</c:v>
                </c:pt>
                <c:pt idx="3">
                  <c:v>Mae’n hawdd cael gafael ar staff</c:v>
                </c:pt>
                <c:pt idx="4">
                  <c:v>Roedd gan staff yr Ombwdsmon ddealltwriaeth dda o’m cwyn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15</c:v>
                </c:pt>
                <c:pt idx="1">
                  <c:v>20</c:v>
                </c:pt>
                <c:pt idx="2">
                  <c:v>15</c:v>
                </c:pt>
                <c:pt idx="3">
                  <c:v>28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81-458B-9868-A595F60BA1B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Dim un / ddim yn gwybod</c:v>
                </c:pt>
              </c:strCache>
            </c:strRef>
          </c:tx>
          <c:spPr>
            <a:solidFill>
              <a:srgbClr val="FEFFC5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381-458B-9868-A595F60BA1B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C381-458B-9868-A595F60BA1B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C381-458B-9868-A595F60BA1BB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Mae’r staff yr oeddwn yn delio â nhw wedi fy nhrin yn gwrtais ac yn barchus</c:v>
                </c:pt>
                <c:pt idx="1">
                  <c:v>Deliodd y staff â’m cwyn yn unol â’r broses a esboniwyd i mi</c:v>
                </c:pt>
                <c:pt idx="2">
                  <c:v>Rhoddodd y staff yr wybodaeth ddiweddaraf i mi drwy gydol y broses yn y ffordd y cytunwyd arni</c:v>
                </c:pt>
                <c:pt idx="3">
                  <c:v>Mae’n hawdd cael gafael ar staff</c:v>
                </c:pt>
                <c:pt idx="4">
                  <c:v>Roedd gan staff yr Ombwdsmon ddealltwriaeth dda o’m cwyn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13</c:v>
                </c:pt>
                <c:pt idx="1">
                  <c:v>14</c:v>
                </c:pt>
                <c:pt idx="2">
                  <c:v>16</c:v>
                </c:pt>
                <c:pt idx="3">
                  <c:v>19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81-458B-9868-A595F60BA1B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Anghytuno i raddau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C381-458B-9868-A595F60BA1B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C381-458B-9868-A595F60BA1B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C381-458B-9868-A595F60BA1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Mae’r staff yr oeddwn yn delio â nhw wedi fy nhrin yn gwrtais ac yn barchus</c:v>
                </c:pt>
                <c:pt idx="1">
                  <c:v>Deliodd y staff â’m cwyn yn unol â’r broses a esboniwyd i mi</c:v>
                </c:pt>
                <c:pt idx="2">
                  <c:v>Rhoddodd y staff yr wybodaeth ddiweddaraf i mi drwy gydol y broses yn y ffordd y cytunwyd arni</c:v>
                </c:pt>
                <c:pt idx="3">
                  <c:v>Mae’n hawdd cael gafael ar staff</c:v>
                </c:pt>
                <c:pt idx="4">
                  <c:v>Roedd gan staff yr Ombwdsmon ddealltwriaeth dda o’m cwyn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5</c:v>
                </c:pt>
                <c:pt idx="1">
                  <c:v>9</c:v>
                </c:pt>
                <c:pt idx="2">
                  <c:v>12</c:v>
                </c:pt>
                <c:pt idx="3">
                  <c:v>8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381-458B-9868-A595F60BA1B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Anghytuno’n gryf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C381-458B-9868-A595F60BA1B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C381-458B-9868-A595F60BA1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Mae’r staff yr oeddwn yn delio â nhw wedi fy nhrin yn gwrtais ac yn barchus</c:v>
                </c:pt>
                <c:pt idx="1">
                  <c:v>Deliodd y staff â’m cwyn yn unol â’r broses a esboniwyd i mi</c:v>
                </c:pt>
                <c:pt idx="2">
                  <c:v>Rhoddodd y staff yr wybodaeth ddiweddaraf i mi drwy gydol y broses yn y ffordd y cytunwyd arni</c:v>
                </c:pt>
                <c:pt idx="3">
                  <c:v>Mae’n hawdd cael gafael ar staff</c:v>
                </c:pt>
                <c:pt idx="4">
                  <c:v>Roedd gan staff yr Ombwdsmon ddealltwriaeth dda o’m cwyn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8</c:v>
                </c:pt>
                <c:pt idx="1">
                  <c:v>16</c:v>
                </c:pt>
                <c:pt idx="2">
                  <c:v>18</c:v>
                </c:pt>
                <c:pt idx="3">
                  <c:v>11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381-458B-9868-A595F60BA1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78363392"/>
        <c:axId val="178373376"/>
      </c:barChart>
      <c:catAx>
        <c:axId val="178363392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extTo"/>
        <c:crossAx val="178373376"/>
        <c:crosses val="autoZero"/>
        <c:auto val="1"/>
        <c:lblAlgn val="ctr"/>
        <c:lblOffset val="100"/>
        <c:noMultiLvlLbl val="0"/>
      </c:catAx>
      <c:valAx>
        <c:axId val="1783733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7836339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 b="0" i="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600" b="0" i="0"/>
            </a:pPr>
            <a:endParaRPr lang="en-US"/>
          </a:p>
        </c:txPr>
      </c:legendEntry>
      <c:layout>
        <c:manualLayout>
          <c:xMode val="edge"/>
          <c:yMode val="edge"/>
          <c:x val="2.4586224351820934E-2"/>
          <c:y val="1.1326025668608962E-2"/>
          <c:w val="0.95677804212688633"/>
          <c:h val="9.7425498517333495E-2"/>
        </c:manualLayout>
      </c:layout>
      <c:overlay val="0"/>
      <c:txPr>
        <a:bodyPr/>
        <a:lstStyle/>
        <a:p>
          <a:pPr>
            <a:defRPr sz="1600" b="0" i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105419133445445E-2"/>
          <c:y val="1.7375139312643048E-2"/>
          <c:w val="0.78512709559953653"/>
          <c:h val="0.58355933435586937"/>
        </c:manualLayout>
      </c:layout>
      <c:barChart>
        <c:barDir val="col"/>
        <c:grouping val="percentStacked"/>
        <c:varyColors val="0"/>
        <c:ser>
          <c:idx val="2"/>
          <c:order val="0"/>
          <c:tx>
            <c:strRef>
              <c:f>Sheet1!$A$2</c:f>
              <c:strCache>
                <c:ptCount val="1"/>
                <c:pt idx="0">
                  <c:v>Bodlon iawn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Sheet1!$B$1:$R$1</c:f>
              <c:strCache>
                <c:ptCount val="17"/>
                <c:pt idx="0">
                  <c:v>Pob Un</c:v>
                </c:pt>
                <c:pt idx="1">
                  <c:v> </c:v>
                </c:pt>
                <c:pt idx="2">
                  <c:v>Asesu</c:v>
                </c:pt>
                <c:pt idx="3">
                  <c:v>Ymchwilio</c:v>
                </c:pt>
                <c:pt idx="4">
                  <c:v>  </c:v>
                </c:pt>
                <c:pt idx="5">
                  <c:v>COD</c:v>
                </c:pt>
                <c:pt idx="6">
                  <c:v>MAL</c:v>
                </c:pt>
                <c:pt idx="7">
                  <c:v>   </c:v>
                </c:pt>
                <c:pt idx="8">
                  <c:v>Ymyrryd - wedi canfod nam</c:v>
                </c:pt>
                <c:pt idx="9">
                  <c:v>Ymyrryd - ddim wedi canfod nam</c:v>
                </c:pt>
                <c:pt idx="10">
                  <c:v>Dim ymyrryd</c:v>
                </c:pt>
                <c:pt idx="11">
                  <c:v>    </c:v>
                </c:pt>
                <c:pt idx="12">
                  <c:v>Bodlon</c:v>
                </c:pt>
                <c:pt idx="13">
                  <c:v>Anfodlon</c:v>
                </c:pt>
                <c:pt idx="14">
                  <c:v>     </c:v>
                </c:pt>
                <c:pt idx="15">
                  <c:v>Iechyd</c:v>
                </c:pt>
                <c:pt idx="16">
                  <c:v>Arall</c:v>
                </c:pt>
              </c:strCache>
            </c:strRef>
          </c:cat>
          <c:val>
            <c:numRef>
              <c:f>Sheet1!$B$2:$R$2</c:f>
              <c:numCache>
                <c:formatCode>General</c:formatCode>
                <c:ptCount val="17"/>
                <c:pt idx="0">
                  <c:v>32</c:v>
                </c:pt>
                <c:pt idx="2">
                  <c:v>31</c:v>
                </c:pt>
                <c:pt idx="3">
                  <c:v>38</c:v>
                </c:pt>
                <c:pt idx="5">
                  <c:v>22</c:v>
                </c:pt>
                <c:pt idx="6">
                  <c:v>33</c:v>
                </c:pt>
                <c:pt idx="8">
                  <c:v>49</c:v>
                </c:pt>
                <c:pt idx="9">
                  <c:v>14</c:v>
                </c:pt>
                <c:pt idx="10">
                  <c:v>29</c:v>
                </c:pt>
                <c:pt idx="12">
                  <c:v>70</c:v>
                </c:pt>
                <c:pt idx="13">
                  <c:v>15</c:v>
                </c:pt>
                <c:pt idx="15">
                  <c:v>31</c:v>
                </c:pt>
                <c:pt idx="1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F7-4A69-8E04-BC5C4F0650BD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Eithaf bodlon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Sheet1!$B$1:$R$1</c:f>
              <c:strCache>
                <c:ptCount val="17"/>
                <c:pt idx="0">
                  <c:v>Pob Un</c:v>
                </c:pt>
                <c:pt idx="1">
                  <c:v> </c:v>
                </c:pt>
                <c:pt idx="2">
                  <c:v>Asesu</c:v>
                </c:pt>
                <c:pt idx="3">
                  <c:v>Ymchwilio</c:v>
                </c:pt>
                <c:pt idx="4">
                  <c:v>  </c:v>
                </c:pt>
                <c:pt idx="5">
                  <c:v>COD</c:v>
                </c:pt>
                <c:pt idx="6">
                  <c:v>MAL</c:v>
                </c:pt>
                <c:pt idx="7">
                  <c:v>   </c:v>
                </c:pt>
                <c:pt idx="8">
                  <c:v>Ymyrryd - wedi canfod nam</c:v>
                </c:pt>
                <c:pt idx="9">
                  <c:v>Ymyrryd - ddim wedi canfod nam</c:v>
                </c:pt>
                <c:pt idx="10">
                  <c:v>Dim ymyrryd</c:v>
                </c:pt>
                <c:pt idx="11">
                  <c:v>    </c:v>
                </c:pt>
                <c:pt idx="12">
                  <c:v>Bodlon</c:v>
                </c:pt>
                <c:pt idx="13">
                  <c:v>Anfodlon</c:v>
                </c:pt>
                <c:pt idx="14">
                  <c:v>     </c:v>
                </c:pt>
                <c:pt idx="15">
                  <c:v>Iechyd</c:v>
                </c:pt>
                <c:pt idx="16">
                  <c:v>Arall</c:v>
                </c:pt>
              </c:strCache>
            </c:strRef>
          </c:cat>
          <c:val>
            <c:numRef>
              <c:f>Sheet1!$B$3:$R$3</c:f>
              <c:numCache>
                <c:formatCode>General</c:formatCode>
                <c:ptCount val="17"/>
                <c:pt idx="0">
                  <c:v>25</c:v>
                </c:pt>
                <c:pt idx="2">
                  <c:v>27</c:v>
                </c:pt>
                <c:pt idx="3">
                  <c:v>17</c:v>
                </c:pt>
                <c:pt idx="5">
                  <c:v>22</c:v>
                </c:pt>
                <c:pt idx="6">
                  <c:v>26</c:v>
                </c:pt>
                <c:pt idx="8">
                  <c:v>15</c:v>
                </c:pt>
                <c:pt idx="9">
                  <c:v>14</c:v>
                </c:pt>
                <c:pt idx="10">
                  <c:v>28</c:v>
                </c:pt>
                <c:pt idx="12">
                  <c:v>29</c:v>
                </c:pt>
                <c:pt idx="13">
                  <c:v>17</c:v>
                </c:pt>
                <c:pt idx="15">
                  <c:v>28</c:v>
                </c:pt>
                <c:pt idx="16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F7-4A69-8E04-BC5C4F0650BD}"/>
            </c:ext>
          </c:extLst>
        </c:ser>
        <c:ser>
          <c:idx val="3"/>
          <c:order val="2"/>
          <c:tx>
            <c:strRef>
              <c:f>Sheet1!$A$4</c:f>
              <c:strCache>
                <c:ptCount val="1"/>
                <c:pt idx="0">
                  <c:v>Ddim yn fodlon nac yn anfodlon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Sheet1!$B$1:$R$1</c:f>
              <c:strCache>
                <c:ptCount val="17"/>
                <c:pt idx="0">
                  <c:v>Pob Un</c:v>
                </c:pt>
                <c:pt idx="1">
                  <c:v> </c:v>
                </c:pt>
                <c:pt idx="2">
                  <c:v>Asesu</c:v>
                </c:pt>
                <c:pt idx="3">
                  <c:v>Ymchwilio</c:v>
                </c:pt>
                <c:pt idx="4">
                  <c:v>  </c:v>
                </c:pt>
                <c:pt idx="5">
                  <c:v>COD</c:v>
                </c:pt>
                <c:pt idx="6">
                  <c:v>MAL</c:v>
                </c:pt>
                <c:pt idx="7">
                  <c:v>   </c:v>
                </c:pt>
                <c:pt idx="8">
                  <c:v>Ymyrryd - wedi canfod nam</c:v>
                </c:pt>
                <c:pt idx="9">
                  <c:v>Ymyrryd - ddim wedi canfod nam</c:v>
                </c:pt>
                <c:pt idx="10">
                  <c:v>Dim ymyrryd</c:v>
                </c:pt>
                <c:pt idx="11">
                  <c:v>    </c:v>
                </c:pt>
                <c:pt idx="12">
                  <c:v>Bodlon</c:v>
                </c:pt>
                <c:pt idx="13">
                  <c:v>Anfodlon</c:v>
                </c:pt>
                <c:pt idx="14">
                  <c:v>     </c:v>
                </c:pt>
                <c:pt idx="15">
                  <c:v>Iechyd</c:v>
                </c:pt>
                <c:pt idx="16">
                  <c:v>Arall</c:v>
                </c:pt>
              </c:strCache>
            </c:strRef>
          </c:cat>
          <c:val>
            <c:numRef>
              <c:f>Sheet1!$B$4:$R$4</c:f>
              <c:numCache>
                <c:formatCode>General</c:formatCode>
                <c:ptCount val="17"/>
                <c:pt idx="0">
                  <c:v>8</c:v>
                </c:pt>
                <c:pt idx="2">
                  <c:v>6</c:v>
                </c:pt>
                <c:pt idx="3">
                  <c:v>23</c:v>
                </c:pt>
                <c:pt idx="5">
                  <c:v>22</c:v>
                </c:pt>
                <c:pt idx="6">
                  <c:v>7</c:v>
                </c:pt>
                <c:pt idx="8">
                  <c:v>10</c:v>
                </c:pt>
                <c:pt idx="9">
                  <c:v>43</c:v>
                </c:pt>
                <c:pt idx="10">
                  <c:v>6</c:v>
                </c:pt>
                <c:pt idx="12">
                  <c:v>2</c:v>
                </c:pt>
                <c:pt idx="13">
                  <c:v>12</c:v>
                </c:pt>
                <c:pt idx="15">
                  <c:v>9</c:v>
                </c:pt>
                <c:pt idx="1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F7-4A69-8E04-BC5C4F0650BD}"/>
            </c:ext>
          </c:extLst>
        </c:ser>
        <c:ser>
          <c:idx val="0"/>
          <c:order val="3"/>
          <c:tx>
            <c:strRef>
              <c:f>Sheet1!$A$5</c:f>
              <c:strCache>
                <c:ptCount val="1"/>
                <c:pt idx="0">
                  <c:v>Eithaf anfodlon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A3F7-4A69-8E04-BC5C4F0650B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A3F7-4A69-8E04-BC5C4F0650B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A3F7-4A69-8E04-BC5C4F0650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Sheet1!$B$1:$R$1</c:f>
              <c:strCache>
                <c:ptCount val="17"/>
                <c:pt idx="0">
                  <c:v>Pob Un</c:v>
                </c:pt>
                <c:pt idx="1">
                  <c:v> </c:v>
                </c:pt>
                <c:pt idx="2">
                  <c:v>Asesu</c:v>
                </c:pt>
                <c:pt idx="3">
                  <c:v>Ymchwilio</c:v>
                </c:pt>
                <c:pt idx="4">
                  <c:v>  </c:v>
                </c:pt>
                <c:pt idx="5">
                  <c:v>COD</c:v>
                </c:pt>
                <c:pt idx="6">
                  <c:v>MAL</c:v>
                </c:pt>
                <c:pt idx="7">
                  <c:v>   </c:v>
                </c:pt>
                <c:pt idx="8">
                  <c:v>Ymyrryd - wedi canfod nam</c:v>
                </c:pt>
                <c:pt idx="9">
                  <c:v>Ymyrryd - ddim wedi canfod nam</c:v>
                </c:pt>
                <c:pt idx="10">
                  <c:v>Dim ymyrryd</c:v>
                </c:pt>
                <c:pt idx="11">
                  <c:v>    </c:v>
                </c:pt>
                <c:pt idx="12">
                  <c:v>Bodlon</c:v>
                </c:pt>
                <c:pt idx="13">
                  <c:v>Anfodlon</c:v>
                </c:pt>
                <c:pt idx="14">
                  <c:v>     </c:v>
                </c:pt>
                <c:pt idx="15">
                  <c:v>Iechyd</c:v>
                </c:pt>
                <c:pt idx="16">
                  <c:v>Arall</c:v>
                </c:pt>
              </c:strCache>
            </c:strRef>
          </c:cat>
          <c:val>
            <c:numRef>
              <c:f>Sheet1!$B$5:$R$5</c:f>
              <c:numCache>
                <c:formatCode>General</c:formatCode>
                <c:ptCount val="17"/>
                <c:pt idx="0">
                  <c:v>7</c:v>
                </c:pt>
                <c:pt idx="2">
                  <c:v>7</c:v>
                </c:pt>
                <c:pt idx="3">
                  <c:v>4</c:v>
                </c:pt>
                <c:pt idx="5">
                  <c:v>11</c:v>
                </c:pt>
                <c:pt idx="6">
                  <c:v>7</c:v>
                </c:pt>
                <c:pt idx="8">
                  <c:v>4</c:v>
                </c:pt>
                <c:pt idx="9">
                  <c:v>14</c:v>
                </c:pt>
                <c:pt idx="10">
                  <c:v>7</c:v>
                </c:pt>
                <c:pt idx="13">
                  <c:v>9</c:v>
                </c:pt>
                <c:pt idx="15">
                  <c:v>6</c:v>
                </c:pt>
                <c:pt idx="1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3F7-4A69-8E04-BC5C4F0650BD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Anfodlon iawn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Sheet1!$B$1:$R$1</c:f>
              <c:strCache>
                <c:ptCount val="17"/>
                <c:pt idx="0">
                  <c:v>Pob Un</c:v>
                </c:pt>
                <c:pt idx="1">
                  <c:v> </c:v>
                </c:pt>
                <c:pt idx="2">
                  <c:v>Asesu</c:v>
                </c:pt>
                <c:pt idx="3">
                  <c:v>Ymchwilio</c:v>
                </c:pt>
                <c:pt idx="4">
                  <c:v>  </c:v>
                </c:pt>
                <c:pt idx="5">
                  <c:v>COD</c:v>
                </c:pt>
                <c:pt idx="6">
                  <c:v>MAL</c:v>
                </c:pt>
                <c:pt idx="7">
                  <c:v>   </c:v>
                </c:pt>
                <c:pt idx="8">
                  <c:v>Ymyrryd - wedi canfod nam</c:v>
                </c:pt>
                <c:pt idx="9">
                  <c:v>Ymyrryd - ddim wedi canfod nam</c:v>
                </c:pt>
                <c:pt idx="10">
                  <c:v>Dim ymyrryd</c:v>
                </c:pt>
                <c:pt idx="11">
                  <c:v>    </c:v>
                </c:pt>
                <c:pt idx="12">
                  <c:v>Bodlon</c:v>
                </c:pt>
                <c:pt idx="13">
                  <c:v>Anfodlon</c:v>
                </c:pt>
                <c:pt idx="14">
                  <c:v>     </c:v>
                </c:pt>
                <c:pt idx="15">
                  <c:v>Iechyd</c:v>
                </c:pt>
                <c:pt idx="16">
                  <c:v>Arall</c:v>
                </c:pt>
              </c:strCache>
            </c:strRef>
          </c:cat>
          <c:val>
            <c:numRef>
              <c:f>Sheet1!$B$6:$R$6</c:f>
              <c:numCache>
                <c:formatCode>General</c:formatCode>
                <c:ptCount val="17"/>
                <c:pt idx="0">
                  <c:v>24</c:v>
                </c:pt>
                <c:pt idx="2">
                  <c:v>26</c:v>
                </c:pt>
                <c:pt idx="3">
                  <c:v>15</c:v>
                </c:pt>
                <c:pt idx="5">
                  <c:v>22</c:v>
                </c:pt>
                <c:pt idx="6">
                  <c:v>24</c:v>
                </c:pt>
                <c:pt idx="8">
                  <c:v>19</c:v>
                </c:pt>
                <c:pt idx="9">
                  <c:v>14</c:v>
                </c:pt>
                <c:pt idx="10">
                  <c:v>26</c:v>
                </c:pt>
                <c:pt idx="13">
                  <c:v>43</c:v>
                </c:pt>
                <c:pt idx="15">
                  <c:v>21</c:v>
                </c:pt>
                <c:pt idx="16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3F7-4A69-8E04-BC5C4F0650BD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Ddim yn gwybod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Sheet1!$B$1:$R$1</c:f>
              <c:strCache>
                <c:ptCount val="17"/>
                <c:pt idx="0">
                  <c:v>Pob Un</c:v>
                </c:pt>
                <c:pt idx="1">
                  <c:v> </c:v>
                </c:pt>
                <c:pt idx="2">
                  <c:v>Asesu</c:v>
                </c:pt>
                <c:pt idx="3">
                  <c:v>Ymchwilio</c:v>
                </c:pt>
                <c:pt idx="4">
                  <c:v>  </c:v>
                </c:pt>
                <c:pt idx="5">
                  <c:v>COD</c:v>
                </c:pt>
                <c:pt idx="6">
                  <c:v>MAL</c:v>
                </c:pt>
                <c:pt idx="7">
                  <c:v>   </c:v>
                </c:pt>
                <c:pt idx="8">
                  <c:v>Ymyrryd - wedi canfod nam</c:v>
                </c:pt>
                <c:pt idx="9">
                  <c:v>Ymyrryd - ddim wedi canfod nam</c:v>
                </c:pt>
                <c:pt idx="10">
                  <c:v>Dim ymyrryd</c:v>
                </c:pt>
                <c:pt idx="11">
                  <c:v>    </c:v>
                </c:pt>
                <c:pt idx="12">
                  <c:v>Bodlon</c:v>
                </c:pt>
                <c:pt idx="13">
                  <c:v>Anfodlon</c:v>
                </c:pt>
                <c:pt idx="14">
                  <c:v>     </c:v>
                </c:pt>
                <c:pt idx="15">
                  <c:v>Iechyd</c:v>
                </c:pt>
                <c:pt idx="16">
                  <c:v>Arall</c:v>
                </c:pt>
              </c:strCache>
            </c:strRef>
          </c:cat>
          <c:val>
            <c:numRef>
              <c:f>Sheet1!$B$7:$R$7</c:f>
              <c:numCache>
                <c:formatCode>General</c:formatCode>
                <c:ptCount val="17"/>
                <c:pt idx="0">
                  <c:v>3</c:v>
                </c:pt>
                <c:pt idx="2">
                  <c:v>3</c:v>
                </c:pt>
                <c:pt idx="3">
                  <c:v>4</c:v>
                </c:pt>
                <c:pt idx="6">
                  <c:v>4</c:v>
                </c:pt>
                <c:pt idx="8">
                  <c:v>3</c:v>
                </c:pt>
                <c:pt idx="10">
                  <c:v>3</c:v>
                </c:pt>
                <c:pt idx="13">
                  <c:v>2</c:v>
                </c:pt>
                <c:pt idx="15">
                  <c:v>5</c:v>
                </c:pt>
                <c:pt idx="1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3F7-4A69-8E04-BC5C4F0650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83952896"/>
        <c:axId val="183954432"/>
      </c:barChart>
      <c:catAx>
        <c:axId val="183952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83954432"/>
        <c:crosses val="autoZero"/>
        <c:auto val="1"/>
        <c:lblAlgn val="ctr"/>
        <c:lblOffset val="200"/>
        <c:noMultiLvlLbl val="0"/>
      </c:catAx>
      <c:valAx>
        <c:axId val="18395443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839528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977894346658875"/>
          <c:y val="0"/>
          <c:w val="0.18022108722896124"/>
          <c:h val="0.64706918054738316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105419133445445E-2"/>
          <c:y val="1.7375139312643048E-2"/>
          <c:w val="0.78512709559953653"/>
          <c:h val="0.58355933435586937"/>
        </c:manualLayout>
      </c:layout>
      <c:barChart>
        <c:barDir val="col"/>
        <c:grouping val="percentStacked"/>
        <c:varyColors val="0"/>
        <c:ser>
          <c:idx val="2"/>
          <c:order val="0"/>
          <c:tx>
            <c:strRef>
              <c:f>Sheet1!$A$2</c:f>
              <c:strCache>
                <c:ptCount val="1"/>
                <c:pt idx="0">
                  <c:v>Bodlon iawn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Sheet1!$B$1:$R$1</c:f>
              <c:strCache>
                <c:ptCount val="17"/>
                <c:pt idx="0">
                  <c:v>Pawb</c:v>
                </c:pt>
                <c:pt idx="1">
                  <c:v> </c:v>
                </c:pt>
                <c:pt idx="2">
                  <c:v>Asesu</c:v>
                </c:pt>
                <c:pt idx="3">
                  <c:v>Ymchwilio</c:v>
                </c:pt>
                <c:pt idx="4">
                  <c:v>  </c:v>
                </c:pt>
                <c:pt idx="5">
                  <c:v>COD</c:v>
                </c:pt>
                <c:pt idx="6">
                  <c:v>MAL</c:v>
                </c:pt>
                <c:pt idx="7">
                  <c:v>   </c:v>
                </c:pt>
                <c:pt idx="8">
                  <c:v>Ymyrryd - wedi canfod nam</c:v>
                </c:pt>
                <c:pt idx="9">
                  <c:v>Ymyrryd - ddim wedi canfod nam</c:v>
                </c:pt>
                <c:pt idx="10">
                  <c:v>Dim ymyrryd</c:v>
                </c:pt>
                <c:pt idx="11">
                  <c:v>    </c:v>
                </c:pt>
                <c:pt idx="12">
                  <c:v>Bodlon</c:v>
                </c:pt>
                <c:pt idx="13">
                  <c:v>Anfodlon</c:v>
                </c:pt>
                <c:pt idx="14">
                  <c:v>     </c:v>
                </c:pt>
                <c:pt idx="15">
                  <c:v>Iechyd</c:v>
                </c:pt>
                <c:pt idx="16">
                  <c:v>Arall</c:v>
                </c:pt>
              </c:strCache>
            </c:strRef>
          </c:cat>
          <c:val>
            <c:numRef>
              <c:f>Sheet1!$B$2:$R$2</c:f>
              <c:numCache>
                <c:formatCode>General</c:formatCode>
                <c:ptCount val="17"/>
                <c:pt idx="0">
                  <c:v>16</c:v>
                </c:pt>
                <c:pt idx="2">
                  <c:v>14</c:v>
                </c:pt>
                <c:pt idx="3">
                  <c:v>24</c:v>
                </c:pt>
                <c:pt idx="5">
                  <c:v>7</c:v>
                </c:pt>
                <c:pt idx="6">
                  <c:v>16</c:v>
                </c:pt>
                <c:pt idx="8">
                  <c:v>32</c:v>
                </c:pt>
                <c:pt idx="10">
                  <c:v>13</c:v>
                </c:pt>
                <c:pt idx="12">
                  <c:v>27</c:v>
                </c:pt>
                <c:pt idx="15">
                  <c:v>16</c:v>
                </c:pt>
                <c:pt idx="16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F7-4A69-8E04-BC5C4F0650BD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Eithaf bodlon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Sheet1!$B$1:$R$1</c:f>
              <c:strCache>
                <c:ptCount val="17"/>
                <c:pt idx="0">
                  <c:v>Pawb</c:v>
                </c:pt>
                <c:pt idx="1">
                  <c:v> </c:v>
                </c:pt>
                <c:pt idx="2">
                  <c:v>Asesu</c:v>
                </c:pt>
                <c:pt idx="3">
                  <c:v>Ymchwilio</c:v>
                </c:pt>
                <c:pt idx="4">
                  <c:v>  </c:v>
                </c:pt>
                <c:pt idx="5">
                  <c:v>COD</c:v>
                </c:pt>
                <c:pt idx="6">
                  <c:v>MAL</c:v>
                </c:pt>
                <c:pt idx="7">
                  <c:v>   </c:v>
                </c:pt>
                <c:pt idx="8">
                  <c:v>Ymyrryd - wedi canfod nam</c:v>
                </c:pt>
                <c:pt idx="9">
                  <c:v>Ymyrryd - ddim wedi canfod nam</c:v>
                </c:pt>
                <c:pt idx="10">
                  <c:v>Dim ymyrryd</c:v>
                </c:pt>
                <c:pt idx="11">
                  <c:v>    </c:v>
                </c:pt>
                <c:pt idx="12">
                  <c:v>Bodlon</c:v>
                </c:pt>
                <c:pt idx="13">
                  <c:v>Anfodlon</c:v>
                </c:pt>
                <c:pt idx="14">
                  <c:v>     </c:v>
                </c:pt>
                <c:pt idx="15">
                  <c:v>Iechyd</c:v>
                </c:pt>
                <c:pt idx="16">
                  <c:v>Arall</c:v>
                </c:pt>
              </c:strCache>
            </c:strRef>
          </c:cat>
          <c:val>
            <c:numRef>
              <c:f>Sheet1!$B$3:$R$3</c:f>
              <c:numCache>
                <c:formatCode>General</c:formatCode>
                <c:ptCount val="17"/>
                <c:pt idx="0">
                  <c:v>13</c:v>
                </c:pt>
                <c:pt idx="2">
                  <c:v>13</c:v>
                </c:pt>
                <c:pt idx="3">
                  <c:v>17</c:v>
                </c:pt>
                <c:pt idx="5">
                  <c:v>7</c:v>
                </c:pt>
                <c:pt idx="6">
                  <c:v>14</c:v>
                </c:pt>
                <c:pt idx="8">
                  <c:v>16</c:v>
                </c:pt>
                <c:pt idx="10">
                  <c:v>14</c:v>
                </c:pt>
                <c:pt idx="12">
                  <c:v>23</c:v>
                </c:pt>
                <c:pt idx="15">
                  <c:v>18</c:v>
                </c:pt>
                <c:pt idx="1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F7-4A69-8E04-BC5C4F0650BD}"/>
            </c:ext>
          </c:extLst>
        </c:ser>
        <c:ser>
          <c:idx val="3"/>
          <c:order val="2"/>
          <c:tx>
            <c:strRef>
              <c:f>Sheet1!$A$4</c:f>
              <c:strCache>
                <c:ptCount val="1"/>
                <c:pt idx="0">
                  <c:v>Ddim yn fodlon nac yn anfodlon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Sheet1!$B$1:$R$1</c:f>
              <c:strCache>
                <c:ptCount val="17"/>
                <c:pt idx="0">
                  <c:v>Pawb</c:v>
                </c:pt>
                <c:pt idx="1">
                  <c:v> </c:v>
                </c:pt>
                <c:pt idx="2">
                  <c:v>Asesu</c:v>
                </c:pt>
                <c:pt idx="3">
                  <c:v>Ymchwilio</c:v>
                </c:pt>
                <c:pt idx="4">
                  <c:v>  </c:v>
                </c:pt>
                <c:pt idx="5">
                  <c:v>COD</c:v>
                </c:pt>
                <c:pt idx="6">
                  <c:v>MAL</c:v>
                </c:pt>
                <c:pt idx="7">
                  <c:v>   </c:v>
                </c:pt>
                <c:pt idx="8">
                  <c:v>Ymyrryd - wedi canfod nam</c:v>
                </c:pt>
                <c:pt idx="9">
                  <c:v>Ymyrryd - ddim wedi canfod nam</c:v>
                </c:pt>
                <c:pt idx="10">
                  <c:v>Dim ymyrryd</c:v>
                </c:pt>
                <c:pt idx="11">
                  <c:v>    </c:v>
                </c:pt>
                <c:pt idx="12">
                  <c:v>Bodlon</c:v>
                </c:pt>
                <c:pt idx="13">
                  <c:v>Anfodlon</c:v>
                </c:pt>
                <c:pt idx="14">
                  <c:v>     </c:v>
                </c:pt>
                <c:pt idx="15">
                  <c:v>Iechyd</c:v>
                </c:pt>
                <c:pt idx="16">
                  <c:v>Arall</c:v>
                </c:pt>
              </c:strCache>
            </c:strRef>
          </c:cat>
          <c:val>
            <c:numRef>
              <c:f>Sheet1!$B$4:$R$4</c:f>
              <c:numCache>
                <c:formatCode>General</c:formatCode>
                <c:ptCount val="17"/>
                <c:pt idx="0">
                  <c:v>10</c:v>
                </c:pt>
                <c:pt idx="2">
                  <c:v>10</c:v>
                </c:pt>
                <c:pt idx="3">
                  <c:v>8</c:v>
                </c:pt>
                <c:pt idx="5">
                  <c:v>4</c:v>
                </c:pt>
                <c:pt idx="6">
                  <c:v>10</c:v>
                </c:pt>
                <c:pt idx="8">
                  <c:v>7</c:v>
                </c:pt>
                <c:pt idx="9">
                  <c:v>14</c:v>
                </c:pt>
                <c:pt idx="10">
                  <c:v>10</c:v>
                </c:pt>
                <c:pt idx="12">
                  <c:v>14</c:v>
                </c:pt>
                <c:pt idx="13">
                  <c:v>6</c:v>
                </c:pt>
                <c:pt idx="15">
                  <c:v>6</c:v>
                </c:pt>
                <c:pt idx="1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F7-4A69-8E04-BC5C4F0650BD}"/>
            </c:ext>
          </c:extLst>
        </c:ser>
        <c:ser>
          <c:idx val="0"/>
          <c:order val="3"/>
          <c:tx>
            <c:strRef>
              <c:f>Sheet1!$A$5</c:f>
              <c:strCache>
                <c:ptCount val="1"/>
                <c:pt idx="0">
                  <c:v>Eithaf anfodlon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A3F7-4A69-8E04-BC5C4F0650B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A3F7-4A69-8E04-BC5C4F0650B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A3F7-4A69-8E04-BC5C4F0650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Sheet1!$B$1:$R$1</c:f>
              <c:strCache>
                <c:ptCount val="17"/>
                <c:pt idx="0">
                  <c:v>Pawb</c:v>
                </c:pt>
                <c:pt idx="1">
                  <c:v> </c:v>
                </c:pt>
                <c:pt idx="2">
                  <c:v>Asesu</c:v>
                </c:pt>
                <c:pt idx="3">
                  <c:v>Ymchwilio</c:v>
                </c:pt>
                <c:pt idx="4">
                  <c:v>  </c:v>
                </c:pt>
                <c:pt idx="5">
                  <c:v>COD</c:v>
                </c:pt>
                <c:pt idx="6">
                  <c:v>MAL</c:v>
                </c:pt>
                <c:pt idx="7">
                  <c:v>   </c:v>
                </c:pt>
                <c:pt idx="8">
                  <c:v>Ymyrryd - wedi canfod nam</c:v>
                </c:pt>
                <c:pt idx="9">
                  <c:v>Ymyrryd - ddim wedi canfod nam</c:v>
                </c:pt>
                <c:pt idx="10">
                  <c:v>Dim ymyrryd</c:v>
                </c:pt>
                <c:pt idx="11">
                  <c:v>    </c:v>
                </c:pt>
                <c:pt idx="12">
                  <c:v>Bodlon</c:v>
                </c:pt>
                <c:pt idx="13">
                  <c:v>Anfodlon</c:v>
                </c:pt>
                <c:pt idx="14">
                  <c:v>     </c:v>
                </c:pt>
                <c:pt idx="15">
                  <c:v>Iechyd</c:v>
                </c:pt>
                <c:pt idx="16">
                  <c:v>Arall</c:v>
                </c:pt>
              </c:strCache>
            </c:strRef>
          </c:cat>
          <c:val>
            <c:numRef>
              <c:f>Sheet1!$B$5:$R$5</c:f>
              <c:numCache>
                <c:formatCode>General</c:formatCode>
                <c:ptCount val="17"/>
                <c:pt idx="0">
                  <c:v>11</c:v>
                </c:pt>
                <c:pt idx="2">
                  <c:v>11</c:v>
                </c:pt>
                <c:pt idx="3">
                  <c:v>9</c:v>
                </c:pt>
                <c:pt idx="5">
                  <c:v>7</c:v>
                </c:pt>
                <c:pt idx="6">
                  <c:v>12</c:v>
                </c:pt>
                <c:pt idx="8">
                  <c:v>13</c:v>
                </c:pt>
                <c:pt idx="10">
                  <c:v>11</c:v>
                </c:pt>
                <c:pt idx="12">
                  <c:v>12</c:v>
                </c:pt>
                <c:pt idx="13">
                  <c:v>7</c:v>
                </c:pt>
                <c:pt idx="15">
                  <c:v>10</c:v>
                </c:pt>
                <c:pt idx="1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3F7-4A69-8E04-BC5C4F0650BD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Anfodlon iawn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Sheet1!$B$1:$R$1</c:f>
              <c:strCache>
                <c:ptCount val="17"/>
                <c:pt idx="0">
                  <c:v>Pawb</c:v>
                </c:pt>
                <c:pt idx="1">
                  <c:v> </c:v>
                </c:pt>
                <c:pt idx="2">
                  <c:v>Asesu</c:v>
                </c:pt>
                <c:pt idx="3">
                  <c:v>Ymchwilio</c:v>
                </c:pt>
                <c:pt idx="4">
                  <c:v>  </c:v>
                </c:pt>
                <c:pt idx="5">
                  <c:v>COD</c:v>
                </c:pt>
                <c:pt idx="6">
                  <c:v>MAL</c:v>
                </c:pt>
                <c:pt idx="7">
                  <c:v>   </c:v>
                </c:pt>
                <c:pt idx="8">
                  <c:v>Ymyrryd - wedi canfod nam</c:v>
                </c:pt>
                <c:pt idx="9">
                  <c:v>Ymyrryd - ddim wedi canfod nam</c:v>
                </c:pt>
                <c:pt idx="10">
                  <c:v>Dim ymyrryd</c:v>
                </c:pt>
                <c:pt idx="11">
                  <c:v>    </c:v>
                </c:pt>
                <c:pt idx="12">
                  <c:v>Bodlon</c:v>
                </c:pt>
                <c:pt idx="13">
                  <c:v>Anfodlon</c:v>
                </c:pt>
                <c:pt idx="14">
                  <c:v>     </c:v>
                </c:pt>
                <c:pt idx="15">
                  <c:v>Iechyd</c:v>
                </c:pt>
                <c:pt idx="16">
                  <c:v>Arall</c:v>
                </c:pt>
              </c:strCache>
            </c:strRef>
          </c:cat>
          <c:val>
            <c:numRef>
              <c:f>Sheet1!$B$6:$R$6</c:f>
              <c:numCache>
                <c:formatCode>General</c:formatCode>
                <c:ptCount val="17"/>
                <c:pt idx="0">
                  <c:v>45</c:v>
                </c:pt>
                <c:pt idx="2">
                  <c:v>45</c:v>
                </c:pt>
                <c:pt idx="3">
                  <c:v>42</c:v>
                </c:pt>
                <c:pt idx="5">
                  <c:v>74</c:v>
                </c:pt>
                <c:pt idx="6">
                  <c:v>42</c:v>
                </c:pt>
                <c:pt idx="8">
                  <c:v>32</c:v>
                </c:pt>
                <c:pt idx="9">
                  <c:v>86</c:v>
                </c:pt>
                <c:pt idx="10">
                  <c:v>46</c:v>
                </c:pt>
                <c:pt idx="12">
                  <c:v>20</c:v>
                </c:pt>
                <c:pt idx="13">
                  <c:v>87</c:v>
                </c:pt>
                <c:pt idx="15">
                  <c:v>43</c:v>
                </c:pt>
                <c:pt idx="16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3F7-4A69-8E04-BC5C4F0650BD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Ddim yn gwybod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Sheet1!$B$1:$R$1</c:f>
              <c:strCache>
                <c:ptCount val="17"/>
                <c:pt idx="0">
                  <c:v>Pawb</c:v>
                </c:pt>
                <c:pt idx="1">
                  <c:v> </c:v>
                </c:pt>
                <c:pt idx="2">
                  <c:v>Asesu</c:v>
                </c:pt>
                <c:pt idx="3">
                  <c:v>Ymchwilio</c:v>
                </c:pt>
                <c:pt idx="4">
                  <c:v>  </c:v>
                </c:pt>
                <c:pt idx="5">
                  <c:v>COD</c:v>
                </c:pt>
                <c:pt idx="6">
                  <c:v>MAL</c:v>
                </c:pt>
                <c:pt idx="7">
                  <c:v>   </c:v>
                </c:pt>
                <c:pt idx="8">
                  <c:v>Ymyrryd - wedi canfod nam</c:v>
                </c:pt>
                <c:pt idx="9">
                  <c:v>Ymyrryd - ddim wedi canfod nam</c:v>
                </c:pt>
                <c:pt idx="10">
                  <c:v>Dim ymyrryd</c:v>
                </c:pt>
                <c:pt idx="11">
                  <c:v>    </c:v>
                </c:pt>
                <c:pt idx="12">
                  <c:v>Bodlon</c:v>
                </c:pt>
                <c:pt idx="13">
                  <c:v>Anfodlon</c:v>
                </c:pt>
                <c:pt idx="14">
                  <c:v>     </c:v>
                </c:pt>
                <c:pt idx="15">
                  <c:v>Iechyd</c:v>
                </c:pt>
                <c:pt idx="16">
                  <c:v>Arall</c:v>
                </c:pt>
              </c:strCache>
            </c:strRef>
          </c:cat>
          <c:val>
            <c:numRef>
              <c:f>Sheet1!$B$7:$R$7</c:f>
              <c:numCache>
                <c:formatCode>General</c:formatCode>
                <c:ptCount val="17"/>
                <c:pt idx="0">
                  <c:v>5</c:v>
                </c:pt>
                <c:pt idx="2">
                  <c:v>6</c:v>
                </c:pt>
                <c:pt idx="6">
                  <c:v>6</c:v>
                </c:pt>
                <c:pt idx="10">
                  <c:v>7</c:v>
                </c:pt>
                <c:pt idx="12">
                  <c:v>5</c:v>
                </c:pt>
                <c:pt idx="15">
                  <c:v>6</c:v>
                </c:pt>
                <c:pt idx="1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3F7-4A69-8E04-BC5C4F0650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83952896"/>
        <c:axId val="183954432"/>
      </c:barChart>
      <c:catAx>
        <c:axId val="183952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83954432"/>
        <c:crosses val="autoZero"/>
        <c:auto val="1"/>
        <c:lblAlgn val="ctr"/>
        <c:lblOffset val="200"/>
        <c:noMultiLvlLbl val="0"/>
      </c:catAx>
      <c:valAx>
        <c:axId val="18395443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839528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977894346658875"/>
          <c:y val="0"/>
          <c:w val="0.18022108722896124"/>
          <c:h val="0.64706918054738316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830024452071696E-2"/>
          <c:y val="0.1840477769967851"/>
          <c:w val="0.94896291809677635"/>
          <c:h val="0.398368036293661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Bodlon iawn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</c:f>
              <c:strCache>
                <c:ptCount val="1"/>
                <c:pt idx="0">
                  <c:v>PAWB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C6-41FD-8771-BE131743221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Eithaf bodlon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CC6-41FD-8771-BE131743221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CC6-41FD-8771-BE1317432214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CC6-41FD-8771-BE13174322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PAWB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C6-41FD-8771-BE131743221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 naill na'r llall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CC6-41FD-8771-BE131743221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CCC6-41FD-8771-BE1317432214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CCC6-41FD-8771-BE13174322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PAWB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CC6-41FD-8771-BE131743221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Eithaf anfodlon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CCC6-41FD-8771-BE131743221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CCC6-41FD-8771-BE1317432214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CCC6-41FD-8771-BE13174322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PAWB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CC6-41FD-8771-BE131743221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Anfodlon iawn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CCC6-41FD-8771-BE131743221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CCC6-41FD-8771-BE13174322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PAWB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CC6-41FD-8771-BE1317432214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Ddim yn cofio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6E-4AC9-82A5-7A3199EAE7C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</c:f>
              <c:strCache>
                <c:ptCount val="1"/>
                <c:pt idx="0">
                  <c:v>PAWB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6E-4AC9-82A5-7A3199EAE7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78363392"/>
        <c:axId val="178373376"/>
      </c:barChart>
      <c:catAx>
        <c:axId val="178363392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extTo"/>
        <c:crossAx val="178373376"/>
        <c:crosses val="autoZero"/>
        <c:auto val="1"/>
        <c:lblAlgn val="ctr"/>
        <c:lblOffset val="100"/>
        <c:noMultiLvlLbl val="0"/>
      </c:catAx>
      <c:valAx>
        <c:axId val="1783733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7836339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 b="0" i="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600" b="0" i="0"/>
            </a:pPr>
            <a:endParaRPr lang="en-US"/>
          </a:p>
        </c:txPr>
      </c:legendEntry>
      <c:layout>
        <c:manualLayout>
          <c:xMode val="edge"/>
          <c:yMode val="edge"/>
          <c:x val="1.0047558157794378E-2"/>
          <c:y val="8.2405442732296386E-2"/>
          <c:w val="0.97538102608968746"/>
          <c:h val="0.14637302074605466"/>
        </c:manualLayout>
      </c:layout>
      <c:overlay val="0"/>
      <c:txPr>
        <a:bodyPr/>
        <a:lstStyle/>
        <a:p>
          <a:pPr>
            <a:defRPr sz="1600" b="0" i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655694355043794E-2"/>
          <c:y val="7.5519295722228902E-2"/>
          <c:w val="0.53691775991442114"/>
          <c:h val="0.8134229164509638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795B-424F-8068-4D94A318D132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795B-424F-8068-4D94A318D132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795B-424F-8068-4D94A318D132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95B-424F-8068-4D94A318D1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Oeddwn</c:v>
                </c:pt>
                <c:pt idx="1">
                  <c:v>Nac oeddwn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95B-424F-8068-4D94A318D13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6557623899505971"/>
          <c:y val="0.1116965012774269"/>
          <c:w val="0.2378110028827608"/>
          <c:h val="0.575550499546096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105419133445445E-2"/>
          <c:y val="9.4796817115749221E-2"/>
          <c:w val="0.7623674690023633"/>
          <c:h val="0.71321850393700803"/>
        </c:manualLayout>
      </c:layout>
      <c:barChart>
        <c:barDir val="col"/>
        <c:grouping val="percentStacked"/>
        <c:varyColors val="0"/>
        <c:ser>
          <c:idx val="2"/>
          <c:order val="0"/>
          <c:tx>
            <c:strRef>
              <c:f>Sheet1!$A$2</c:f>
              <c:strCache>
                <c:ptCount val="1"/>
                <c:pt idx="0">
                  <c:v>Do, yn glir iawn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Pawb</c:v>
                </c:pt>
                <c:pt idx="1">
                  <c:v> </c:v>
                </c:pt>
                <c:pt idx="2">
                  <c:v>Ymyrryd - 
wedi canfod nam</c:v>
                </c:pt>
                <c:pt idx="3">
                  <c:v>Ymyrryd - ddim 
wedi canfod nam</c:v>
                </c:pt>
                <c:pt idx="4">
                  <c:v>Dim ymyrryd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36</c:v>
                </c:pt>
                <c:pt idx="2">
                  <c:v>48</c:v>
                </c:pt>
                <c:pt idx="3">
                  <c:v>21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F7-4A69-8E04-BC5C4F0650BD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Do, yn eithaf clir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Pawb</c:v>
                </c:pt>
                <c:pt idx="1">
                  <c:v> </c:v>
                </c:pt>
                <c:pt idx="2">
                  <c:v>Ymyrryd - 
wedi canfod nam</c:v>
                </c:pt>
                <c:pt idx="3">
                  <c:v>Ymyrryd - ddim 
wedi canfod nam</c:v>
                </c:pt>
                <c:pt idx="4">
                  <c:v>Dim ymyrryd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24</c:v>
                </c:pt>
                <c:pt idx="2">
                  <c:v>17</c:v>
                </c:pt>
                <c:pt idx="3">
                  <c:v>50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F7-4A69-8E04-BC5C4F0650BD}"/>
            </c:ext>
          </c:extLst>
        </c:ser>
        <c:ser>
          <c:idx val="3"/>
          <c:order val="2"/>
          <c:tx>
            <c:strRef>
              <c:f>Sheet1!$A$4</c:f>
              <c:strCache>
                <c:ptCount val="1"/>
                <c:pt idx="0">
                  <c:v>Na, ddim yn glir iawn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Pawb</c:v>
                </c:pt>
                <c:pt idx="1">
                  <c:v> </c:v>
                </c:pt>
                <c:pt idx="2">
                  <c:v>Ymyrryd - 
wedi canfod nam</c:v>
                </c:pt>
                <c:pt idx="3">
                  <c:v>Ymyrryd - ddim 
wedi canfod nam</c:v>
                </c:pt>
                <c:pt idx="4">
                  <c:v>Dim ymyrryd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36</c:v>
                </c:pt>
                <c:pt idx="2">
                  <c:v>32</c:v>
                </c:pt>
                <c:pt idx="3">
                  <c:v>29</c:v>
                </c:pt>
                <c:pt idx="4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F7-4A69-8E04-BC5C4F0650BD}"/>
            </c:ext>
          </c:extLst>
        </c:ser>
        <c:ser>
          <c:idx val="0"/>
          <c:order val="3"/>
          <c:tx>
            <c:strRef>
              <c:f>Sheet1!$A$5</c:f>
              <c:strCache>
                <c:ptCount val="1"/>
                <c:pt idx="0">
                  <c:v>Ddim yn cofio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A3F7-4A69-8E04-BC5C4F0650B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A3F7-4A69-8E04-BC5C4F0650B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A3F7-4A69-8E04-BC5C4F0650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Pawb</c:v>
                </c:pt>
                <c:pt idx="1">
                  <c:v> </c:v>
                </c:pt>
                <c:pt idx="2">
                  <c:v>Ymyrryd - 
wedi canfod nam</c:v>
                </c:pt>
                <c:pt idx="3">
                  <c:v>Ymyrryd - ddim 
wedi canfod nam</c:v>
                </c:pt>
                <c:pt idx="4">
                  <c:v>Dim ymyrryd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4</c:v>
                </c:pt>
                <c:pt idx="2">
                  <c:v>3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3F7-4A69-8E04-BC5C4F0650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83952896"/>
        <c:axId val="183954432"/>
      </c:barChart>
      <c:catAx>
        <c:axId val="183952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83954432"/>
        <c:crosses val="autoZero"/>
        <c:auto val="1"/>
        <c:lblAlgn val="ctr"/>
        <c:lblOffset val="200"/>
        <c:noMultiLvlLbl val="0"/>
      </c:catAx>
      <c:valAx>
        <c:axId val="18395443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839528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706197287216773"/>
          <c:y val="6.1111111111111109E-2"/>
          <c:w val="0.21293802712783239"/>
          <c:h val="0.74830205599300093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378401712943778"/>
          <c:y val="3.0250338025928577E-2"/>
          <c:w val="0.39097088996801249"/>
          <c:h val="0.92597308731930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4399E7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0-BC49-43FA-853B-DD6693B2EC22}"/>
              </c:ext>
            </c:extLst>
          </c:dPt>
          <c:dPt>
            <c:idx val="4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BC49-43FA-853B-DD6693B2EC22}"/>
              </c:ext>
            </c:extLst>
          </c:dPt>
          <c:dPt>
            <c:idx val="5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2-BC49-43FA-853B-DD6693B2EC22}"/>
              </c:ext>
            </c:extLst>
          </c:dPt>
          <c:dPt>
            <c:idx val="8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3-BC49-43FA-853B-DD6693B2EC22}"/>
              </c:ext>
            </c:extLst>
          </c:dPt>
          <c:dPt>
            <c:idx val="9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4-BC49-43FA-853B-DD6693B2EC22}"/>
              </c:ext>
            </c:extLst>
          </c:dPt>
          <c:dPt>
            <c:idx val="10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5-BC49-43FA-853B-DD6693B2EC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CA1C-4961-B469-EB4189AB56C5}"/>
              </c:ext>
            </c:extLst>
          </c:dPt>
          <c:dPt>
            <c:idx val="12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CA1C-4961-B469-EB4189AB56C5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A1C-4961-B469-EB4189AB56C5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Ar-lein / rhyngrwyd / gwefan / Google</c:v>
                </c:pt>
                <c:pt idx="1">
                  <c:v>Wedi gwybod amdano erioed / eisoes yn gwybod amdano </c:v>
                </c:pt>
                <c:pt idx="2">
                  <c:v>Cyngor</c:v>
                </c:pt>
                <c:pt idx="3">
                  <c:v>Ffrind / aelod o’r teulu / ar lafar</c:v>
                </c:pt>
                <c:pt idx="4">
                  <c:v>Bwrdd Iechyd / Ysbyty / Meddyg Teulu / GIG</c:v>
                </c:pt>
                <c:pt idx="5">
                  <c:v>Cynghorydd / AS</c:v>
                </c:pt>
                <c:pt idx="6">
                  <c:v>Cyswllt blaenorol</c:v>
                </c:pt>
                <c:pt idx="7">
                  <c:v>Gweithio’n flaenorol mewn gwasanaeth sifil / llywodraeth leol ac ati.</c:v>
                </c:pt>
                <c:pt idx="8">
                  <c:v>Atgyfeiriad / argymhellwyd (heb fod yn benodol)</c:v>
                </c:pt>
                <c:pt idx="9">
                  <c:v>Cyngor ar Bopeth</c:v>
                </c:pt>
                <c:pt idx="10">
                  <c:v>Cymdeithas Dai</c:v>
                </c:pt>
                <c:pt idx="11">
                  <c:v>Arall</c:v>
                </c:pt>
                <c:pt idx="12">
                  <c:v>Ddim yn gwybod / methu cofio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30</c:v>
                </c:pt>
                <c:pt idx="1">
                  <c:v>19</c:v>
                </c:pt>
                <c:pt idx="2">
                  <c:v>10</c:v>
                </c:pt>
                <c:pt idx="3">
                  <c:v>9</c:v>
                </c:pt>
                <c:pt idx="4">
                  <c:v>7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6</c:v>
                </c:pt>
                <c:pt idx="1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1C-4961-B469-EB4189AB56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2"/>
        <c:axId val="170092416"/>
        <c:axId val="170093952"/>
      </c:barChart>
      <c:catAx>
        <c:axId val="17009241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70093952"/>
        <c:crosses val="autoZero"/>
        <c:auto val="1"/>
        <c:lblAlgn val="ctr"/>
        <c:lblOffset val="100"/>
        <c:noMultiLvlLbl val="0"/>
      </c:catAx>
      <c:valAx>
        <c:axId val="17009395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70092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60315850501564028"/>
          <c:y val="3.0250338025928577E-2"/>
          <c:w val="0.38861710351274592"/>
          <c:h val="0.92597308731930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4-3195-4FE8-8088-89C1877C91A1}"/>
              </c:ext>
            </c:extLst>
          </c:dPt>
          <c:dPt>
            <c:idx val="3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5-3195-4FE8-8088-89C1877C91A1}"/>
              </c:ext>
            </c:extLst>
          </c:dPt>
          <c:dPt>
            <c:idx val="5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7-3195-4FE8-8088-89C1877C91A1}"/>
              </c:ext>
            </c:extLst>
          </c:dPt>
          <c:dPt>
            <c:idx val="6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8-3195-4FE8-8088-89C1877C91A1}"/>
              </c:ext>
            </c:extLst>
          </c:dPt>
          <c:dPt>
            <c:idx val="8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A-3195-4FE8-8088-89C1877C91A1}"/>
              </c:ext>
            </c:extLst>
          </c:dPt>
          <c:dPt>
            <c:idx val="9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B-3195-4FE8-8088-89C1877C91A1}"/>
              </c:ext>
            </c:extLst>
          </c:dPt>
          <c:dPt>
            <c:idx val="10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C-3195-4FE8-8088-89C1877C91A1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A1C-4961-B469-EB4189AB56C5}"/>
              </c:ext>
            </c:extLst>
          </c:dPt>
          <c:dPt>
            <c:idx val="12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3-CA1C-4961-B469-EB4189AB56C5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3195-4FE8-8088-89C1877C91A1}"/>
              </c:ext>
            </c:extLst>
          </c:dPt>
          <c:dPt>
            <c:idx val="14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0-3195-4FE8-8088-89C1877C91A1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A1C-4961-B469-EB4189AB56C5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Mwy o gyswllt personol / galwadau ffôn</c:v>
                </c:pt>
                <c:pt idx="1">
                  <c:v>Diffyg cyfathrebu, diweddariadau / ymateb i negeseuon</c:v>
                </c:pt>
                <c:pt idx="2">
                  <c:v>Sylwadau negyddol ynghylch: ystyriaeth/dealltwriaeth o achos</c:v>
                </c:pt>
                <c:pt idx="3">
                  <c:v>Sylw negyddol ynghylch: canlyniad / peidio â chymryd achos</c:v>
                </c:pt>
                <c:pt idx="4">
                  <c:v>Anawsterau wrth agor negeseuon, gyda phorth, e-bost, TG ac ati</c:v>
                </c:pt>
                <c:pt idx="5">
                  <c:v>Egluro rôl / esbonio’r broses / egluro penderfyniadau</c:v>
                </c:pt>
                <c:pt idx="6">
                  <c:v>Didueddrwydd / rhagfarnllyd</c:v>
                </c:pt>
                <c:pt idx="7">
                  <c:v>Cyflymder y gwasanaeth / hyd yr amser a gymerwyd</c:v>
                </c:pt>
                <c:pt idx="8">
                  <c:v>Angen mwy o bwerau / cylch gwaith ehangach</c:v>
                </c:pt>
                <c:pt idx="9">
                  <c:v>Sylw cadarnhaol amwys (popeth yn dda, rhagorol ac ati)</c:v>
                </c:pt>
                <c:pt idx="10">
                  <c:v>Sylw negyddol amwys</c:v>
                </c:pt>
                <c:pt idx="11">
                  <c:v>Un pwynt cyswllt / wedi trosglwyddo o un unigolyn i’r llall</c:v>
                </c:pt>
                <c:pt idx="12">
                  <c:v>Cynyddu ymwybyddiaeth / hyrwyddo’r gwasanaeth</c:v>
                </c:pt>
                <c:pt idx="13">
                  <c:v>Ddim yn gwybod</c:v>
                </c:pt>
                <c:pt idx="14">
                  <c:v>Na/Dim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9</c:v>
                </c:pt>
                <c:pt idx="1">
                  <c:v>8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2</c:v>
                </c:pt>
                <c:pt idx="12">
                  <c:v>1</c:v>
                </c:pt>
                <c:pt idx="13">
                  <c:v>6</c:v>
                </c:pt>
                <c:pt idx="14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1C-4961-B469-EB4189AB56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2"/>
        <c:axId val="170092416"/>
        <c:axId val="170093952"/>
      </c:barChart>
      <c:catAx>
        <c:axId val="17009241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70093952"/>
        <c:crosses val="autoZero"/>
        <c:auto val="1"/>
        <c:lblAlgn val="ctr"/>
        <c:lblOffset val="100"/>
        <c:noMultiLvlLbl val="0"/>
      </c:catAx>
      <c:valAx>
        <c:axId val="17009395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70092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830024452071696E-2"/>
          <c:y val="0.14641746599526906"/>
          <c:w val="0.94896291809677635"/>
          <c:h val="0.6534179219706036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Hawdd iawn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</c:f>
              <c:strCache>
                <c:ptCount val="1"/>
                <c:pt idx="0">
                  <c:v>PAWB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C6-41FD-8771-BE131743221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Eithaf hawdd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CC6-41FD-8771-BE131743221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CC6-41FD-8771-BE1317432214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CC6-41FD-8771-BE13174322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PAWB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C6-41FD-8771-BE131743221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Anodd iawn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CC6-41FD-8771-BE131743221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CCC6-41FD-8771-BE1317432214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CCC6-41FD-8771-BE13174322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PAWB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CC6-41FD-8771-BE131743221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Eithaf anodd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CCC6-41FD-8771-BE131743221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CCC6-41FD-8771-BE1317432214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CCC6-41FD-8771-BE13174322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PAWB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CC6-41FD-8771-BE131743221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Ddim yn cofio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CCC6-41FD-8771-BE131743221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CCC6-41FD-8771-BE13174322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PAWB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CC6-41FD-8771-BE13174322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78363392"/>
        <c:axId val="178373376"/>
      </c:barChart>
      <c:catAx>
        <c:axId val="178363392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extTo"/>
        <c:crossAx val="178373376"/>
        <c:crosses val="autoZero"/>
        <c:auto val="1"/>
        <c:lblAlgn val="ctr"/>
        <c:lblOffset val="100"/>
        <c:noMultiLvlLbl val="0"/>
      </c:catAx>
      <c:valAx>
        <c:axId val="1783733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7836339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 b="0" i="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600" b="0" i="0"/>
            </a:pPr>
            <a:endParaRPr lang="en-US"/>
          </a:p>
        </c:txPr>
      </c:legendEntry>
      <c:layout>
        <c:manualLayout>
          <c:xMode val="edge"/>
          <c:yMode val="edge"/>
          <c:x val="7.1985621362547093E-3"/>
          <c:y val="1.1326025668608962E-2"/>
          <c:w val="0.97447147632187003"/>
          <c:h val="0.10950349423498605"/>
        </c:manualLayout>
      </c:layout>
      <c:overlay val="0"/>
      <c:txPr>
        <a:bodyPr/>
        <a:lstStyle/>
        <a:p>
          <a:pPr>
            <a:defRPr sz="1600" b="0" i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60315850501564028"/>
          <c:y val="3.0250338025928577E-2"/>
          <c:w val="0.38861710351274592"/>
          <c:h val="0.92597308731930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2-3195-4FE8-8088-89C1877C91A1}"/>
              </c:ext>
            </c:extLst>
          </c:dPt>
          <c:dPt>
            <c:idx val="1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3-3195-4FE8-8088-89C1877C91A1}"/>
              </c:ext>
            </c:extLst>
          </c:dPt>
          <c:dPt>
            <c:idx val="2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4-3195-4FE8-8088-89C1877C91A1}"/>
              </c:ext>
            </c:extLst>
          </c:dPt>
          <c:dPt>
            <c:idx val="3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5-3195-4FE8-8088-89C1877C91A1}"/>
              </c:ext>
            </c:extLst>
          </c:dPt>
          <c:dPt>
            <c:idx val="4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6-3195-4FE8-8088-89C1877C91A1}"/>
              </c:ext>
            </c:extLst>
          </c:dPt>
          <c:dPt>
            <c:idx val="5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7-3195-4FE8-8088-89C1877C91A1}"/>
              </c:ext>
            </c:extLst>
          </c:dPt>
          <c:dPt>
            <c:idx val="6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8-3195-4FE8-8088-89C1877C91A1}"/>
              </c:ext>
            </c:extLst>
          </c:dPt>
          <c:dPt>
            <c:idx val="7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9-3195-4FE8-8088-89C1877C91A1}"/>
              </c:ext>
            </c:extLst>
          </c:dPt>
          <c:dPt>
            <c:idx val="8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A-3195-4FE8-8088-89C1877C91A1}"/>
              </c:ext>
            </c:extLst>
          </c:dPt>
          <c:dPt>
            <c:idx val="9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B-3195-4FE8-8088-89C1877C91A1}"/>
              </c:ext>
            </c:extLst>
          </c:dPt>
          <c:dPt>
            <c:idx val="10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C-3195-4FE8-8088-89C1877C91A1}"/>
              </c:ext>
            </c:extLst>
          </c:dPt>
          <c:dPt>
            <c:idx val="11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2-CA1C-4961-B469-EB4189AB56C5}"/>
              </c:ext>
            </c:extLst>
          </c:dPt>
          <c:dPt>
            <c:idx val="12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3-CA1C-4961-B469-EB4189AB56C5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3195-4FE8-8088-89C1877C91A1}"/>
              </c:ext>
            </c:extLst>
          </c:dPt>
          <c:dPt>
            <c:idx val="14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0-3195-4FE8-8088-89C1877C91A1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A1C-4961-B469-EB4189AB56C5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Mwy o gyswllt personol / galwadau ffôn</c:v>
                </c:pt>
                <c:pt idx="1">
                  <c:v>Diffyg cyfathrebu, diweddariadau / ymateb i negeseuon</c:v>
                </c:pt>
                <c:pt idx="2">
                  <c:v>Sylwadau negyddol ynghylch: ystyriaeth/dealltwriaeth o achos</c:v>
                </c:pt>
                <c:pt idx="3">
                  <c:v>Sylw negyddol ynghylch: canlyniad / peidio â chymryd achos</c:v>
                </c:pt>
                <c:pt idx="4">
                  <c:v>Anawsterau wrth agor negeseuon, gyda phorth, e-bost, TG ac ati</c:v>
                </c:pt>
                <c:pt idx="5">
                  <c:v>Egluro rôl / esbonio’r broses / egluro penderfyniadau</c:v>
                </c:pt>
                <c:pt idx="6">
                  <c:v>Didueddrwydd / rhagfarnllyd</c:v>
                </c:pt>
                <c:pt idx="7">
                  <c:v>Cyflymder y gwasanaeth / hyd yr amser a gymerwyd</c:v>
                </c:pt>
                <c:pt idx="8">
                  <c:v>Angen mwy o bwerau / cylch gwaith ehangach</c:v>
                </c:pt>
                <c:pt idx="9">
                  <c:v>Sylw cadarnhaol amwys (popeth yn dda, rhagorol ac ati)  </c:v>
                </c:pt>
                <c:pt idx="10">
                  <c:v>Sylw negyddol amwys</c:v>
                </c:pt>
                <c:pt idx="11">
                  <c:v>Un pwynt cyswllt / wedi trosglwyddo o un unigolyn i’r llall</c:v>
                </c:pt>
                <c:pt idx="12">
                  <c:v>Cynyddu ymwybyddiaeth / hyrwyddo’r gwasanaeth </c:v>
                </c:pt>
                <c:pt idx="13">
                  <c:v>Ddim yn gwybod</c:v>
                </c:pt>
                <c:pt idx="14">
                  <c:v>Na/Dim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9</c:v>
                </c:pt>
                <c:pt idx="1">
                  <c:v>8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2</c:v>
                </c:pt>
                <c:pt idx="12">
                  <c:v>1</c:v>
                </c:pt>
                <c:pt idx="13">
                  <c:v>6</c:v>
                </c:pt>
                <c:pt idx="14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1C-4961-B469-EB4189AB56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2"/>
        <c:axId val="170092416"/>
        <c:axId val="170093952"/>
      </c:barChart>
      <c:catAx>
        <c:axId val="17009241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70093952"/>
        <c:crosses val="autoZero"/>
        <c:auto val="1"/>
        <c:lblAlgn val="ctr"/>
        <c:lblOffset val="100"/>
        <c:noMultiLvlLbl val="0"/>
      </c:catAx>
      <c:valAx>
        <c:axId val="17009395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70092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288973595615"/>
          <c:y val="0.1763875613255958"/>
          <c:w val="0.79027065786619966"/>
          <c:h val="0.7713019760617264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rgbClr val="4399E7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57B4-4C1A-A940-341416B222C5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57B4-4C1A-A940-341416B222C5}"/>
              </c:ext>
            </c:extLst>
          </c:dPt>
          <c:dPt>
            <c:idx val="2"/>
            <c:bubble3D val="0"/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0-DC31-4906-AF17-98A7869BA450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DC31-4906-AF17-98A7869BA4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Do</c:v>
                </c:pt>
                <c:pt idx="1">
                  <c:v>Naddo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</c:v>
                </c:pt>
                <c:pt idx="1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7B4-4C1A-A940-341416B222C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7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7708466653682423E-2"/>
          <c:y val="1.8725875124673441E-2"/>
          <c:w val="0.96839932110959637"/>
          <c:h val="0.13281977418664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288973595615"/>
          <c:y val="0.1763875613255958"/>
          <c:w val="0.79027065786619966"/>
          <c:h val="0.7713019760617264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rgbClr val="4399E7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0EE5-4CCE-ABB7-53AE91023D42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0EE5-4CCE-ABB7-53AE91023D42}"/>
              </c:ext>
            </c:extLst>
          </c:dPt>
          <c:dPt>
            <c:idx val="2"/>
            <c:bubble3D val="0"/>
            <c:spPr>
              <a:solidFill>
                <a:schemeClr val="bg1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0EE5-4CCE-ABB7-53AE91023D42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0EE5-4CCE-ABB7-53AE91023D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Do</c:v>
                </c:pt>
                <c:pt idx="1">
                  <c:v>Naddo</c:v>
                </c:pt>
                <c:pt idx="2">
                  <c:v>Ddim yn cofio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29</c:v>
                </c:pt>
                <c:pt idx="1">
                  <c:v>68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EE5-4CCE-ABB7-53AE91023D4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3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7708466653682423E-2"/>
          <c:y val="1.8725875124673441E-2"/>
          <c:w val="0.96839932110959637"/>
          <c:h val="0.13281977418664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288973595615"/>
          <c:y val="0.1763875613255958"/>
          <c:w val="0.79027065786619966"/>
          <c:h val="0.7713019760617264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rgbClr val="4399E7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7347-4AA5-9B87-3246E3AC3A8C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7347-4AA5-9B87-3246E3AC3A8C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7347-4AA5-9B87-3246E3AC3A8C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347-4AA5-9B87-3246E3AC3A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Do</c:v>
                </c:pt>
                <c:pt idx="1">
                  <c:v>Naddo</c:v>
                </c:pt>
                <c:pt idx="2">
                  <c:v>Ddim yn cofio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58</c:v>
                </c:pt>
                <c:pt idx="1">
                  <c:v>19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347-4AA5-9B87-3246E3AC3A8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7708466653682423E-2"/>
          <c:y val="1.8725875124673441E-2"/>
          <c:w val="0.96839932110959637"/>
          <c:h val="0.13281977418664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288973595615"/>
          <c:y val="0.1763875613255958"/>
          <c:w val="0.79027065786619966"/>
          <c:h val="0.7713019760617264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rgbClr val="4399E7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B512-47A4-AE82-C0A83E43668E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B512-47A4-AE82-C0A83E43668E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B512-47A4-AE82-C0A83E43668E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B512-47A4-AE82-C0A83E4366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Do</c:v>
                </c:pt>
                <c:pt idx="1">
                  <c:v>Naddo</c:v>
                </c:pt>
                <c:pt idx="2">
                  <c:v>Ddim yn cofio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70</c:v>
                </c:pt>
                <c:pt idx="1">
                  <c:v>14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512-47A4-AE82-C0A83E43668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7708466653682423E-2"/>
          <c:y val="1.8725875124673441E-2"/>
          <c:w val="0.96839932110959637"/>
          <c:h val="0.13281977418664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288973595615"/>
          <c:y val="0.1763875613255958"/>
          <c:w val="0.79027065786619966"/>
          <c:h val="0.7713019760617264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rgbClr val="4399E7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6205-413E-B938-E4841F3B378A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6205-413E-B938-E4841F3B378A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6205-413E-B938-E4841F3B378A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6205-413E-B938-E4841F3B37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Do</c:v>
                </c:pt>
                <c:pt idx="1">
                  <c:v>Naddo</c:v>
                </c:pt>
                <c:pt idx="2">
                  <c:v>Ddim yn cofio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37</c:v>
                </c:pt>
                <c:pt idx="1">
                  <c:v>37</c:v>
                </c:pt>
                <c:pt idx="2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205-413E-B938-E4841F3B378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7708466653682423E-2"/>
          <c:y val="1.8725875124673441E-2"/>
          <c:w val="0.96839932110959637"/>
          <c:h val="0.13281977418664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6" y="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4501A-37F8-4FB2-9343-7314283ED9BC}" type="datetimeFigureOut">
              <a:rPr lang="en-GB" smtClean="0"/>
              <a:t>08/09/2020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6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DEF54-ECD6-4704-B81D-D7D876C9B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624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6" y="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20C24-50D0-4382-B397-282D85D6CD39}" type="datetimeFigureOut">
              <a:rPr lang="en-GB" smtClean="0"/>
              <a:t>08/09/2020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6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4CA44-702D-4F94-BDF5-52227E055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733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6A045-CC5E-4BE3-96D9-0E05CE32A5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0013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6646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6856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2895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1776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6362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LN very likely to attend</a:t>
            </a:r>
          </a:p>
          <a:p>
            <a:endParaRPr lang="en-GB" baseline="0" dirty="0"/>
          </a:p>
          <a:p>
            <a:r>
              <a:rPr lang="en-GB" baseline="0" dirty="0"/>
              <a:t>All = 17%</a:t>
            </a:r>
          </a:p>
          <a:p>
            <a:r>
              <a:rPr lang="en-GB" baseline="0" dirty="0"/>
              <a:t>55+ = 21%</a:t>
            </a:r>
          </a:p>
          <a:p>
            <a:endParaRPr lang="en-GB" baseline="0" dirty="0"/>
          </a:p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8554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LN very likely to attend</a:t>
            </a:r>
          </a:p>
          <a:p>
            <a:endParaRPr lang="en-GB" baseline="0" dirty="0"/>
          </a:p>
          <a:p>
            <a:r>
              <a:rPr lang="en-GB" baseline="0" dirty="0"/>
              <a:t>All = 17%</a:t>
            </a:r>
          </a:p>
          <a:p>
            <a:r>
              <a:rPr lang="en-GB" baseline="0" dirty="0"/>
              <a:t>55+ = 21%</a:t>
            </a:r>
          </a:p>
          <a:p>
            <a:endParaRPr lang="en-GB" baseline="0" dirty="0"/>
          </a:p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6871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5359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LN very likely to attend</a:t>
            </a:r>
          </a:p>
          <a:p>
            <a:endParaRPr lang="en-GB" baseline="0" dirty="0"/>
          </a:p>
          <a:p>
            <a:r>
              <a:rPr lang="en-GB" baseline="0" dirty="0"/>
              <a:t>All = 17%</a:t>
            </a:r>
          </a:p>
          <a:p>
            <a:r>
              <a:rPr lang="en-GB" baseline="0" dirty="0"/>
              <a:t>55+ = 21%</a:t>
            </a:r>
          </a:p>
          <a:p>
            <a:endParaRPr lang="en-GB" baseline="0" dirty="0"/>
          </a:p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9864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78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9121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6A045-CC5E-4BE3-96D9-0E05CE32A5C5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391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BASELINE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912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912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445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258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3470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9809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548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848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94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291621"/>
            <a:ext cx="1600200" cy="464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6201" y="6324600"/>
            <a:ext cx="4800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GB" sz="1200" baseline="0" dirty="0"/>
          </a:p>
          <a:p>
            <a:pPr algn="l"/>
            <a:r>
              <a:rPr lang="en-GB" sz="1200" baseline="0" dirty="0"/>
              <a:t>PSOW Customer Satisfaction Survey 2020</a:t>
            </a:r>
          </a:p>
        </p:txBody>
      </p:sp>
    </p:spTree>
    <p:extLst>
      <p:ext uri="{BB962C8B-B14F-4D97-AF65-F5344CB8AC3E}">
        <p14:creationId xmlns:p14="http://schemas.microsoft.com/office/powerpoint/2010/main" val="1994811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jpeg"/><Relationship Id="rId7" Type="http://schemas.openxmlformats.org/officeDocument/2006/relationships/hyperlink" Target="http://www.beaufortresearch.co.uk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owen@beaufortresearch.co.uk" TargetMode="External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2"/>
          <a:stretch/>
        </p:blipFill>
        <p:spPr bwMode="auto">
          <a:xfrm>
            <a:off x="0" y="-27384"/>
            <a:ext cx="9180512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2030518"/>
            <a:ext cx="5791200" cy="280818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endParaRPr lang="en-GB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90500" y="2324100"/>
            <a:ext cx="4777742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marL="12700">
              <a:spcAft>
                <a:spcPts val="0"/>
              </a:spcAft>
            </a:pPr>
            <a:r>
              <a:rPr lang="cy-GB" sz="24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  <a:t>Ombwdsmon Gwasanaethau Cyhoeddus Cymru</a:t>
            </a:r>
            <a:br>
              <a:rPr lang="cy-GB" sz="28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</a:br>
            <a:r>
              <a:rPr lang="cy-GB" sz="12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  <a:t> </a:t>
            </a:r>
            <a:br>
              <a:rPr lang="cy-GB" sz="28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</a:br>
            <a:r>
              <a:rPr lang="cy-GB" sz="2000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  <a:t>Arolwg o Fodlonrwydd Cwsmeriaid 2020</a:t>
            </a:r>
          </a:p>
          <a:p>
            <a:pPr marL="12700">
              <a:spcAft>
                <a:spcPts val="0"/>
              </a:spcAft>
            </a:pPr>
            <a:endParaRPr lang="en-GB" dirty="0">
              <a:solidFill>
                <a:srgbClr val="733072"/>
              </a:solidFill>
              <a:latin typeface="Trebuchet MS"/>
              <a:ea typeface="Times New Roman"/>
              <a:cs typeface="Trebuchet MS"/>
            </a:endParaRPr>
          </a:p>
          <a:p>
            <a:pPr marL="12700"/>
            <a:r>
              <a:rPr lang="cy-GB" sz="20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  <a:t>Canfyddiadau’r Arolwg</a:t>
            </a:r>
          </a:p>
          <a:p>
            <a:pPr marL="12700">
              <a:spcAft>
                <a:spcPts val="0"/>
              </a:spcAft>
            </a:pPr>
            <a:endParaRPr lang="en-GB" sz="2000" dirty="0">
              <a:solidFill>
                <a:srgbClr val="733072"/>
              </a:solidFill>
              <a:latin typeface="Trebuchet MS"/>
              <a:ea typeface="Times New Roman"/>
              <a:cs typeface="Trebuchet MS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6915150" y="5486400"/>
            <a:ext cx="2171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marL="12700">
              <a:lnSpc>
                <a:spcPts val="1335"/>
              </a:lnSpc>
              <a:spcAft>
                <a:spcPts val="0"/>
              </a:spcAft>
            </a:pPr>
            <a:r>
              <a:rPr lang="cy-GB" sz="1200">
                <a:solidFill>
                  <a:srgbClr val="FFFFFF"/>
                </a:solidFill>
                <a:latin typeface="Trebuchet MS"/>
                <a:ea typeface="Times New Roman"/>
                <a:cs typeface="Trebuchet MS"/>
              </a:rPr>
              <a:t>Paratowyd ar gyfer:</a:t>
            </a:r>
          </a:p>
          <a:p>
            <a:pPr marL="12700">
              <a:spcBef>
                <a:spcPts val="45"/>
              </a:spcBef>
              <a:spcAft>
                <a:spcPts val="0"/>
              </a:spcAft>
            </a:pPr>
            <a:r>
              <a:rPr lang="cy-GB" sz="1200" b="1">
                <a:solidFill>
                  <a:srgbClr val="FFFFFF"/>
                </a:solidFill>
                <a:latin typeface="Trebuchet MS"/>
                <a:ea typeface="Times New Roman"/>
                <a:cs typeface="Times New Roman"/>
              </a:rPr>
              <a:t>Ombwdsmon Gwasanaethau Cyhoeddus Cymru</a:t>
            </a:r>
          </a:p>
          <a:p>
            <a:pPr>
              <a:lnSpc>
                <a:spcPts val="600"/>
              </a:lnSpc>
              <a:spcBef>
                <a:spcPts val="15"/>
              </a:spcBef>
              <a:spcAft>
                <a:spcPts val="0"/>
              </a:spcAft>
            </a:pPr>
            <a:r>
              <a:rPr lang="cy-GB" sz="600">
                <a:solidFill>
                  <a:srgbClr val="000000"/>
                </a:solidFill>
                <a:latin typeface="Trebuchet MS"/>
                <a:ea typeface="Times New Roman"/>
                <a:cs typeface="Trebuchet MS"/>
              </a:rPr>
              <a:t> </a:t>
            </a:r>
          </a:p>
          <a:p>
            <a:pPr marL="12700">
              <a:spcAft>
                <a:spcPts val="0"/>
              </a:spcAft>
            </a:pPr>
            <a:r>
              <a:rPr lang="cy-GB" sz="1200">
                <a:solidFill>
                  <a:srgbClr val="FFFFFF"/>
                </a:solidFill>
                <a:latin typeface="Trebuchet MS"/>
                <a:ea typeface="Times New Roman"/>
                <a:cs typeface="Trebuchet MS"/>
              </a:rPr>
              <a:t>Paratowyd gan:</a:t>
            </a:r>
          </a:p>
          <a:p>
            <a:pPr marL="12700">
              <a:spcBef>
                <a:spcPts val="45"/>
              </a:spcBef>
              <a:spcAft>
                <a:spcPts val="0"/>
              </a:spcAft>
            </a:pPr>
            <a:r>
              <a:rPr lang="cy-GB" sz="1200" b="1">
                <a:solidFill>
                  <a:srgbClr val="FFFFFF"/>
                </a:solidFill>
                <a:latin typeface="Trebuchet MS"/>
                <a:ea typeface="Times New Roman"/>
                <a:cs typeface="Trebuchet MS"/>
              </a:rPr>
              <a:t>Beaufort Research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03" t="92833"/>
          <a:stretch/>
        </p:blipFill>
        <p:spPr bwMode="auto">
          <a:xfrm>
            <a:off x="5689600" y="1219200"/>
            <a:ext cx="3193369" cy="493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 descr="A picture containing sitting, strainer, game, mirror&#10;&#10;Description automatically generated">
            <a:extLst>
              <a:ext uri="{FF2B5EF4-FFF2-40B4-BE49-F238E27FC236}">
                <a16:creationId xmlns:a16="http://schemas.microsoft.com/office/drawing/2014/main" id="{C815EEED-BCD3-43BE-BFBF-A8958AB427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8242" y="2030520"/>
            <a:ext cx="4212270" cy="2808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681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2588B47-15ED-447A-A3B5-267F70104A6E}"/>
              </a:ext>
            </a:extLst>
          </p:cNvPr>
          <p:cNvSpPr/>
          <p:nvPr/>
        </p:nvSpPr>
        <p:spPr>
          <a:xfrm>
            <a:off x="3177540" y="1282828"/>
            <a:ext cx="2786380" cy="48258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656A48-A1FA-47DF-8EC8-D18E87869D49}"/>
              </a:ext>
            </a:extLst>
          </p:cNvPr>
          <p:cNvSpPr/>
          <p:nvPr/>
        </p:nvSpPr>
        <p:spPr>
          <a:xfrm>
            <a:off x="6129022" y="1219199"/>
            <a:ext cx="3014978" cy="48895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cy-GB" sz="2000" b="1">
                <a:solidFill>
                  <a:schemeClr val="bg1"/>
                </a:solidFill>
              </a:rPr>
              <a:t>Cyfathrebu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F90E85-4298-4695-9AE4-4248822B0D8A}"/>
              </a:ext>
            </a:extLst>
          </p:cNvPr>
          <p:cNvSpPr txBox="1"/>
          <p:nvPr/>
        </p:nvSpPr>
        <p:spPr>
          <a:xfrm>
            <a:off x="6129022" y="749299"/>
            <a:ext cx="3014978" cy="156966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 sz="1600"/>
              <a:t>A</a:t>
            </a:r>
            <a:r>
              <a:rPr lang="cy-GB" sz="1600" b="1"/>
              <a:t> ofynnwyd i chi</a:t>
            </a:r>
            <a:r>
              <a:rPr lang="cy-GB" sz="1600"/>
              <a:t> a oedd gennych </a:t>
            </a:r>
            <a:r>
              <a:rPr lang="cy-GB" sz="1600" b="1"/>
              <a:t>unrhyw ofynion ychwanegol</a:t>
            </a:r>
            <a:r>
              <a:rPr lang="cy-GB" sz="1600"/>
              <a:t> ar gyfer cyfathrebu â’r Ombwdsmon, ee print bras, cyfieithu, ffeiliau mewn fformat digidol, cyfarfodydd dros Skype? (%)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6DF07C2-6F78-4EF6-993A-6CAAACCF57B5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>
                <a:solidFill>
                  <a:schemeClr val="tx1">
                    <a:lumMod val="65000"/>
                    <a:lumOff val="35000"/>
                  </a:schemeClr>
                </a:solidFill>
              </a:rPr>
              <a:t>Sail (pawb): 204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A3110C-7217-4852-B284-9961248D78D2}"/>
              </a:ext>
            </a:extLst>
          </p:cNvPr>
          <p:cNvSpPr txBox="1"/>
          <p:nvPr/>
        </p:nvSpPr>
        <p:spPr>
          <a:xfrm>
            <a:off x="3177540" y="749299"/>
            <a:ext cx="2786380" cy="107721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 sz="1600"/>
              <a:t>A wnaeth staff yr Ombwdsmon gyfathrebu â chi </a:t>
            </a:r>
            <a:r>
              <a:rPr lang="cy-GB" sz="1600" b="1"/>
              <a:t>yn y ffordd orau gennych</a:t>
            </a:r>
            <a:r>
              <a:rPr lang="cy-GB" sz="1600"/>
              <a:t> am eich achos? (%)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04A083-56E3-41D5-97E5-CFE1CB19E0A0}"/>
              </a:ext>
            </a:extLst>
          </p:cNvPr>
          <p:cNvSpPr/>
          <p:nvPr/>
        </p:nvSpPr>
        <p:spPr>
          <a:xfrm>
            <a:off x="228600" y="1282828"/>
            <a:ext cx="2786380" cy="48258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1EBAB0-5493-4201-BB7F-222033F61EDA}"/>
              </a:ext>
            </a:extLst>
          </p:cNvPr>
          <p:cNvSpPr txBox="1"/>
          <p:nvPr/>
        </p:nvSpPr>
        <p:spPr>
          <a:xfrm>
            <a:off x="228600" y="749299"/>
            <a:ext cx="2786380" cy="107721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 sz="1600" dirty="0"/>
              <a:t>A wnaeth rhywun </a:t>
            </a:r>
            <a:r>
              <a:rPr lang="cy-GB" sz="1600" b="1" dirty="0"/>
              <a:t>ofyn i chi sut byddai’n well gennych gyfathrebu â nhw</a:t>
            </a:r>
            <a:r>
              <a:rPr lang="cy-GB" sz="1600" dirty="0"/>
              <a:t> – hy drwy’r post, dros y ffôn, drwy neges e-bost? (%)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E0992E28-0DAE-401C-A5CD-DCBCBF7361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5575191"/>
              </p:ext>
            </p:extLst>
          </p:nvPr>
        </p:nvGraphicFramePr>
        <p:xfrm>
          <a:off x="200659" y="2403764"/>
          <a:ext cx="2786380" cy="3158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B394E683-29BB-4CA4-A7AC-9A1E320D42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0251757"/>
              </p:ext>
            </p:extLst>
          </p:nvPr>
        </p:nvGraphicFramePr>
        <p:xfrm>
          <a:off x="3129279" y="2403765"/>
          <a:ext cx="2786380" cy="3158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260F38B4-3EE1-4C34-BE1B-C1C88F7B78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0540462"/>
              </p:ext>
            </p:extLst>
          </p:nvPr>
        </p:nvGraphicFramePr>
        <p:xfrm>
          <a:off x="6242050" y="2403764"/>
          <a:ext cx="2786380" cy="3158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2487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2588B47-15ED-447A-A3B5-267F70104A6E}"/>
              </a:ext>
            </a:extLst>
          </p:cNvPr>
          <p:cNvSpPr/>
          <p:nvPr/>
        </p:nvSpPr>
        <p:spPr>
          <a:xfrm>
            <a:off x="3177540" y="1282828"/>
            <a:ext cx="2786380" cy="48258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656A48-A1FA-47DF-8EC8-D18E87869D49}"/>
              </a:ext>
            </a:extLst>
          </p:cNvPr>
          <p:cNvSpPr/>
          <p:nvPr/>
        </p:nvSpPr>
        <p:spPr>
          <a:xfrm>
            <a:off x="6129022" y="1219199"/>
            <a:ext cx="3014978" cy="48895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cy-GB" sz="2000" b="1">
                <a:solidFill>
                  <a:schemeClr val="bg1"/>
                </a:solidFill>
              </a:rPr>
              <a:t>Cyfathrebu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F90E85-4298-4695-9AE4-4248822B0D8A}"/>
              </a:ext>
            </a:extLst>
          </p:cNvPr>
          <p:cNvSpPr txBox="1"/>
          <p:nvPr/>
        </p:nvSpPr>
        <p:spPr>
          <a:xfrm>
            <a:off x="6129022" y="749299"/>
            <a:ext cx="3014978" cy="156966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 sz="1600"/>
              <a:t>A</a:t>
            </a:r>
            <a:r>
              <a:rPr lang="cy-GB" sz="1600" b="1"/>
              <a:t> ofynnwyd i chi</a:t>
            </a:r>
            <a:r>
              <a:rPr lang="cy-GB" sz="1600"/>
              <a:t> a oedd gennych </a:t>
            </a:r>
            <a:r>
              <a:rPr lang="cy-GB" sz="1600" b="1"/>
              <a:t>unrhyw ofynion ychwanegol</a:t>
            </a:r>
            <a:r>
              <a:rPr lang="cy-GB" sz="1600"/>
              <a:t> ar gyfer cyfathrebu â’r Ombwdsmon, ee print bras, cyfieithu, ffeiliau mewn fformat digidol, cyfarfodydd dros Skype? (%)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6DF07C2-6F78-4EF6-993A-6CAAACCF57B5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>
                <a:solidFill>
                  <a:schemeClr val="tx1">
                    <a:lumMod val="65000"/>
                    <a:lumOff val="35000"/>
                  </a:schemeClr>
                </a:solidFill>
              </a:rPr>
              <a:t>Sail (pawb): 204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A3110C-7217-4852-B284-9961248D78D2}"/>
              </a:ext>
            </a:extLst>
          </p:cNvPr>
          <p:cNvSpPr txBox="1"/>
          <p:nvPr/>
        </p:nvSpPr>
        <p:spPr>
          <a:xfrm>
            <a:off x="3177540" y="749299"/>
            <a:ext cx="2786380" cy="107721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 sz="1600"/>
              <a:t>A wnaeth staff yr Ombwdsmon gyfathrebu â chi </a:t>
            </a:r>
            <a:r>
              <a:rPr lang="cy-GB" sz="1600" b="1"/>
              <a:t>yn y ffordd orau gennych</a:t>
            </a:r>
            <a:r>
              <a:rPr lang="cy-GB" sz="1600"/>
              <a:t> am eich achos? (%)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04A083-56E3-41D5-97E5-CFE1CB19E0A0}"/>
              </a:ext>
            </a:extLst>
          </p:cNvPr>
          <p:cNvSpPr/>
          <p:nvPr/>
        </p:nvSpPr>
        <p:spPr>
          <a:xfrm>
            <a:off x="228600" y="1282828"/>
            <a:ext cx="2786380" cy="48258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1EBAB0-5493-4201-BB7F-222033F61EDA}"/>
              </a:ext>
            </a:extLst>
          </p:cNvPr>
          <p:cNvSpPr txBox="1"/>
          <p:nvPr/>
        </p:nvSpPr>
        <p:spPr>
          <a:xfrm>
            <a:off x="228600" y="749299"/>
            <a:ext cx="2786380" cy="107721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 sz="1600"/>
              <a:t>A wnaeth rhywun </a:t>
            </a:r>
            <a:r>
              <a:rPr lang="cy-GB" sz="1600" b="1"/>
              <a:t>ofyn i chi sut byddai’n well gennych gyfathrebu â nhw</a:t>
            </a:r>
            <a:r>
              <a:rPr lang="cy-GB" sz="1600"/>
              <a:t> – hy drwy’r post, dros y ffôn, drwy neges e-bost? (%)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E0992E28-0DAE-401C-A5CD-DCBCBF7361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3463646"/>
              </p:ext>
            </p:extLst>
          </p:nvPr>
        </p:nvGraphicFramePr>
        <p:xfrm>
          <a:off x="200659" y="2403764"/>
          <a:ext cx="2786380" cy="3158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B394E683-29BB-4CA4-A7AC-9A1E320D42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0153699"/>
              </p:ext>
            </p:extLst>
          </p:nvPr>
        </p:nvGraphicFramePr>
        <p:xfrm>
          <a:off x="3129279" y="2403765"/>
          <a:ext cx="2786380" cy="3158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260F38B4-3EE1-4C34-BE1B-C1C88F7B78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4400209"/>
              </p:ext>
            </p:extLst>
          </p:nvPr>
        </p:nvGraphicFramePr>
        <p:xfrm>
          <a:off x="6242050" y="2403764"/>
          <a:ext cx="2786380" cy="3158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06E8423D-7844-4E7E-93C7-A282AFCDCD60}"/>
              </a:ext>
            </a:extLst>
          </p:cNvPr>
          <p:cNvSpPr txBox="1"/>
          <p:nvPr/>
        </p:nvSpPr>
        <p:spPr>
          <a:xfrm>
            <a:off x="209550" y="5590241"/>
            <a:ext cx="2797803" cy="523220"/>
          </a:xfrm>
          <a:prstGeom prst="rect">
            <a:avLst/>
          </a:prstGeom>
          <a:solidFill>
            <a:srgbClr val="4399E7"/>
          </a:solidFill>
        </p:spPr>
        <p:txBody>
          <a:bodyPr wrap="square" rtlCol="0">
            <a:spAutoFit/>
          </a:bodyPr>
          <a:lstStyle/>
          <a:p>
            <a:pPr algn="ctr"/>
            <a:r>
              <a:rPr lang="cy-GB" sz="1400">
                <a:solidFill>
                  <a:schemeClr val="bg1"/>
                </a:solidFill>
              </a:rPr>
              <a:t>Cam: Asesu = 56%</a:t>
            </a:r>
          </a:p>
          <a:p>
            <a:pPr algn="ctr"/>
            <a:r>
              <a:rPr lang="cy-GB" sz="1400">
                <a:solidFill>
                  <a:schemeClr val="bg1"/>
                </a:solidFill>
              </a:rPr>
              <a:t>Ymchwilio = 70%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154EDFF-4ECF-44CA-8E4F-6F288CA4B37C}"/>
              </a:ext>
            </a:extLst>
          </p:cNvPr>
          <p:cNvSpPr txBox="1"/>
          <p:nvPr/>
        </p:nvSpPr>
        <p:spPr>
          <a:xfrm>
            <a:off x="6129022" y="5585479"/>
            <a:ext cx="3017520" cy="523220"/>
          </a:xfrm>
          <a:prstGeom prst="rect">
            <a:avLst/>
          </a:prstGeom>
          <a:solidFill>
            <a:srgbClr val="4399E7"/>
          </a:solidFill>
        </p:spPr>
        <p:txBody>
          <a:bodyPr wrap="square" rtlCol="0">
            <a:spAutoFit/>
          </a:bodyPr>
          <a:lstStyle/>
          <a:p>
            <a:pPr algn="ctr"/>
            <a:r>
              <a:rPr lang="cy-GB" sz="1400">
                <a:solidFill>
                  <a:schemeClr val="bg1"/>
                </a:solidFill>
              </a:rPr>
              <a:t>Cam: Asesu = 36%</a:t>
            </a:r>
          </a:p>
          <a:p>
            <a:pPr algn="ctr"/>
            <a:r>
              <a:rPr lang="cy-GB" sz="1400">
                <a:solidFill>
                  <a:schemeClr val="bg1"/>
                </a:solidFill>
              </a:rPr>
              <a:t>Ymchwilio = 43%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0538E12-3816-4A04-9B33-330446439806}"/>
              </a:ext>
            </a:extLst>
          </p:cNvPr>
          <p:cNvSpPr txBox="1"/>
          <p:nvPr/>
        </p:nvSpPr>
        <p:spPr>
          <a:xfrm>
            <a:off x="3174998" y="5590241"/>
            <a:ext cx="2786380" cy="523220"/>
          </a:xfrm>
          <a:prstGeom prst="rect">
            <a:avLst/>
          </a:prstGeom>
          <a:solidFill>
            <a:srgbClr val="4399E7"/>
          </a:solidFill>
        </p:spPr>
        <p:txBody>
          <a:bodyPr wrap="square" rtlCol="0">
            <a:spAutoFit/>
          </a:bodyPr>
          <a:lstStyle/>
          <a:p>
            <a:pPr algn="ctr"/>
            <a:r>
              <a:rPr lang="cy-GB" sz="1400">
                <a:solidFill>
                  <a:schemeClr val="bg1"/>
                </a:solidFill>
              </a:rPr>
              <a:t>Cam: Asesu = 69%</a:t>
            </a:r>
          </a:p>
          <a:p>
            <a:pPr algn="ctr"/>
            <a:r>
              <a:rPr lang="cy-GB" sz="1400">
                <a:solidFill>
                  <a:schemeClr val="bg1"/>
                </a:solidFill>
              </a:rPr>
              <a:t>Ymchwilio = 77%</a:t>
            </a: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81DD23EE-C54B-49A3-9C03-2309AE0FD806}"/>
              </a:ext>
            </a:extLst>
          </p:cNvPr>
          <p:cNvSpPr/>
          <p:nvPr/>
        </p:nvSpPr>
        <p:spPr>
          <a:xfrm rot="5400000">
            <a:off x="1926467" y="4835128"/>
            <a:ext cx="965084" cy="489858"/>
          </a:xfrm>
          <a:prstGeom prst="rightArrow">
            <a:avLst/>
          </a:prstGeom>
          <a:solidFill>
            <a:srgbClr val="4399E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78C8150D-A0CF-43BB-A126-CDC9BAEF96E8}"/>
              </a:ext>
            </a:extLst>
          </p:cNvPr>
          <p:cNvSpPr/>
          <p:nvPr/>
        </p:nvSpPr>
        <p:spPr>
          <a:xfrm rot="5400000">
            <a:off x="4857932" y="4974772"/>
            <a:ext cx="685797" cy="489858"/>
          </a:xfrm>
          <a:prstGeom prst="rightArrow">
            <a:avLst/>
          </a:prstGeom>
          <a:solidFill>
            <a:srgbClr val="4399E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C7BD2687-F8B1-49C5-874E-FF68A8E0598A}"/>
              </a:ext>
            </a:extLst>
          </p:cNvPr>
          <p:cNvSpPr/>
          <p:nvPr/>
        </p:nvSpPr>
        <p:spPr>
          <a:xfrm rot="5400000">
            <a:off x="7608620" y="4527961"/>
            <a:ext cx="1579418" cy="489858"/>
          </a:xfrm>
          <a:prstGeom prst="rightArrow">
            <a:avLst/>
          </a:prstGeom>
          <a:solidFill>
            <a:srgbClr val="4399E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385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cy-GB" sz="2000" b="1">
                <a:solidFill>
                  <a:schemeClr val="bg1"/>
                </a:solidFill>
              </a:rPr>
              <a:t>Bodlonrwydd - rôl yr Ombwdsmon, y broses a’r dull o ystyried y gŵyn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749300"/>
            <a:ext cx="89154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/>
              <a:t>Graddau cytuno / anghytuno... (%)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C8380B12-93EB-41CE-BD6A-283FC5874D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8911959"/>
              </p:ext>
            </p:extLst>
          </p:nvPr>
        </p:nvGraphicFramePr>
        <p:xfrm>
          <a:off x="228601" y="1239224"/>
          <a:ext cx="8915399" cy="5085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FAA7EA4A-BA18-41C6-8336-15A7064F8D3D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>
                <a:solidFill>
                  <a:schemeClr val="tx1">
                    <a:lumMod val="65000"/>
                    <a:lumOff val="35000"/>
                  </a:schemeClr>
                </a:solidFill>
              </a:rPr>
              <a:t>Sail (pawb): 204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5680560-9259-4937-805F-C1311FD14769}"/>
              </a:ext>
            </a:extLst>
          </p:cNvPr>
          <p:cNvSpPr/>
          <p:nvPr/>
        </p:nvSpPr>
        <p:spPr>
          <a:xfrm>
            <a:off x="76200" y="1955661"/>
            <a:ext cx="48006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4000"/>
              </a:spcBef>
            </a:pPr>
            <a:r>
              <a:rPr lang="cy-GB" sz="1600">
                <a:solidFill>
                  <a:srgbClr val="000000"/>
                </a:solidFill>
                <a:latin typeface="Calibri" panose="020F0502020204030204" pitchFamily="34" charset="0"/>
              </a:rPr>
              <a:t>Cefais </a:t>
            </a:r>
            <a:r>
              <a:rPr lang="cy-GB" sz="1600" b="1">
                <a:solidFill>
                  <a:srgbClr val="000000"/>
                </a:solidFill>
                <a:latin typeface="Calibri" panose="020F0502020204030204" pitchFamily="34" charset="0"/>
              </a:rPr>
              <a:t>wybodaeth glir am</a:t>
            </a:r>
            <a:r>
              <a:rPr lang="cy-GB" sz="160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cy-GB" sz="1600" b="1">
                <a:solidFill>
                  <a:srgbClr val="000000"/>
                </a:solidFill>
                <a:latin typeface="Calibri" panose="020F0502020204030204" pitchFamily="34" charset="0"/>
              </a:rPr>
              <a:t>broses</a:t>
            </a:r>
            <a:r>
              <a:rPr lang="cy-GB" sz="1600">
                <a:solidFill>
                  <a:srgbClr val="000000"/>
                </a:solidFill>
                <a:latin typeface="Calibri" panose="020F0502020204030204" pitchFamily="34" charset="0"/>
              </a:rPr>
              <a:t> yr Ombwdsmon ar gyfer delio â chwynion</a:t>
            </a:r>
          </a:p>
          <a:p>
            <a:pPr algn="r">
              <a:spcBef>
                <a:spcPts val="4000"/>
              </a:spcBef>
            </a:pPr>
            <a:r>
              <a:rPr lang="cy-GB" sz="1600">
                <a:solidFill>
                  <a:srgbClr val="000000"/>
                </a:solidFill>
                <a:latin typeface="Calibri" panose="020F0502020204030204" pitchFamily="34" charset="0"/>
              </a:rPr>
              <a:t>Cefais </a:t>
            </a:r>
            <a:r>
              <a:rPr lang="cy-GB" sz="1600" b="1">
                <a:solidFill>
                  <a:srgbClr val="000000"/>
                </a:solidFill>
                <a:latin typeface="Calibri" panose="020F0502020204030204" pitchFamily="34" charset="0"/>
              </a:rPr>
              <a:t>wybodaeth glir am rôl</a:t>
            </a:r>
            <a:r>
              <a:rPr lang="cy-GB" sz="1600">
                <a:solidFill>
                  <a:srgbClr val="000000"/>
                </a:solidFill>
                <a:latin typeface="Calibri" panose="020F0502020204030204" pitchFamily="34" charset="0"/>
              </a:rPr>
              <a:t> yr Ombwdsmon a’r </a:t>
            </a:r>
            <a:r>
              <a:rPr lang="cy-GB" sz="1600" b="1">
                <a:solidFill>
                  <a:srgbClr val="000000"/>
                </a:solidFill>
                <a:latin typeface="Calibri" panose="020F0502020204030204" pitchFamily="34" charset="0"/>
              </a:rPr>
              <a:t>hyn y gall ac na all </a:t>
            </a:r>
            <a:r>
              <a:rPr lang="cy-GB" sz="1600">
                <a:solidFill>
                  <a:srgbClr val="000000"/>
                </a:solidFill>
                <a:latin typeface="Calibri" panose="020F0502020204030204" pitchFamily="34" charset="0"/>
              </a:rPr>
              <a:t>y swyddfa ei wneud</a:t>
            </a:r>
          </a:p>
          <a:p>
            <a:pPr algn="r">
              <a:spcBef>
                <a:spcPts val="4000"/>
              </a:spcBef>
            </a:pPr>
            <a:r>
              <a:rPr lang="cy-GB" sz="1600">
                <a:solidFill>
                  <a:srgbClr val="000000"/>
                </a:solidFill>
                <a:latin typeface="Calibri" panose="020F0502020204030204" pitchFamily="34" charset="0"/>
              </a:rPr>
              <a:t>Ystyriwyd fy nghwyn yn </a:t>
            </a:r>
            <a:r>
              <a:rPr lang="cy-GB" sz="1600" b="1">
                <a:solidFill>
                  <a:srgbClr val="000000"/>
                </a:solidFill>
                <a:latin typeface="Calibri" panose="020F0502020204030204" pitchFamily="34" charset="0"/>
              </a:rPr>
              <a:t>brydlon</a:t>
            </a:r>
          </a:p>
          <a:p>
            <a:pPr algn="r">
              <a:spcBef>
                <a:spcPts val="4000"/>
              </a:spcBef>
            </a:pPr>
            <a:r>
              <a:rPr lang="cy-GB" sz="1600">
                <a:solidFill>
                  <a:srgbClr val="000000"/>
                </a:solidFill>
                <a:latin typeface="Calibri" panose="020F0502020204030204" pitchFamily="34" charset="0"/>
              </a:rPr>
              <a:t>Ystyriwyd fy nghwyn yn </a:t>
            </a:r>
            <a:r>
              <a:rPr lang="cy-GB" sz="1600" b="1">
                <a:solidFill>
                  <a:srgbClr val="000000"/>
                </a:solidFill>
                <a:latin typeface="Calibri" panose="020F0502020204030204" pitchFamily="34" charset="0"/>
              </a:rPr>
              <a:t>ddiduedd</a:t>
            </a:r>
          </a:p>
          <a:p>
            <a:pPr algn="r">
              <a:spcBef>
                <a:spcPts val="4000"/>
              </a:spcBef>
            </a:pPr>
            <a:r>
              <a:rPr lang="cy-GB" sz="1600">
                <a:solidFill>
                  <a:srgbClr val="000000"/>
                </a:solidFill>
                <a:latin typeface="Calibri" panose="020F0502020204030204" pitchFamily="34" charset="0"/>
              </a:rPr>
              <a:t>Ystyriwyd fy nghwyn yn </a:t>
            </a:r>
            <a:r>
              <a:rPr lang="cy-GB" sz="1600" b="1">
                <a:solidFill>
                  <a:srgbClr val="000000"/>
                </a:solidFill>
                <a:latin typeface="Calibri" panose="020F0502020204030204" pitchFamily="34" charset="0"/>
              </a:rPr>
              <a:t>drylwyr</a:t>
            </a:r>
            <a:r>
              <a:rPr lang="cy-GB" sz="1600">
                <a:solidFill>
                  <a:srgbClr val="000000"/>
                </a:solidFill>
                <a:latin typeface="Calibri" panose="020F0502020204030204" pitchFamily="34" charset="0"/>
              </a:rPr>
              <a:t> gan ystyried yr holl dystiolaeth berthnasol</a:t>
            </a:r>
          </a:p>
        </p:txBody>
      </p:sp>
    </p:spTree>
    <p:extLst>
      <p:ext uri="{BB962C8B-B14F-4D97-AF65-F5344CB8AC3E}">
        <p14:creationId xmlns:p14="http://schemas.microsoft.com/office/powerpoint/2010/main" val="3686026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cy-GB" sz="2000" b="1">
                <a:solidFill>
                  <a:schemeClr val="bg1"/>
                </a:solidFill>
              </a:rPr>
              <a:t>Bodlonrwydd - rôl yr Ombwdsmon, y broses a’r dull o ystyried y gŵyn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749300"/>
            <a:ext cx="89154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/>
              <a:t>Graddau cytuno / anghytuno... (%)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A7EA4A-BA18-41C6-8336-15A7064F8D3D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Sail (pawb): 204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99C2B0A-3728-4D9E-BDA7-C5D2FA0DCBA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8853" y="1240095"/>
            <a:ext cx="9065538" cy="508450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5482F0C-75C6-43E2-AFF3-6135E742692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6747" b="36768"/>
          <a:stretch/>
        </p:blipFill>
        <p:spPr>
          <a:xfrm>
            <a:off x="88853" y="3622040"/>
            <a:ext cx="9065538" cy="8382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1069A5B-B047-47EC-853D-0699A7D8EDA4}"/>
              </a:ext>
            </a:extLst>
          </p:cNvPr>
          <p:cNvSpPr txBox="1"/>
          <p:nvPr/>
        </p:nvSpPr>
        <p:spPr>
          <a:xfrm>
            <a:off x="3581400" y="1930917"/>
            <a:ext cx="3276600" cy="156966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y-GB" sz="1600" b="1" i="1">
                <a:solidFill>
                  <a:schemeClr val="bg1"/>
                </a:solidFill>
              </a:rPr>
              <a:t>A wnaeth staff yr Ombwdsmon egluro’r rheswm am yr oedi?</a:t>
            </a:r>
          </a:p>
          <a:p>
            <a:pPr algn="ctr"/>
            <a:endParaRPr lang="en-GB" sz="1600" b="1" dirty="0">
              <a:solidFill>
                <a:schemeClr val="bg1"/>
              </a:solidFill>
            </a:endParaRPr>
          </a:p>
          <a:p>
            <a:pPr algn="ctr"/>
            <a:r>
              <a:rPr lang="cy-GB" sz="1600">
                <a:solidFill>
                  <a:schemeClr val="bg1"/>
                </a:solidFill>
              </a:rPr>
              <a:t>22% = Do</a:t>
            </a:r>
          </a:p>
          <a:p>
            <a:pPr algn="ctr"/>
            <a:r>
              <a:rPr lang="cy-GB" sz="1600" b="1">
                <a:solidFill>
                  <a:schemeClr val="bg1"/>
                </a:solidFill>
              </a:rPr>
              <a:t>74% = Naddo</a:t>
            </a:r>
          </a:p>
          <a:p>
            <a:pPr algn="ctr"/>
            <a:r>
              <a:rPr lang="cy-GB" sz="1600">
                <a:solidFill>
                  <a:schemeClr val="bg1"/>
                </a:solidFill>
              </a:rPr>
              <a:t>4% = Ddim yn cofio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A0ADB082-7A08-4D08-908B-E936D47FBB13}"/>
              </a:ext>
            </a:extLst>
          </p:cNvPr>
          <p:cNvSpPr/>
          <p:nvPr/>
        </p:nvSpPr>
        <p:spPr>
          <a:xfrm rot="12619124">
            <a:off x="6746180" y="3066338"/>
            <a:ext cx="1734625" cy="489858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084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cy-GB" sz="2000" b="1">
                <a:solidFill>
                  <a:schemeClr val="bg1"/>
                </a:solidFill>
              </a:rPr>
              <a:t>Bodlonrwydd - Staff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749300"/>
            <a:ext cx="89154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/>
              <a:t>Graddau cytuno / anghytuno... (%)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C8380B12-93EB-41CE-BD6A-283FC5874D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3473968"/>
              </p:ext>
            </p:extLst>
          </p:nvPr>
        </p:nvGraphicFramePr>
        <p:xfrm>
          <a:off x="228601" y="1315424"/>
          <a:ext cx="8915399" cy="5085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FAA7EA4A-BA18-41C6-8336-15A7064F8D3D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>
                <a:solidFill>
                  <a:schemeClr val="tx1">
                    <a:lumMod val="65000"/>
                    <a:lumOff val="35000"/>
                  </a:schemeClr>
                </a:solidFill>
              </a:rPr>
              <a:t>Sail (pawb): 204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5680560-9259-4937-805F-C1311FD14769}"/>
              </a:ext>
            </a:extLst>
          </p:cNvPr>
          <p:cNvSpPr/>
          <p:nvPr/>
        </p:nvSpPr>
        <p:spPr>
          <a:xfrm>
            <a:off x="304800" y="2007056"/>
            <a:ext cx="4343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3600"/>
              </a:spcBef>
            </a:pPr>
            <a:r>
              <a:rPr lang="cy-GB" sz="1600" dirty="0">
                <a:solidFill>
                  <a:srgbClr val="000000"/>
                </a:solidFill>
                <a:latin typeface="Calibri" panose="020F0502020204030204" pitchFamily="34" charset="0"/>
              </a:rPr>
              <a:t>Mae’r staff yr oeddwn yn delio â nhw wedi fy nhrin </a:t>
            </a:r>
            <a:r>
              <a:rPr lang="cy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yn gwrtais ac yn barchus</a:t>
            </a:r>
          </a:p>
          <a:p>
            <a:pPr algn="r">
              <a:spcBef>
                <a:spcPts val="3600"/>
              </a:spcBef>
            </a:pPr>
            <a:r>
              <a:rPr lang="cy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Deliodd</a:t>
            </a:r>
            <a:r>
              <a:rPr lang="cy-GB" sz="1600" dirty="0">
                <a:solidFill>
                  <a:srgbClr val="000000"/>
                </a:solidFill>
                <a:latin typeface="Calibri" panose="020F0502020204030204" pitchFamily="34" charset="0"/>
              </a:rPr>
              <a:t> y staff</a:t>
            </a:r>
            <a:r>
              <a:rPr lang="cy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 â’m cwyn yn unol â’r broses a esboniwyd</a:t>
            </a:r>
            <a:r>
              <a:rPr lang="cy-GB" sz="1600" dirty="0">
                <a:solidFill>
                  <a:srgbClr val="000000"/>
                </a:solidFill>
                <a:latin typeface="Calibri" panose="020F0502020204030204" pitchFamily="34" charset="0"/>
              </a:rPr>
              <a:t> i mi</a:t>
            </a:r>
          </a:p>
          <a:p>
            <a:pPr algn="r">
              <a:spcBef>
                <a:spcPts val="3600"/>
              </a:spcBef>
            </a:pPr>
            <a:r>
              <a:rPr lang="cy-GB" sz="1600" dirty="0">
                <a:solidFill>
                  <a:srgbClr val="000000"/>
                </a:solidFill>
                <a:latin typeface="Calibri" panose="020F0502020204030204" pitchFamily="34" charset="0"/>
              </a:rPr>
              <a:t>Rhoddodd y staff</a:t>
            </a:r>
            <a:r>
              <a:rPr lang="cy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 yr wybodaeth ddiweddaraf </a:t>
            </a:r>
            <a:r>
              <a:rPr lang="cy-GB" sz="1600" dirty="0">
                <a:solidFill>
                  <a:srgbClr val="000000"/>
                </a:solidFill>
                <a:latin typeface="Calibri" panose="020F0502020204030204" pitchFamily="34" charset="0"/>
              </a:rPr>
              <a:t>i mi drwy gydol y broses yn y ffordd y cytunwyd arni</a:t>
            </a:r>
          </a:p>
          <a:p>
            <a:pPr algn="r">
              <a:spcBef>
                <a:spcPts val="3600"/>
              </a:spcBef>
            </a:pPr>
            <a:r>
              <a:rPr lang="cy-GB" sz="1600" dirty="0">
                <a:solidFill>
                  <a:srgbClr val="000000"/>
                </a:solidFill>
                <a:latin typeface="Calibri" panose="020F0502020204030204" pitchFamily="34" charset="0"/>
              </a:rPr>
              <a:t>Mae’n </a:t>
            </a:r>
            <a:r>
              <a:rPr lang="cy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hawdd cael gafael </a:t>
            </a:r>
            <a:r>
              <a:rPr lang="cy-GB" sz="1600" dirty="0">
                <a:solidFill>
                  <a:srgbClr val="000000"/>
                </a:solidFill>
                <a:latin typeface="Calibri" panose="020F0502020204030204" pitchFamily="34" charset="0"/>
              </a:rPr>
              <a:t>ar staff</a:t>
            </a:r>
          </a:p>
          <a:p>
            <a:pPr algn="r">
              <a:spcBef>
                <a:spcPts val="3600"/>
              </a:spcBef>
            </a:pPr>
            <a:r>
              <a:rPr lang="cy-GB" sz="1600" dirty="0">
                <a:solidFill>
                  <a:srgbClr val="000000"/>
                </a:solidFill>
                <a:latin typeface="Calibri" panose="020F0502020204030204" pitchFamily="34" charset="0"/>
              </a:rPr>
              <a:t>Roedd gan staff yr Ombwdsmon </a:t>
            </a:r>
            <a:r>
              <a:rPr lang="cy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ddealltwriaeth dda</a:t>
            </a:r>
            <a:r>
              <a:rPr lang="cy-GB" sz="1600" dirty="0">
                <a:solidFill>
                  <a:srgbClr val="000000"/>
                </a:solidFill>
                <a:latin typeface="Calibri" panose="020F0502020204030204" pitchFamily="34" charset="0"/>
              </a:rPr>
              <a:t> o’m cwyn</a:t>
            </a:r>
          </a:p>
        </p:txBody>
      </p:sp>
    </p:spTree>
    <p:extLst>
      <p:ext uri="{BB962C8B-B14F-4D97-AF65-F5344CB8AC3E}">
        <p14:creationId xmlns:p14="http://schemas.microsoft.com/office/powerpoint/2010/main" val="255344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cy-GB" sz="2000" b="1">
                <a:solidFill>
                  <a:schemeClr val="bg1"/>
                </a:solidFill>
              </a:rPr>
              <a:t>Gwasanaeth i gwsmeriaid - bodlonrwydd cyffredinol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8109D8-DF0F-45B3-B4AA-B51DB08B6E11}"/>
              </a:ext>
            </a:extLst>
          </p:cNvPr>
          <p:cNvSpPr txBox="1"/>
          <p:nvPr/>
        </p:nvSpPr>
        <p:spPr>
          <a:xfrm>
            <a:off x="228600" y="729331"/>
            <a:ext cx="8928100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/>
              <a:t>Yn gyffredinol, pa mor fodlon neu anfodlon ydych chi gyda lefel y gwasanaeth i gwsmeriaid a gawsoch gan yr Ombwdsmon? (%)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123C4BAA-EEA8-4FC0-BBE8-29EFBF4374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2953905"/>
              </p:ext>
            </p:extLst>
          </p:nvPr>
        </p:nvGraphicFramePr>
        <p:xfrm>
          <a:off x="533400" y="2024676"/>
          <a:ext cx="8610600" cy="4833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F58E0ED1-ABC9-4DAD-831F-06C385D5509C}"/>
              </a:ext>
            </a:extLst>
          </p:cNvPr>
          <p:cNvSpPr txBox="1"/>
          <p:nvPr/>
        </p:nvSpPr>
        <p:spPr>
          <a:xfrm>
            <a:off x="4774184" y="6324600"/>
            <a:ext cx="2902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>
                <a:solidFill>
                  <a:schemeClr val="accent2">
                    <a:lumMod val="50000"/>
                  </a:schemeClr>
                </a:solidFill>
              </a:rPr>
              <a:t>*Dylid bod yn ofalus wrth ddehongli data os yw’r sail yn arbennig o fach.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2F6880-FD13-461F-ADBC-46EC36447E89}"/>
              </a:ext>
            </a:extLst>
          </p:cNvPr>
          <p:cNvSpPr txBox="1"/>
          <p:nvPr/>
        </p:nvSpPr>
        <p:spPr>
          <a:xfrm>
            <a:off x="15240" y="4904601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Sail*: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A2B7F8-5C89-4C16-8F67-C24F59BA6FDF}"/>
              </a:ext>
            </a:extLst>
          </p:cNvPr>
          <p:cNvSpPr txBox="1"/>
          <p:nvPr/>
        </p:nvSpPr>
        <p:spPr>
          <a:xfrm>
            <a:off x="641096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204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AE5BD8-190F-4405-A248-8F1F1C16D097}"/>
              </a:ext>
            </a:extLst>
          </p:cNvPr>
          <p:cNvSpPr txBox="1"/>
          <p:nvPr/>
        </p:nvSpPr>
        <p:spPr>
          <a:xfrm>
            <a:off x="1447800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 dirty="0">
                <a:solidFill>
                  <a:schemeClr val="bg1">
                    <a:lumMod val="65000"/>
                  </a:schemeClr>
                </a:solidFill>
              </a:rPr>
              <a:t>153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8462-2D72-4CAD-B58E-101095A3C745}"/>
              </a:ext>
            </a:extLst>
          </p:cNvPr>
          <p:cNvSpPr txBox="1"/>
          <p:nvPr/>
        </p:nvSpPr>
        <p:spPr>
          <a:xfrm>
            <a:off x="1812544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51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F571857-0B4E-460F-AB72-75B22A8D39AC}"/>
              </a:ext>
            </a:extLst>
          </p:cNvPr>
          <p:cNvSpPr txBox="1"/>
          <p:nvPr/>
        </p:nvSpPr>
        <p:spPr>
          <a:xfrm>
            <a:off x="2633345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27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A9FE023-07A5-45BC-96D7-6AFB5486BD15}"/>
              </a:ext>
            </a:extLst>
          </p:cNvPr>
          <p:cNvSpPr txBox="1"/>
          <p:nvPr/>
        </p:nvSpPr>
        <p:spPr>
          <a:xfrm>
            <a:off x="3018790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177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3CECBE-315B-4853-9259-A25573E25932}"/>
              </a:ext>
            </a:extLst>
          </p:cNvPr>
          <p:cNvSpPr txBox="1"/>
          <p:nvPr/>
        </p:nvSpPr>
        <p:spPr>
          <a:xfrm>
            <a:off x="3810508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16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742DA66-C3C3-4ACB-B6E2-CD7656A243CC}"/>
              </a:ext>
            </a:extLst>
          </p:cNvPr>
          <p:cNvSpPr txBox="1"/>
          <p:nvPr/>
        </p:nvSpPr>
        <p:spPr>
          <a:xfrm>
            <a:off x="4230116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14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13A78D8-102F-449C-B9FB-F9735EC1B1F7}"/>
              </a:ext>
            </a:extLst>
          </p:cNvPr>
          <p:cNvSpPr txBox="1"/>
          <p:nvPr/>
        </p:nvSpPr>
        <p:spPr>
          <a:xfrm>
            <a:off x="4587748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130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A268213-15B8-4267-985E-36F1E28092A3}"/>
              </a:ext>
            </a:extLst>
          </p:cNvPr>
          <p:cNvSpPr txBox="1"/>
          <p:nvPr/>
        </p:nvSpPr>
        <p:spPr>
          <a:xfrm>
            <a:off x="5388356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62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50095BC-216A-47D9-B235-A7B4AC5E4E5B}"/>
              </a:ext>
            </a:extLst>
          </p:cNvPr>
          <p:cNvSpPr txBox="1"/>
          <p:nvPr/>
        </p:nvSpPr>
        <p:spPr>
          <a:xfrm>
            <a:off x="5813044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116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C293D82-7984-4693-A017-4B57212BD38C}"/>
              </a:ext>
            </a:extLst>
          </p:cNvPr>
          <p:cNvSpPr txBox="1"/>
          <p:nvPr/>
        </p:nvSpPr>
        <p:spPr>
          <a:xfrm>
            <a:off x="6568440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76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91834DB-E4B2-4925-88B9-2A102CB9252C}"/>
              </a:ext>
            </a:extLst>
          </p:cNvPr>
          <p:cNvSpPr txBox="1"/>
          <p:nvPr/>
        </p:nvSpPr>
        <p:spPr>
          <a:xfrm>
            <a:off x="7010400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99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D72FBA5-8095-4AE8-9EE0-5D9D4F7C506E}"/>
              </a:ext>
            </a:extLst>
          </p:cNvPr>
          <p:cNvSpPr txBox="1"/>
          <p:nvPr/>
        </p:nvSpPr>
        <p:spPr>
          <a:xfrm>
            <a:off x="1505775" y="1693276"/>
            <a:ext cx="715137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y-GB" sz="1400" b="1" dirty="0"/>
              <a:t>Cam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030FFBC-918E-43AE-845C-3A7A94121FCB}"/>
              </a:ext>
            </a:extLst>
          </p:cNvPr>
          <p:cNvSpPr txBox="1"/>
          <p:nvPr/>
        </p:nvSpPr>
        <p:spPr>
          <a:xfrm>
            <a:off x="2452716" y="1693276"/>
            <a:ext cx="1204883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y-GB" sz="1400" b="1" dirty="0"/>
              <a:t>Math o Achos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6CF1FA5-8B43-4F2A-BB36-4B8AE37CF97B}"/>
              </a:ext>
            </a:extLst>
          </p:cNvPr>
          <p:cNvSpPr txBox="1"/>
          <p:nvPr/>
        </p:nvSpPr>
        <p:spPr>
          <a:xfrm>
            <a:off x="3704208" y="1693276"/>
            <a:ext cx="1553592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y-GB" sz="1400" b="1" dirty="0"/>
              <a:t>Grŵp Canlyniadau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5493770-5428-423C-B44B-7CA22F11A249}"/>
              </a:ext>
            </a:extLst>
          </p:cNvPr>
          <p:cNvSpPr txBox="1"/>
          <p:nvPr/>
        </p:nvSpPr>
        <p:spPr>
          <a:xfrm>
            <a:off x="5321712" y="1477833"/>
            <a:ext cx="1204882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y-GB" sz="1400" b="1" dirty="0"/>
              <a:t>Bodlonrwydd - Canlyniad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0B5CC2F-F41B-4B2F-BE4C-9DF163F41652}"/>
              </a:ext>
            </a:extLst>
          </p:cNvPr>
          <p:cNvSpPr txBox="1"/>
          <p:nvPr/>
        </p:nvSpPr>
        <p:spPr>
          <a:xfrm>
            <a:off x="6622445" y="1693276"/>
            <a:ext cx="786622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y-GB" sz="1400" b="1"/>
              <a:t>Pwnc</a:t>
            </a:r>
          </a:p>
        </p:txBody>
      </p:sp>
    </p:spTree>
    <p:extLst>
      <p:ext uri="{BB962C8B-B14F-4D97-AF65-F5344CB8AC3E}">
        <p14:creationId xmlns:p14="http://schemas.microsoft.com/office/powerpoint/2010/main" val="2747949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cy-GB" sz="2000" b="1">
                <a:solidFill>
                  <a:schemeClr val="bg1"/>
                </a:solidFill>
              </a:rPr>
              <a:t>Canlyniad - Bodlonrwydd cyffredinol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8109D8-DF0F-45B3-B4AA-B51DB08B6E11}"/>
              </a:ext>
            </a:extLst>
          </p:cNvPr>
          <p:cNvSpPr txBox="1"/>
          <p:nvPr/>
        </p:nvSpPr>
        <p:spPr>
          <a:xfrm>
            <a:off x="228600" y="729331"/>
            <a:ext cx="89281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/>
              <a:t>Ar y cyfan, pa mor fodlon neu anfodlon oeddech chi â chanlyniad eich cwyn? (%)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123C4BAA-EEA8-4FC0-BBE8-29EFBF4374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5955801"/>
              </p:ext>
            </p:extLst>
          </p:nvPr>
        </p:nvGraphicFramePr>
        <p:xfrm>
          <a:off x="533400" y="2024676"/>
          <a:ext cx="8610600" cy="4833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F58E0ED1-ABC9-4DAD-831F-06C385D5509C}"/>
              </a:ext>
            </a:extLst>
          </p:cNvPr>
          <p:cNvSpPr txBox="1"/>
          <p:nvPr/>
        </p:nvSpPr>
        <p:spPr>
          <a:xfrm>
            <a:off x="4830572" y="6324600"/>
            <a:ext cx="2826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>
                <a:solidFill>
                  <a:schemeClr val="accent2">
                    <a:lumMod val="50000"/>
                  </a:schemeClr>
                </a:solidFill>
              </a:rPr>
              <a:t>*Dylid bod yn ofalus wrth ddehongli data os yw’r sail yn arbennig o fach.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2F6880-FD13-461F-ADBC-46EC36447E89}"/>
              </a:ext>
            </a:extLst>
          </p:cNvPr>
          <p:cNvSpPr txBox="1"/>
          <p:nvPr/>
        </p:nvSpPr>
        <p:spPr>
          <a:xfrm>
            <a:off x="15240" y="4904601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Sail*: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A2B7F8-5C89-4C16-8F67-C24F59BA6FDF}"/>
              </a:ext>
            </a:extLst>
          </p:cNvPr>
          <p:cNvSpPr txBox="1"/>
          <p:nvPr/>
        </p:nvSpPr>
        <p:spPr>
          <a:xfrm>
            <a:off x="641096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204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AE5BD8-190F-4405-A248-8F1F1C16D097}"/>
              </a:ext>
            </a:extLst>
          </p:cNvPr>
          <p:cNvSpPr txBox="1"/>
          <p:nvPr/>
        </p:nvSpPr>
        <p:spPr>
          <a:xfrm>
            <a:off x="1447800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153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8462-2D72-4CAD-B58E-101095A3C745}"/>
              </a:ext>
            </a:extLst>
          </p:cNvPr>
          <p:cNvSpPr txBox="1"/>
          <p:nvPr/>
        </p:nvSpPr>
        <p:spPr>
          <a:xfrm>
            <a:off x="1812544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51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F571857-0B4E-460F-AB72-75B22A8D39AC}"/>
              </a:ext>
            </a:extLst>
          </p:cNvPr>
          <p:cNvSpPr txBox="1"/>
          <p:nvPr/>
        </p:nvSpPr>
        <p:spPr>
          <a:xfrm>
            <a:off x="2633345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27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A9FE023-07A5-45BC-96D7-6AFB5486BD15}"/>
              </a:ext>
            </a:extLst>
          </p:cNvPr>
          <p:cNvSpPr txBox="1"/>
          <p:nvPr/>
        </p:nvSpPr>
        <p:spPr>
          <a:xfrm>
            <a:off x="3018790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177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3CECBE-315B-4853-9259-A25573E25932}"/>
              </a:ext>
            </a:extLst>
          </p:cNvPr>
          <p:cNvSpPr txBox="1"/>
          <p:nvPr/>
        </p:nvSpPr>
        <p:spPr>
          <a:xfrm>
            <a:off x="3810508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16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742DA66-C3C3-4ACB-B6E2-CD7656A243CC}"/>
              </a:ext>
            </a:extLst>
          </p:cNvPr>
          <p:cNvSpPr txBox="1"/>
          <p:nvPr/>
        </p:nvSpPr>
        <p:spPr>
          <a:xfrm>
            <a:off x="4230116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14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13A78D8-102F-449C-B9FB-F9735EC1B1F7}"/>
              </a:ext>
            </a:extLst>
          </p:cNvPr>
          <p:cNvSpPr txBox="1"/>
          <p:nvPr/>
        </p:nvSpPr>
        <p:spPr>
          <a:xfrm>
            <a:off x="4587748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130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A268213-15B8-4267-985E-36F1E28092A3}"/>
              </a:ext>
            </a:extLst>
          </p:cNvPr>
          <p:cNvSpPr txBox="1"/>
          <p:nvPr/>
        </p:nvSpPr>
        <p:spPr>
          <a:xfrm>
            <a:off x="5388356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115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50095BC-216A-47D9-B235-A7B4AC5E4E5B}"/>
              </a:ext>
            </a:extLst>
          </p:cNvPr>
          <p:cNvSpPr txBox="1"/>
          <p:nvPr/>
        </p:nvSpPr>
        <p:spPr>
          <a:xfrm>
            <a:off x="5813044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60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C293D82-7984-4693-A017-4B57212BD38C}"/>
              </a:ext>
            </a:extLst>
          </p:cNvPr>
          <p:cNvSpPr txBox="1"/>
          <p:nvPr/>
        </p:nvSpPr>
        <p:spPr>
          <a:xfrm>
            <a:off x="6568440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76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91834DB-E4B2-4925-88B9-2A102CB9252C}"/>
              </a:ext>
            </a:extLst>
          </p:cNvPr>
          <p:cNvSpPr txBox="1"/>
          <p:nvPr/>
        </p:nvSpPr>
        <p:spPr>
          <a:xfrm>
            <a:off x="7010400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200" i="1">
                <a:solidFill>
                  <a:schemeClr val="bg1">
                    <a:lumMod val="65000"/>
                  </a:schemeClr>
                </a:solidFill>
              </a:rPr>
              <a:t>99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D72FBA5-8095-4AE8-9EE0-5D9D4F7C506E}"/>
              </a:ext>
            </a:extLst>
          </p:cNvPr>
          <p:cNvSpPr txBox="1"/>
          <p:nvPr/>
        </p:nvSpPr>
        <p:spPr>
          <a:xfrm>
            <a:off x="1505775" y="1693276"/>
            <a:ext cx="715137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y-GB" sz="1400" b="1"/>
              <a:t>Cam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030FFBC-918E-43AE-845C-3A7A94121FCB}"/>
              </a:ext>
            </a:extLst>
          </p:cNvPr>
          <p:cNvSpPr txBox="1"/>
          <p:nvPr/>
        </p:nvSpPr>
        <p:spPr>
          <a:xfrm>
            <a:off x="2362200" y="1693276"/>
            <a:ext cx="1219199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y-GB" sz="1400" b="1" dirty="0"/>
              <a:t>Math o Achos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6CF1FA5-8B43-4F2A-BB36-4B8AE37CF97B}"/>
              </a:ext>
            </a:extLst>
          </p:cNvPr>
          <p:cNvSpPr txBox="1"/>
          <p:nvPr/>
        </p:nvSpPr>
        <p:spPr>
          <a:xfrm>
            <a:off x="3704208" y="1693276"/>
            <a:ext cx="1553592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y-GB" sz="1400" b="1" dirty="0"/>
              <a:t>Grŵp Canlyniadau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5493770-5428-423C-B44B-7CA22F11A249}"/>
              </a:ext>
            </a:extLst>
          </p:cNvPr>
          <p:cNvSpPr txBox="1"/>
          <p:nvPr/>
        </p:nvSpPr>
        <p:spPr>
          <a:xfrm>
            <a:off x="5321712" y="1262389"/>
            <a:ext cx="1219198" cy="7386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y-GB" sz="1400" b="1" dirty="0"/>
              <a:t>Bodlonrwydd - Gwasanaeth i Gwsmeriaid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0B5CC2F-F41B-4B2F-BE4C-9DF163F41652}"/>
              </a:ext>
            </a:extLst>
          </p:cNvPr>
          <p:cNvSpPr txBox="1"/>
          <p:nvPr/>
        </p:nvSpPr>
        <p:spPr>
          <a:xfrm>
            <a:off x="6622445" y="1693276"/>
            <a:ext cx="786622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y-GB" sz="1400" b="1"/>
              <a:t>Pwnc</a:t>
            </a:r>
          </a:p>
        </p:txBody>
      </p:sp>
    </p:spTree>
    <p:extLst>
      <p:ext uri="{BB962C8B-B14F-4D97-AF65-F5344CB8AC3E}">
        <p14:creationId xmlns:p14="http://schemas.microsoft.com/office/powerpoint/2010/main" val="27952809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cy-GB" sz="2000" b="1">
                <a:solidFill>
                  <a:schemeClr val="bg1"/>
                </a:solidFill>
              </a:rPr>
              <a:t>Canlyniadau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09998" y="2670851"/>
            <a:ext cx="5334001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/>
              <a:t>Oeddech chi’n teimlo y byddech chi’n gallu gofyn i’r penderfyniad gael ei adolygu? (%)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76DE82-D68E-481E-8973-AE6FE5B0A6C5}"/>
              </a:ext>
            </a:extLst>
          </p:cNvPr>
          <p:cNvSpPr txBox="1"/>
          <p:nvPr/>
        </p:nvSpPr>
        <p:spPr>
          <a:xfrm>
            <a:off x="3809996" y="6325803"/>
            <a:ext cx="3352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>
                <a:solidFill>
                  <a:schemeClr val="tx1">
                    <a:lumMod val="65000"/>
                    <a:lumOff val="35000"/>
                  </a:schemeClr>
                </a:solidFill>
              </a:rPr>
              <a:t>Sail (y rhai a oedd yn anhapus â’r ffordd y cafodd eu hachos ei datrys): 116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8466CEF-3418-4BB2-8687-2D391142FC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7938353"/>
              </p:ext>
            </p:extLst>
          </p:nvPr>
        </p:nvGraphicFramePr>
        <p:xfrm>
          <a:off x="228600" y="636761"/>
          <a:ext cx="8915400" cy="3037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Right Brace 12">
            <a:extLst>
              <a:ext uri="{FF2B5EF4-FFF2-40B4-BE49-F238E27FC236}">
                <a16:creationId xmlns:a16="http://schemas.microsoft.com/office/drawing/2014/main" id="{00B0F454-97E2-4B4E-B4E6-C489DCE8EED0}"/>
              </a:ext>
            </a:extLst>
          </p:cNvPr>
          <p:cNvSpPr/>
          <p:nvPr/>
        </p:nvSpPr>
        <p:spPr>
          <a:xfrm rot="5400000">
            <a:off x="5961409" y="58391"/>
            <a:ext cx="345381" cy="4648200"/>
          </a:xfrm>
          <a:prstGeom prst="rightBrac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49695AA-B48F-4DD8-BB13-C6A819BEEA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996872"/>
              </p:ext>
            </p:extLst>
          </p:nvPr>
        </p:nvGraphicFramePr>
        <p:xfrm>
          <a:off x="3281680" y="3313328"/>
          <a:ext cx="5786120" cy="3163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836548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cy-GB" sz="2000" b="1">
                <a:solidFill>
                  <a:schemeClr val="bg1"/>
                </a:solidFill>
              </a:rPr>
              <a:t>Canlyniad - Cyfleu'r penderfyniad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8109D8-DF0F-45B3-B4AA-B51DB08B6E11}"/>
              </a:ext>
            </a:extLst>
          </p:cNvPr>
          <p:cNvSpPr txBox="1"/>
          <p:nvPr/>
        </p:nvSpPr>
        <p:spPr>
          <a:xfrm>
            <a:off x="228600" y="729331"/>
            <a:ext cx="89281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/>
              <a:t>A wnaeth staff yr Ombwdsmon egluro’n glir y rheswm dros y penderfyniad? (%)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123C4BAA-EEA8-4FC0-BBE8-29EFBF4374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0046526"/>
              </p:ext>
            </p:extLst>
          </p:nvPr>
        </p:nvGraphicFramePr>
        <p:xfrm>
          <a:off x="215900" y="1371601"/>
          <a:ext cx="89281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7FF1AC7D-DC42-4A3C-A6ED-82E64918CAE3}"/>
              </a:ext>
            </a:extLst>
          </p:cNvPr>
          <p:cNvSpPr txBox="1"/>
          <p:nvPr/>
        </p:nvSpPr>
        <p:spPr>
          <a:xfrm>
            <a:off x="76200" y="6096000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>
                <a:solidFill>
                  <a:schemeClr val="tx1">
                    <a:lumMod val="65000"/>
                    <a:lumOff val="35000"/>
                  </a:schemeClr>
                </a:solidFill>
              </a:rPr>
              <a:t>Sail: pawb (204), ymyrryd - wedi canfod nam (60), ymyrryd - ddim wedi canfod nam (14*), dim ymyrryd (130)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FBBBDE-7694-4250-A254-0F427B6CACA4}"/>
              </a:ext>
            </a:extLst>
          </p:cNvPr>
          <p:cNvSpPr txBox="1"/>
          <p:nvPr/>
        </p:nvSpPr>
        <p:spPr>
          <a:xfrm>
            <a:off x="2849054" y="1345394"/>
            <a:ext cx="3610992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y-GB" sz="1400" b="1"/>
              <a:t>Grŵp Canlyniadau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B98159E-B7CB-4380-8EFE-38E5D653278F}"/>
              </a:ext>
            </a:extLst>
          </p:cNvPr>
          <p:cNvSpPr txBox="1"/>
          <p:nvPr/>
        </p:nvSpPr>
        <p:spPr>
          <a:xfrm>
            <a:off x="76200" y="6323316"/>
            <a:ext cx="5267325" cy="3351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>
                <a:solidFill>
                  <a:schemeClr val="accent2">
                    <a:lumMod val="50000"/>
                  </a:schemeClr>
                </a:solidFill>
              </a:rPr>
              <a:t>*Dylid bod yn ofalus wrth ddehongli data os yw’r sail yn arbennig o fach.</a:t>
            </a:r>
          </a:p>
        </p:txBody>
      </p:sp>
    </p:spTree>
    <p:extLst>
      <p:ext uri="{BB962C8B-B14F-4D97-AF65-F5344CB8AC3E}">
        <p14:creationId xmlns:p14="http://schemas.microsoft.com/office/powerpoint/2010/main" val="19699788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cy-GB" sz="2000" b="1">
                <a:solidFill>
                  <a:schemeClr val="bg1"/>
                </a:solidFill>
              </a:rPr>
              <a:t>Awgrymiadau ar gyfer gwella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749300"/>
            <a:ext cx="8915400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/>
              <a:t>Hoffech chi awgrymu unrhyw ffyrdd y gallai swyddfa’r Ombwdsmon wella ei wasanaeth? (Y prif bethau a nodwyd, 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76DE82-D68E-481E-8973-AE6FE5B0A6C5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>
                <a:solidFill>
                  <a:schemeClr val="tx1">
                    <a:lumMod val="65000"/>
                    <a:lumOff val="35000"/>
                  </a:schemeClr>
                </a:solidFill>
              </a:rPr>
              <a:t>Sail (pawb): 204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032AB79C-FDCB-4A78-8C3C-BD52115A43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8564225"/>
              </p:ext>
            </p:extLst>
          </p:nvPr>
        </p:nvGraphicFramePr>
        <p:xfrm>
          <a:off x="-1828800" y="1600200"/>
          <a:ext cx="1112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470B7A0-F576-4BB4-BCF6-28494D87CEFA}"/>
              </a:ext>
            </a:extLst>
          </p:cNvPr>
          <p:cNvSpPr txBox="1"/>
          <p:nvPr/>
        </p:nvSpPr>
        <p:spPr>
          <a:xfrm>
            <a:off x="6705600" y="3124200"/>
            <a:ext cx="1676400" cy="954107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y-GB" sz="1400">
                <a:solidFill>
                  <a:schemeClr val="bg1"/>
                </a:solidFill>
              </a:rPr>
              <a:t>Roedd 28% yn sôn am broblemau o ran cyswllt / cyfathrebu / cyflymder</a:t>
            </a:r>
          </a:p>
        </p:txBody>
      </p:sp>
    </p:spTree>
    <p:extLst>
      <p:ext uri="{BB962C8B-B14F-4D97-AF65-F5344CB8AC3E}">
        <p14:creationId xmlns:p14="http://schemas.microsoft.com/office/powerpoint/2010/main" val="3749549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943600"/>
            <a:ext cx="533400" cy="52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943600"/>
            <a:ext cx="752475" cy="52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1" descr="Captur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19800"/>
            <a:ext cx="942975" cy="47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" y="1676400"/>
            <a:ext cx="6362639" cy="4078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cy-GB" sz="1600" b="1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Manylion Cyswllt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cy-GB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Cyswllt yn yr asiantaeth: </a:t>
            </a:r>
            <a:r>
              <a:rPr kumimoji="0" lang="cy-GB" sz="1200" b="0" i="0" u="none" strike="noStrike" cap="none" normalizeH="0" baseline="0" dirty="0" err="1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Fiona</a:t>
            </a:r>
            <a:r>
              <a:rPr kumimoji="0" lang="cy-GB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 </a:t>
            </a:r>
            <a:r>
              <a:rPr kumimoji="0" lang="cy-GB" sz="1200" b="0" i="0" u="none" strike="noStrike" cap="none" normalizeH="0" baseline="0" dirty="0" err="1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McAllister</a:t>
            </a:r>
            <a:r>
              <a:rPr kumimoji="0" lang="cy-GB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 / Owen</a:t>
            </a:r>
            <a:r>
              <a:rPr kumimoji="0" lang="cy-GB" sz="1200" b="0" i="0" u="none" strike="noStrike" cap="none" normalizeH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 Knight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cy-GB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Prosiect: B02008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cy-GB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Dyddiad: Mawrth 2020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cy-GB" sz="1200" b="1" i="0" u="none" strike="noStrike" cap="none" normalizeH="0" baseline="0" dirty="0" err="1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Beaufort</a:t>
            </a:r>
            <a:r>
              <a:rPr kumimoji="0" lang="cy-GB" sz="1200" b="1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 Research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cy-GB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2 </a:t>
            </a:r>
            <a:r>
              <a:rPr kumimoji="0" lang="cy-GB" sz="1200" b="0" i="0" u="none" strike="noStrike" cap="none" normalizeH="0" baseline="0" dirty="0" err="1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Museum</a:t>
            </a:r>
            <a:r>
              <a:rPr kumimoji="0" lang="cy-GB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 </a:t>
            </a:r>
            <a:r>
              <a:rPr kumimoji="0" lang="cy-GB" sz="1200" b="0" i="0" u="none" strike="noStrike" cap="none" normalizeH="0" baseline="0" dirty="0" err="1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Place</a:t>
            </a:r>
            <a:endParaRPr kumimoji="0" lang="cy-GB" sz="1200" b="0" i="0" u="none" strike="noStrike" cap="none" normalizeH="0" baseline="0" dirty="0">
              <a:ln>
                <a:noFill/>
              </a:ln>
              <a:solidFill>
                <a:srgbClr val="733072"/>
              </a:solidFill>
              <a:latin typeface="Calibri" pitchFamily="34" charset="0"/>
              <a:ea typeface="Trebuchet MS" pitchFamily="34" charset="0"/>
              <a:cs typeface="Trebuchet MS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cy-GB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Caerdydd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cy-GB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CF10 3BG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cy-GB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Ffôn:</a:t>
            </a:r>
            <a:r>
              <a:rPr kumimoji="0" lang="cy-GB" sz="1200" b="0" i="0" u="none" strike="noStrike" cap="none" normalizeH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 </a:t>
            </a:r>
            <a:r>
              <a:rPr kumimoji="0" lang="cy-GB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029 2037 8565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cy-GB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E-bost: </a:t>
            </a:r>
            <a:r>
              <a:rPr kumimoji="0" lang="cy-GB" sz="120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  <a:hlinkClick r:id="rId6"/>
              </a:rPr>
              <a:t>enquiries@beaufortresearch.co.uk</a:t>
            </a:r>
            <a:r>
              <a:rPr kumimoji="0" lang="cy-GB" sz="120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cy-GB" sz="120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  <a:hlinkClick r:id="rId7"/>
              </a:rPr>
              <a:t>www.beaufortresearch.co.uk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en-US" altLang="en-US" sz="1600" b="1" dirty="0">
              <a:solidFill>
                <a:srgbClr val="733072"/>
              </a:solidFill>
              <a:latin typeface="Calibri" pitchFamily="34" charset="0"/>
              <a:ea typeface="Trebuchet MS" pitchFamily="34" charset="0"/>
              <a:cs typeface="Trebuchet MS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en-US" altLang="en-US" sz="1600" b="1" dirty="0">
              <a:solidFill>
                <a:srgbClr val="733072"/>
              </a:solidFill>
              <a:latin typeface="Calibri" pitchFamily="34" charset="0"/>
              <a:ea typeface="Trebuchet MS" pitchFamily="34" charset="0"/>
              <a:cs typeface="Trebuchet MS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cy-GB" sz="1600" b="1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Telerau’r Contract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cy-GB" sz="9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Oni chytunir fel arall, </a:t>
            </a:r>
            <a:r>
              <a:rPr kumimoji="0" lang="cy-GB" sz="900" b="0" i="0" u="none" strike="noStrike" cap="none" normalizeH="0" baseline="0" dirty="0" err="1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Beaufort</a:t>
            </a:r>
            <a:r>
              <a:rPr kumimoji="0" lang="cy-GB" sz="9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 Research Ltd sydd â’r hawlfraint i ganfyddiadau’r astudiaeth hon, </a:t>
            </a:r>
            <a:br>
              <a:rPr kumimoji="0" lang="cy-GB" sz="9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</a:br>
            <a:r>
              <a:rPr kumimoji="0" lang="cy-GB" sz="9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ac ni ellir eu dyfynnu, eu cyhoeddi na’u hatgynhyrchu heb i’r cwmni gytuno i hynny ymlaen llaw.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en-GB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cy-GB" sz="9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Dim ond ar sail anghywirdeb neu gamliwio y gwrthodir cymeradwyo dyfynnu neu gyhoeddi.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en-US" altLang="en-US" sz="500" b="0" i="0" u="none" strike="noStrike" cap="none" normalizeH="0" baseline="0" dirty="0">
              <a:ln>
                <a:noFill/>
              </a:ln>
              <a:solidFill>
                <a:srgbClr val="733072"/>
              </a:solidFill>
              <a:effectLst/>
              <a:latin typeface="Calibri" pitchFamily="34" charset="0"/>
              <a:ea typeface="Trebuchet MS" pitchFamily="34" charset="0"/>
              <a:cs typeface="Trebuchet MS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cy-GB" sz="9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Rhaid i unrhyw gyhoeddiad a gymeradwyir nodi: mai </a:t>
            </a:r>
            <a:r>
              <a:rPr kumimoji="0" lang="cy-GB" sz="900" b="0" i="0" u="none" strike="noStrike" cap="none" normalizeH="0" baseline="0" dirty="0" err="1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Beaufort</a:t>
            </a:r>
            <a:r>
              <a:rPr kumimoji="0" lang="cy-GB" sz="9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 Research Ltd yw’r darparwr; maint y sampl a dyddiadau gwaith maes.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en-US" altLang="en-US" sz="500" b="0" i="0" u="none" strike="noStrike" cap="none" normalizeH="0" baseline="0" dirty="0">
              <a:ln>
                <a:noFill/>
              </a:ln>
              <a:solidFill>
                <a:srgbClr val="733072"/>
              </a:solidFill>
              <a:effectLst/>
              <a:latin typeface="Calibri" pitchFamily="34" charset="0"/>
              <a:ea typeface="Trebuchet MS" pitchFamily="34" charset="0"/>
              <a:cs typeface="Trebuchet MS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cy-GB" sz="9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© </a:t>
            </a:r>
            <a:r>
              <a:rPr kumimoji="0" lang="cy-GB" sz="900" b="0" i="0" u="none" strike="noStrike" cap="none" normalizeH="0" baseline="0" dirty="0" err="1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Beaufort</a:t>
            </a:r>
            <a:r>
              <a:rPr kumimoji="0" lang="cy-GB" sz="9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 Research Ltd 2020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6540500"/>
            <a:ext cx="4572000" cy="230832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cy-GB" sz="900">
                <a:solidFill>
                  <a:schemeClr val="tx1">
                    <a:lumMod val="50000"/>
                    <a:lumOff val="50000"/>
                  </a:schemeClr>
                </a:solidFill>
              </a:rPr>
              <a:t>Cynhaliwyd y prosiect hwn yn unol ag ISO20252</a:t>
            </a:r>
          </a:p>
        </p:txBody>
      </p:sp>
      <p:pic>
        <p:nvPicPr>
          <p:cNvPr id="5" name="Picture 4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086F52B7-9CEC-4131-8B3C-91B463A78AF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33" y="312018"/>
            <a:ext cx="2328945" cy="526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3920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2"/>
          <a:stretch/>
        </p:blipFill>
        <p:spPr bwMode="auto">
          <a:xfrm>
            <a:off x="0" y="-27384"/>
            <a:ext cx="9180512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2030518"/>
            <a:ext cx="5791200" cy="280818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endParaRPr lang="en-GB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90500" y="2324100"/>
            <a:ext cx="4777742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marL="12700">
              <a:spcAft>
                <a:spcPts val="0"/>
              </a:spcAft>
            </a:pPr>
            <a:r>
              <a:rPr lang="cy-GB" sz="24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  <a:t>Ombwdsmon Gwasanaethau Cyhoeddus Cymru</a:t>
            </a:r>
            <a:br>
              <a:rPr lang="cy-GB" sz="28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</a:br>
            <a:r>
              <a:rPr lang="cy-GB" sz="12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  <a:t> </a:t>
            </a:r>
            <a:br>
              <a:rPr lang="cy-GB" sz="28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</a:br>
            <a:r>
              <a:rPr lang="cy-GB" sz="2000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  <a:t>Arolwg o Fodlonrwydd Cwsmeriaid 2020</a:t>
            </a:r>
          </a:p>
          <a:p>
            <a:pPr marL="12700">
              <a:spcAft>
                <a:spcPts val="0"/>
              </a:spcAft>
            </a:pPr>
            <a:endParaRPr lang="en-GB" dirty="0">
              <a:solidFill>
                <a:srgbClr val="733072"/>
              </a:solidFill>
              <a:latin typeface="Trebuchet MS"/>
              <a:ea typeface="Times New Roman"/>
              <a:cs typeface="Trebuchet MS"/>
            </a:endParaRPr>
          </a:p>
          <a:p>
            <a:pPr marL="12700"/>
            <a:r>
              <a:rPr lang="cy-GB" sz="20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  <a:t>Canfyddiadau’r Arolwg</a:t>
            </a:r>
          </a:p>
          <a:p>
            <a:pPr marL="12700">
              <a:spcAft>
                <a:spcPts val="0"/>
              </a:spcAft>
            </a:pPr>
            <a:endParaRPr lang="en-GB" sz="2000" dirty="0">
              <a:solidFill>
                <a:srgbClr val="733072"/>
              </a:solidFill>
              <a:latin typeface="Trebuchet MS"/>
              <a:ea typeface="Times New Roman"/>
              <a:cs typeface="Trebuchet MS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6915150" y="5486400"/>
            <a:ext cx="2171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marL="12700">
              <a:lnSpc>
                <a:spcPts val="1335"/>
              </a:lnSpc>
              <a:spcAft>
                <a:spcPts val="0"/>
              </a:spcAft>
            </a:pPr>
            <a:r>
              <a:rPr lang="cy-GB" sz="1200">
                <a:solidFill>
                  <a:srgbClr val="FFFFFF"/>
                </a:solidFill>
                <a:latin typeface="Trebuchet MS"/>
                <a:ea typeface="Times New Roman"/>
                <a:cs typeface="Trebuchet MS"/>
              </a:rPr>
              <a:t>Paratowyd ar gyfer:</a:t>
            </a:r>
          </a:p>
          <a:p>
            <a:pPr marL="12700">
              <a:spcBef>
                <a:spcPts val="45"/>
              </a:spcBef>
              <a:spcAft>
                <a:spcPts val="0"/>
              </a:spcAft>
            </a:pPr>
            <a:r>
              <a:rPr lang="cy-GB" sz="1200" b="1">
                <a:solidFill>
                  <a:srgbClr val="FFFFFF"/>
                </a:solidFill>
                <a:latin typeface="Trebuchet MS"/>
                <a:ea typeface="Times New Roman"/>
                <a:cs typeface="Times New Roman"/>
              </a:rPr>
              <a:t>Ombwdsmon Gwasanaethau Cyhoeddus Cymru</a:t>
            </a:r>
          </a:p>
          <a:p>
            <a:pPr>
              <a:lnSpc>
                <a:spcPts val="600"/>
              </a:lnSpc>
              <a:spcBef>
                <a:spcPts val="15"/>
              </a:spcBef>
              <a:spcAft>
                <a:spcPts val="0"/>
              </a:spcAft>
            </a:pPr>
            <a:r>
              <a:rPr lang="cy-GB" sz="600">
                <a:solidFill>
                  <a:srgbClr val="000000"/>
                </a:solidFill>
                <a:latin typeface="Trebuchet MS"/>
                <a:ea typeface="Times New Roman"/>
                <a:cs typeface="Trebuchet MS"/>
              </a:rPr>
              <a:t> </a:t>
            </a:r>
          </a:p>
          <a:p>
            <a:pPr marL="12700">
              <a:spcAft>
                <a:spcPts val="0"/>
              </a:spcAft>
            </a:pPr>
            <a:r>
              <a:rPr lang="cy-GB" sz="1200">
                <a:solidFill>
                  <a:srgbClr val="FFFFFF"/>
                </a:solidFill>
                <a:latin typeface="Trebuchet MS"/>
                <a:ea typeface="Times New Roman"/>
                <a:cs typeface="Trebuchet MS"/>
              </a:rPr>
              <a:t>Paratowyd gan:</a:t>
            </a:r>
          </a:p>
          <a:p>
            <a:pPr marL="12700">
              <a:spcBef>
                <a:spcPts val="45"/>
              </a:spcBef>
              <a:spcAft>
                <a:spcPts val="0"/>
              </a:spcAft>
            </a:pPr>
            <a:r>
              <a:rPr lang="cy-GB" sz="1200" b="1">
                <a:solidFill>
                  <a:srgbClr val="FFFFFF"/>
                </a:solidFill>
                <a:latin typeface="Trebuchet MS"/>
                <a:ea typeface="Times New Roman"/>
                <a:cs typeface="Trebuchet MS"/>
              </a:rPr>
              <a:t>Beaufort Research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03" t="92833"/>
          <a:stretch/>
        </p:blipFill>
        <p:spPr bwMode="auto">
          <a:xfrm>
            <a:off x="5689600" y="1219200"/>
            <a:ext cx="3193369" cy="493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 descr="A picture containing sitting, strainer, game, mirror&#10;&#10;Description automatically generated">
            <a:extLst>
              <a:ext uri="{FF2B5EF4-FFF2-40B4-BE49-F238E27FC236}">
                <a16:creationId xmlns:a16="http://schemas.microsoft.com/office/drawing/2014/main" id="{C815EEED-BCD3-43BE-BFBF-A8958AB427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8242" y="2030520"/>
            <a:ext cx="4212270" cy="2808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93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559FDEF-0447-4BFE-81B9-7DB9B884BC5A}"/>
              </a:ext>
            </a:extLst>
          </p:cNvPr>
          <p:cNvSpPr/>
          <p:nvPr/>
        </p:nvSpPr>
        <p:spPr>
          <a:xfrm>
            <a:off x="4561840" y="1963995"/>
            <a:ext cx="4163060" cy="37096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28600" y="228598"/>
            <a:ext cx="8915400" cy="461665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cy-GB" sz="2400" b="1">
                <a:solidFill>
                  <a:schemeClr val="bg1"/>
                </a:solidFill>
              </a:rPr>
              <a:t>Cefndir a Methodoleg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9343" y="1600200"/>
            <a:ext cx="401785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65100">
              <a:spcBef>
                <a:spcPts val="1200"/>
              </a:spcBef>
              <a:spcAft>
                <a:spcPts val="600"/>
              </a:spcAft>
              <a:buClr>
                <a:srgbClr val="5D1F5E"/>
              </a:buClr>
              <a:buSzPct val="100000"/>
              <a:buFont typeface="Wingdings" pitchFamily="2" charset="2"/>
              <a:buChar char="§"/>
            </a:pPr>
            <a:r>
              <a:rPr lang="cy-GB" sz="1400" dirty="0"/>
              <a:t>Roedd yr ymchwil yn cynnwys pob defnyddiwr gwasanaeth y cafodd eu hachosion eu cau rhwng </a:t>
            </a:r>
            <a:r>
              <a:rPr lang="cy-GB" sz="1400" b="1" dirty="0"/>
              <a:t>1 Ebrill a 31 Rhagfyr 2019</a:t>
            </a:r>
            <a:r>
              <a:rPr lang="cy-GB" sz="1400" dirty="0"/>
              <a:t>.</a:t>
            </a:r>
          </a:p>
          <a:p>
            <a:pPr marL="177800" indent="-165100">
              <a:spcBef>
                <a:spcPts val="1200"/>
              </a:spcBef>
              <a:spcAft>
                <a:spcPts val="600"/>
              </a:spcAft>
              <a:buClr>
                <a:srgbClr val="5D1F5E"/>
              </a:buClr>
              <a:buSzPct val="100000"/>
              <a:buFont typeface="Wingdings" pitchFamily="2" charset="2"/>
              <a:buChar char="§"/>
            </a:pPr>
            <a:r>
              <a:rPr lang="cy-GB" sz="1400" dirty="0"/>
              <a:t>Cynhaliwyd cyfanswm o </a:t>
            </a:r>
            <a:r>
              <a:rPr lang="cy-GB" sz="1400" b="1" dirty="0"/>
              <a:t>204 o gyfweliadau dros y ffôn </a:t>
            </a:r>
            <a:r>
              <a:rPr lang="cy-GB" sz="1400" dirty="0"/>
              <a:t>gan ddefnyddio technoleg CATI (cyfweliadau dros y ffôn gyda chymorth cyfrifiadur) rhwng 2 a 12 Mawrth 2020.</a:t>
            </a:r>
          </a:p>
          <a:p>
            <a:pPr marL="177800" indent="-165100">
              <a:spcBef>
                <a:spcPts val="1200"/>
              </a:spcBef>
              <a:spcAft>
                <a:spcPts val="600"/>
              </a:spcAft>
              <a:buClr>
                <a:srgbClr val="5D1F5E"/>
              </a:buClr>
              <a:buSzPct val="100000"/>
              <a:buFont typeface="Wingdings" pitchFamily="2" charset="2"/>
              <a:buChar char="§"/>
            </a:pPr>
            <a:r>
              <a:rPr lang="cy-GB" sz="1400" dirty="0"/>
              <a:t>Cafodd pawb gynnig cael eu cyfweld drwy gyfrwng y Gymraeg neu'r Saesneg.</a:t>
            </a:r>
          </a:p>
          <a:p>
            <a:pPr marL="177800" indent="-165100">
              <a:spcBef>
                <a:spcPts val="1200"/>
              </a:spcBef>
              <a:spcAft>
                <a:spcPts val="600"/>
              </a:spcAft>
              <a:buClr>
                <a:srgbClr val="5D1F5E"/>
              </a:buClr>
              <a:buSzPct val="100000"/>
              <a:buFont typeface="Wingdings" pitchFamily="2" charset="2"/>
              <a:buChar char="§"/>
            </a:pPr>
            <a:r>
              <a:rPr lang="cy-GB" sz="1400" dirty="0"/>
              <a:t>Rhoddwyd </a:t>
            </a:r>
            <a:r>
              <a:rPr lang="cy-GB" sz="1400" b="1" dirty="0"/>
              <a:t>cwota</a:t>
            </a:r>
            <a:r>
              <a:rPr lang="cy-GB" sz="1400" dirty="0"/>
              <a:t> ar y math o achosion, y camau a’r canlyniadau er mwyn rhoi hwb i nifer y cyfweliadau a gynhaliwyd o ran y mathau o achosion / camau / canlyniadau yng nghyswllt COD, Ymchwilio ac Ymyrryd er mwyn gallu dadansoddi’r grwpiau hyn rhywfaint.*</a:t>
            </a:r>
          </a:p>
          <a:p>
            <a:pPr marL="177800" indent="-165100">
              <a:spcBef>
                <a:spcPts val="1200"/>
              </a:spcBef>
              <a:spcAft>
                <a:spcPts val="600"/>
              </a:spcAft>
              <a:buClr>
                <a:srgbClr val="5D1F5E"/>
              </a:buClr>
              <a:buSzPct val="100000"/>
              <a:buFont typeface="Wingdings" pitchFamily="2" charset="2"/>
              <a:buChar char="§"/>
            </a:pPr>
            <a:r>
              <a:rPr lang="cy-GB" sz="1400" dirty="0"/>
              <a:t>Mae data wedi cael eu </a:t>
            </a:r>
            <a:r>
              <a:rPr lang="cy-GB" sz="1400" b="1" dirty="0"/>
              <a:t>pwysoli</a:t>
            </a:r>
            <a:r>
              <a:rPr lang="cy-GB" sz="1400" dirty="0"/>
              <a:t> i adlewyrchu proffil o ran math o waith achos, y camau a’r canlyniadau ar gyfer y cyfnod.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9FADC97-3E35-466D-B632-D1E56BBD74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317638"/>
              </p:ext>
            </p:extLst>
          </p:nvPr>
        </p:nvGraphicFramePr>
        <p:xfrm>
          <a:off x="4561840" y="1963995"/>
          <a:ext cx="4163060" cy="395497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372866">
                  <a:extLst>
                    <a:ext uri="{9D8B030D-6E8A-4147-A177-3AD203B41FA5}">
                      <a16:colId xmlns:a16="http://schemas.microsoft.com/office/drawing/2014/main" val="2717806587"/>
                    </a:ext>
                  </a:extLst>
                </a:gridCol>
                <a:gridCol w="924726">
                  <a:extLst>
                    <a:ext uri="{9D8B030D-6E8A-4147-A177-3AD203B41FA5}">
                      <a16:colId xmlns:a16="http://schemas.microsoft.com/office/drawing/2014/main" val="2015620583"/>
                    </a:ext>
                  </a:extLst>
                </a:gridCol>
                <a:gridCol w="865468">
                  <a:extLst>
                    <a:ext uri="{9D8B030D-6E8A-4147-A177-3AD203B41FA5}">
                      <a16:colId xmlns:a16="http://schemas.microsoft.com/office/drawing/2014/main" val="16092554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 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 dirty="0"/>
                        <a:t>Nifer y </a:t>
                      </a:r>
                      <a:r>
                        <a:rPr lang="cy-GB" sz="1200" dirty="0"/>
                        <a:t>cyfweliadau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Wedi'u pwysoli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22041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Math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 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 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6124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 b="0"/>
                        <a:t>Camweinyddu (MAL)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177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91%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910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 b="0" dirty="0"/>
                        <a:t>Cod Ymddygiad (COD)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27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9%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1634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 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 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 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9395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Cam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 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 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74490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 b="0"/>
                        <a:t>Asesu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153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87%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94574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 b="0"/>
                        <a:t>Ymchwilio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51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13%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7403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 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 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 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46104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Canlyniadau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 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 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751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 b="0"/>
                        <a:t>Dim ymyrryd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130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79%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1896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 b="0"/>
                        <a:t>Ymyrryd - wedi canfod nam</a:t>
                      </a:r>
                    </a:p>
                  </a:txBody>
                  <a:tcPr marL="68580" marR="68580" marT="0" marB="0"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60</a:t>
                      </a:r>
                    </a:p>
                  </a:txBody>
                  <a:tcPr marL="68580" marR="68580" marT="0" marB="0"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17%</a:t>
                      </a:r>
                    </a:p>
                  </a:txBody>
                  <a:tcPr marL="68580" marR="68580" marT="0" marB="0"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65643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 b="0"/>
                        <a:t>Ymyrryd - ddim wedi canfod nam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3%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10591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9101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CYFANSWM</a:t>
                      </a:r>
                    </a:p>
                  </a:txBody>
                  <a:tcPr marL="68580" marR="68580" marT="0" marB="0">
                    <a:lnT>
                      <a:noFill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/>
                        <a:t>204</a:t>
                      </a:r>
                    </a:p>
                  </a:txBody>
                  <a:tcPr marL="68580" marR="68580" marT="0" marB="0">
                    <a:lnT>
                      <a:noFill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400" dirty="0"/>
                        <a:t>100%</a:t>
                      </a:r>
                    </a:p>
                  </a:txBody>
                  <a:tcPr marL="68580" marR="68580" marT="0" marB="0">
                    <a:lnT>
                      <a:noFill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490460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EC210E9-DD72-4318-9427-3DAC0DA29F73}"/>
              </a:ext>
            </a:extLst>
          </p:cNvPr>
          <p:cNvSpPr txBox="1"/>
          <p:nvPr/>
        </p:nvSpPr>
        <p:spPr>
          <a:xfrm>
            <a:off x="0" y="6344519"/>
            <a:ext cx="5267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>
                <a:solidFill>
                  <a:schemeClr val="accent2">
                    <a:lumMod val="50000"/>
                  </a:schemeClr>
                </a:solidFill>
              </a:rPr>
              <a:t>*D.S. Dylid bod yn ofalus wrth ddehongli data os yw’r sampl yn fach.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11BEC8-401C-4AA8-ABAE-37DFE131F6E4}"/>
              </a:ext>
            </a:extLst>
          </p:cNvPr>
          <p:cNvSpPr txBox="1"/>
          <p:nvPr/>
        </p:nvSpPr>
        <p:spPr>
          <a:xfrm>
            <a:off x="228600" y="838200"/>
            <a:ext cx="746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65100">
              <a:spcBef>
                <a:spcPts val="1200"/>
              </a:spcBef>
              <a:spcAft>
                <a:spcPts val="600"/>
              </a:spcAft>
              <a:buClr>
                <a:srgbClr val="5D1F5E"/>
              </a:buClr>
              <a:buSzPct val="100000"/>
              <a:buFont typeface="Wingdings" pitchFamily="2" charset="2"/>
              <a:buChar char="§"/>
            </a:pPr>
            <a:r>
              <a:rPr lang="cy-GB" sz="1400" dirty="0"/>
              <a:t>Comisiynodd Ombwdsmon Gwasanaethau Cyhoeddus Cymru (yr Ombwdsmon) </a:t>
            </a:r>
            <a:r>
              <a:rPr lang="cy-GB" sz="1400" dirty="0" err="1"/>
              <a:t>Beaufort</a:t>
            </a:r>
            <a:r>
              <a:rPr lang="cy-GB" sz="1400" dirty="0"/>
              <a:t> Research i gynnal arolwg o ddefnyddwyr gwasanaeth er mwyn deall bodlonrwydd â’r gwasanaeth.</a:t>
            </a:r>
          </a:p>
        </p:txBody>
      </p:sp>
    </p:spTree>
    <p:extLst>
      <p:ext uri="{BB962C8B-B14F-4D97-AF65-F5344CB8AC3E}">
        <p14:creationId xmlns:p14="http://schemas.microsoft.com/office/powerpoint/2010/main" val="2478381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0" y="2905780"/>
            <a:ext cx="5791200" cy="52322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cy-GB" sz="2800" b="1">
                <a:solidFill>
                  <a:schemeClr val="bg1"/>
                </a:solidFill>
              </a:rPr>
              <a:t>Y cyswllt cyntaf </a:t>
            </a:r>
          </a:p>
        </p:txBody>
      </p:sp>
    </p:spTree>
    <p:extLst>
      <p:ext uri="{BB962C8B-B14F-4D97-AF65-F5344CB8AC3E}">
        <p14:creationId xmlns:p14="http://schemas.microsoft.com/office/powerpoint/2010/main" val="3966826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cy-GB" sz="2000" b="1">
                <a:solidFill>
                  <a:schemeClr val="bg1"/>
                </a:solidFill>
              </a:rPr>
              <a:t>Ymwybyddiaeth pobl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749300"/>
            <a:ext cx="89154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/>
              <a:t>Sut clywsoch chi am yr Ombwdsmon? (Digymell, 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76DE82-D68E-481E-8973-AE6FE5B0A6C5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>
                <a:solidFill>
                  <a:schemeClr val="tx1">
                    <a:lumMod val="65000"/>
                    <a:lumOff val="35000"/>
                  </a:schemeClr>
                </a:solidFill>
              </a:rPr>
              <a:t>Sail (pawb): 204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032AB79C-FDCB-4A78-8C3C-BD52115A43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519945"/>
              </p:ext>
            </p:extLst>
          </p:nvPr>
        </p:nvGraphicFramePr>
        <p:xfrm>
          <a:off x="228600" y="1523565"/>
          <a:ext cx="8610600" cy="4420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07FDE3E-6F51-4213-B3CB-5FB80F75A4DA}"/>
              </a:ext>
            </a:extLst>
          </p:cNvPr>
          <p:cNvSpPr txBox="1"/>
          <p:nvPr/>
        </p:nvSpPr>
        <p:spPr>
          <a:xfrm>
            <a:off x="5453349" y="2922723"/>
            <a:ext cx="297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400">
                <a:solidFill>
                  <a:schemeClr val="tx2">
                    <a:lumMod val="50000"/>
                  </a:schemeClr>
                </a:solidFill>
                <a:sym typeface="Wingdings" panose="05000000000000000000" pitchFamily="2" charset="2"/>
              </a:rPr>
              <a:t></a:t>
            </a:r>
            <a:r>
              <a:rPr lang="cy-GB" sz="1400">
                <a:solidFill>
                  <a:schemeClr val="tx2">
                    <a:lumMod val="50000"/>
                  </a:schemeClr>
                </a:solidFill>
              </a:rPr>
              <a:t> (20% ar y pwnc Iechyd)</a:t>
            </a:r>
          </a:p>
        </p:txBody>
      </p:sp>
    </p:spTree>
    <p:extLst>
      <p:ext uri="{BB962C8B-B14F-4D97-AF65-F5344CB8AC3E}">
        <p14:creationId xmlns:p14="http://schemas.microsoft.com/office/powerpoint/2010/main" val="3861881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cy-GB" sz="2000" b="1">
                <a:solidFill>
                  <a:schemeClr val="bg1"/>
                </a:solidFill>
              </a:rPr>
              <a:t>Ymwybyddiaeth pobl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749300"/>
            <a:ext cx="89154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/>
              <a:t>Sut clywsoch chi am yr Ombwdsmon? (Digymell, 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76DE82-D68E-481E-8973-AE6FE5B0A6C5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>
                <a:solidFill>
                  <a:schemeClr val="tx1">
                    <a:lumMod val="65000"/>
                    <a:lumOff val="35000"/>
                  </a:schemeClr>
                </a:solidFill>
              </a:rPr>
              <a:t>Sail (pawb): 204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032AB79C-FDCB-4A78-8C3C-BD52115A43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2709173"/>
              </p:ext>
            </p:extLst>
          </p:nvPr>
        </p:nvGraphicFramePr>
        <p:xfrm>
          <a:off x="228600" y="1523565"/>
          <a:ext cx="8610600" cy="4420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38C643A-E0A2-4F78-9B58-94C24EC3CFF1}"/>
              </a:ext>
            </a:extLst>
          </p:cNvPr>
          <p:cNvSpPr txBox="1"/>
          <p:nvPr/>
        </p:nvSpPr>
        <p:spPr>
          <a:xfrm>
            <a:off x="6172200" y="3733582"/>
            <a:ext cx="2133600" cy="738664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y-GB" sz="1400" dirty="0">
                <a:solidFill>
                  <a:schemeClr val="bg1"/>
                </a:solidFill>
              </a:rPr>
              <a:t>Roedd 27% wedi clywed am yr Ombwdsmon gan sefydliad / unigolyn</a:t>
            </a:r>
          </a:p>
        </p:txBody>
      </p:sp>
    </p:spTree>
    <p:extLst>
      <p:ext uri="{BB962C8B-B14F-4D97-AF65-F5344CB8AC3E}">
        <p14:creationId xmlns:p14="http://schemas.microsoft.com/office/powerpoint/2010/main" val="4288388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cy-GB" sz="2000" b="1">
                <a:solidFill>
                  <a:schemeClr val="bg1"/>
                </a:solidFill>
              </a:rPr>
              <a:t>Pa mor hawdd oedd cysylltu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749300"/>
            <a:ext cx="89154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 dirty="0"/>
              <a:t>Pan wnaethoch chi geisio cysylltu â’r Ombwdsmon am y tro cyntaf, pa mor hawdd neu anodd oedd cysylltu? (%)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76DE82-D68E-481E-8973-AE6FE5B0A6C5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>
                <a:solidFill>
                  <a:schemeClr val="tx1">
                    <a:lumMod val="65000"/>
                    <a:lumOff val="35000"/>
                  </a:schemeClr>
                </a:solidFill>
              </a:rPr>
              <a:t>Sail (pawb): 204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8466CEF-3418-4BB2-8687-2D391142FC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8861172"/>
              </p:ext>
            </p:extLst>
          </p:nvPr>
        </p:nvGraphicFramePr>
        <p:xfrm>
          <a:off x="228600" y="1866561"/>
          <a:ext cx="8915400" cy="3037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ight Brace 2">
            <a:extLst>
              <a:ext uri="{FF2B5EF4-FFF2-40B4-BE49-F238E27FC236}">
                <a16:creationId xmlns:a16="http://schemas.microsoft.com/office/drawing/2014/main" id="{ABBC492F-B8FF-4ACA-8583-8D607F8037D5}"/>
              </a:ext>
            </a:extLst>
          </p:cNvPr>
          <p:cNvSpPr/>
          <p:nvPr/>
        </p:nvSpPr>
        <p:spPr>
          <a:xfrm rot="5400000">
            <a:off x="3886198" y="484407"/>
            <a:ext cx="838199" cy="7696200"/>
          </a:xfrm>
          <a:prstGeom prst="rightBrac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77BBEA-7B52-4C0B-9717-1EA684FDC660}"/>
              </a:ext>
            </a:extLst>
          </p:cNvPr>
          <p:cNvSpPr txBox="1"/>
          <p:nvPr/>
        </p:nvSpPr>
        <p:spPr>
          <a:xfrm>
            <a:off x="2209800" y="4919246"/>
            <a:ext cx="2971800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y-GB" sz="1600" dirty="0">
                <a:solidFill>
                  <a:schemeClr val="bg1"/>
                </a:solidFill>
              </a:rPr>
              <a:t>91% hawdd iawn / eithaf hawdd </a:t>
            </a:r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00B0F454-97E2-4B4E-B4E6-C489DCE8EED0}"/>
              </a:ext>
            </a:extLst>
          </p:cNvPr>
          <p:cNvSpPr/>
          <p:nvPr/>
        </p:nvSpPr>
        <p:spPr>
          <a:xfrm rot="5400000">
            <a:off x="8077200" y="3989607"/>
            <a:ext cx="838199" cy="685800"/>
          </a:xfrm>
          <a:prstGeom prst="rightBrac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BB2E677-C41F-43D1-91A5-321E349A65F6}"/>
              </a:ext>
            </a:extLst>
          </p:cNvPr>
          <p:cNvSpPr txBox="1"/>
          <p:nvPr/>
        </p:nvSpPr>
        <p:spPr>
          <a:xfrm>
            <a:off x="6248400" y="4904006"/>
            <a:ext cx="2895600" cy="33855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y-GB" sz="1600" dirty="0">
                <a:solidFill>
                  <a:schemeClr val="bg1"/>
                </a:solidFill>
              </a:rPr>
              <a:t>8% anodd iawn / eithaf anodd </a:t>
            </a:r>
          </a:p>
        </p:txBody>
      </p:sp>
    </p:spTree>
    <p:extLst>
      <p:ext uri="{BB962C8B-B14F-4D97-AF65-F5344CB8AC3E}">
        <p14:creationId xmlns:p14="http://schemas.microsoft.com/office/powerpoint/2010/main" val="859925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cy-GB" sz="2000" b="1">
                <a:solidFill>
                  <a:schemeClr val="bg1"/>
                </a:solidFill>
              </a:rPr>
              <a:t>Awgrymiadau ar gyfer gwella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749300"/>
            <a:ext cx="8915400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/>
              <a:t>Hoffech chi awgrymu unrhyw ffyrdd y gallai swyddfa’r Ombwdsmon wella ei wasanaeth? (Y prif bethau a nodwyd, 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76DE82-D68E-481E-8973-AE6FE5B0A6C5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>
                <a:solidFill>
                  <a:schemeClr val="tx1">
                    <a:lumMod val="65000"/>
                    <a:lumOff val="35000"/>
                  </a:schemeClr>
                </a:solidFill>
              </a:rPr>
              <a:t>Sail (pawb): 204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032AB79C-FDCB-4A78-8C3C-BD52115A43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4196672"/>
              </p:ext>
            </p:extLst>
          </p:nvPr>
        </p:nvGraphicFramePr>
        <p:xfrm>
          <a:off x="-1828800" y="1600200"/>
          <a:ext cx="1112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72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011D28F6-C109-4EC2-A04C-FBC186061F3E}"/>
              </a:ext>
            </a:extLst>
          </p:cNvPr>
          <p:cNvSpPr/>
          <p:nvPr/>
        </p:nvSpPr>
        <p:spPr>
          <a:xfrm>
            <a:off x="4188189" y="1391473"/>
            <a:ext cx="4955811" cy="47807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30C6503-C577-4F5A-99DD-9901F031E6FE}"/>
              </a:ext>
            </a:extLst>
          </p:cNvPr>
          <p:cNvSpPr/>
          <p:nvPr/>
        </p:nvSpPr>
        <p:spPr>
          <a:xfrm>
            <a:off x="228600" y="1467674"/>
            <a:ext cx="3581400" cy="47032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cy-GB" sz="2000" b="1">
                <a:solidFill>
                  <a:schemeClr val="bg1"/>
                </a:solidFill>
              </a:rPr>
              <a:t>Cymorth ac eiriolaeth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235F354-8413-4BD9-9BF7-C765639F8D8C}"/>
              </a:ext>
            </a:extLst>
          </p:cNvPr>
          <p:cNvSpPr txBox="1"/>
          <p:nvPr/>
        </p:nvSpPr>
        <p:spPr>
          <a:xfrm>
            <a:off x="228600" y="761999"/>
            <a:ext cx="3581400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/>
              <a:t>Gawsoch chi unrhyw help i wneud y gŵyn gan wasanaeth cynghori neu eiriolaeth? (%)</a:t>
            </a:r>
          </a:p>
        </p:txBody>
      </p:sp>
      <p:graphicFrame>
        <p:nvGraphicFramePr>
          <p:cNvPr id="60" name="Chart 59">
            <a:extLst>
              <a:ext uri="{FF2B5EF4-FFF2-40B4-BE49-F238E27FC236}">
                <a16:creationId xmlns:a16="http://schemas.microsoft.com/office/drawing/2014/main" id="{C400495B-2167-4B54-879B-99E3C6A9E9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2715"/>
              </p:ext>
            </p:extLst>
          </p:nvPr>
        </p:nvGraphicFramePr>
        <p:xfrm>
          <a:off x="228600" y="1862929"/>
          <a:ext cx="3581400" cy="3832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Arrow: Right 1">
            <a:extLst>
              <a:ext uri="{FF2B5EF4-FFF2-40B4-BE49-F238E27FC236}">
                <a16:creationId xmlns:a16="http://schemas.microsoft.com/office/drawing/2014/main" id="{C75B2A81-4331-4007-B34F-0F37D3E9D688}"/>
              </a:ext>
            </a:extLst>
          </p:cNvPr>
          <p:cNvSpPr/>
          <p:nvPr/>
        </p:nvSpPr>
        <p:spPr>
          <a:xfrm>
            <a:off x="3281872" y="3654837"/>
            <a:ext cx="1975928" cy="489858"/>
          </a:xfrm>
          <a:prstGeom prst="rightArrow">
            <a:avLst/>
          </a:prstGeom>
          <a:solidFill>
            <a:srgbClr val="4399E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9B4BD9-F62A-4A0D-81BA-3744879879DB}"/>
              </a:ext>
            </a:extLst>
          </p:cNvPr>
          <p:cNvSpPr txBox="1"/>
          <p:nvPr/>
        </p:nvSpPr>
        <p:spPr>
          <a:xfrm>
            <a:off x="4186578" y="761999"/>
            <a:ext cx="4966269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y-GB"/>
              <a:t>A wnaeth unrhyw un yn swyddfa’r Ombwdsmon gynnig eich cysylltu â rhywun a allai ddarparu cymorth o’r fath? (%)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0C67C1B-6E42-46EE-A1B5-F76D4F9E3054}"/>
              </a:ext>
            </a:extLst>
          </p:cNvPr>
          <p:cNvSpPr txBox="1"/>
          <p:nvPr/>
        </p:nvSpPr>
        <p:spPr>
          <a:xfrm>
            <a:off x="228600" y="5631041"/>
            <a:ext cx="1905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>
                <a:solidFill>
                  <a:schemeClr val="tx1">
                    <a:lumMod val="65000"/>
                    <a:lumOff val="35000"/>
                  </a:schemeClr>
                </a:solidFill>
              </a:rPr>
              <a:t>Sail (pawb): 204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EA0B37-6BA1-4E1E-8B10-DAF006245F34}"/>
              </a:ext>
            </a:extLst>
          </p:cNvPr>
          <p:cNvSpPr txBox="1"/>
          <p:nvPr/>
        </p:nvSpPr>
        <p:spPr>
          <a:xfrm>
            <a:off x="4191000" y="5631041"/>
            <a:ext cx="49662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>
                <a:solidFill>
                  <a:schemeClr val="tx1">
                    <a:lumMod val="65000"/>
                    <a:lumOff val="35000"/>
                  </a:schemeClr>
                </a:solidFill>
              </a:rPr>
              <a:t>Sail (y rheini a gafodd unrhyw gymorth gan wasanaeth cynghori neu eiriolaeth): 21*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F956214-608C-46A6-B08C-CB3F504A6BA2}"/>
              </a:ext>
            </a:extLst>
          </p:cNvPr>
          <p:cNvSpPr txBox="1"/>
          <p:nvPr/>
        </p:nvSpPr>
        <p:spPr>
          <a:xfrm>
            <a:off x="4167249" y="5975703"/>
            <a:ext cx="4976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i="1" dirty="0">
                <a:solidFill>
                  <a:schemeClr val="accent2">
                    <a:lumMod val="50000"/>
                  </a:schemeClr>
                </a:solidFill>
              </a:rPr>
              <a:t>*Dylid bod yn ofalus wrth ddehongli data os yw’r sampl yn fach.</a:t>
            </a: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EF9F7C62-3813-45F9-9501-4A42AA5A6B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4806257"/>
              </p:ext>
            </p:extLst>
          </p:nvPr>
        </p:nvGraphicFramePr>
        <p:xfrm>
          <a:off x="5027160" y="1861485"/>
          <a:ext cx="3594100" cy="3832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61120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20134</TotalTime>
  <Words>1389</Words>
  <Application>Microsoft Office PowerPoint</Application>
  <PresentationFormat>On-screen Show (4:3)</PresentationFormat>
  <Paragraphs>244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Trebuchet MS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</dc:creator>
  <cp:lastModifiedBy>Lora Williams</cp:lastModifiedBy>
  <cp:revision>1730</cp:revision>
  <cp:lastPrinted>2020-01-20T10:44:37Z</cp:lastPrinted>
  <dcterms:created xsi:type="dcterms:W3CDTF">2013-02-21T14:15:39Z</dcterms:created>
  <dcterms:modified xsi:type="dcterms:W3CDTF">2020-09-08T08:28:17Z</dcterms:modified>
</cp:coreProperties>
</file>