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theme/theme21.xml" ContentType="application/vnd.openxmlformats-officedocument.theme+xml"/>
  <Override PartName="/ppt/slideLayouts/slideLayout24.xml" ContentType="application/vnd.openxmlformats-officedocument.presentationml.slideLayout+xml"/>
  <Override PartName="/ppt/theme/theme22.xml" ContentType="application/vnd.openxmlformats-officedocument.theme+xml"/>
  <Override PartName="/ppt/slideLayouts/slideLayout25.xml" ContentType="application/vnd.openxmlformats-officedocument.presentationml.slideLayout+xml"/>
  <Override PartName="/ppt/theme/theme23.xml" ContentType="application/vnd.openxmlformats-officedocument.theme+xml"/>
  <Override PartName="/ppt/slideLayouts/slideLayout26.xml" ContentType="application/vnd.openxmlformats-officedocument.presentationml.slideLayout+xml"/>
  <Override PartName="/ppt/theme/theme24.xml" ContentType="application/vnd.openxmlformats-officedocument.theme+xml"/>
  <Override PartName="/ppt/slideLayouts/slideLayout27.xml" ContentType="application/vnd.openxmlformats-officedocument.presentationml.slideLayout+xml"/>
  <Override PartName="/ppt/theme/theme25.xml" ContentType="application/vnd.openxmlformats-officedocument.theme+xml"/>
  <Override PartName="/ppt/slideLayouts/slideLayout28.xml" ContentType="application/vnd.openxmlformats-officedocument.presentationml.slideLayout+xml"/>
  <Override PartName="/ppt/theme/theme26.xml" ContentType="application/vnd.openxmlformats-officedocument.theme+xml"/>
  <Override PartName="/ppt/slideLayouts/slideLayout29.xml" ContentType="application/vnd.openxmlformats-officedocument.presentationml.slideLayout+xml"/>
  <Override PartName="/ppt/theme/theme27.xml" ContentType="application/vnd.openxmlformats-officedocument.theme+xml"/>
  <Override PartName="/ppt/slideLayouts/slideLayout30.xml" ContentType="application/vnd.openxmlformats-officedocument.presentationml.slideLayout+xml"/>
  <Override PartName="/ppt/theme/theme28.xml" ContentType="application/vnd.openxmlformats-officedocument.theme+xml"/>
  <Override PartName="/ppt/slideLayouts/slideLayout31.xml" ContentType="application/vnd.openxmlformats-officedocument.presentationml.slideLayout+xml"/>
  <Override PartName="/ppt/theme/theme29.xml" ContentType="application/vnd.openxmlformats-officedocument.theme+xml"/>
  <Override PartName="/ppt/slideLayouts/slideLayout32.xml" ContentType="application/vnd.openxmlformats-officedocument.presentationml.slideLayout+xml"/>
  <Override PartName="/ppt/theme/theme30.xml" ContentType="application/vnd.openxmlformats-officedocument.theme+xml"/>
  <Override PartName="/ppt/slideLayouts/slideLayout33.xml" ContentType="application/vnd.openxmlformats-officedocument.presentationml.slideLayout+xml"/>
  <Override PartName="/ppt/theme/theme31.xml" ContentType="application/vnd.openxmlformats-officedocument.theme+xml"/>
  <Override PartName="/ppt/slideLayouts/slideLayout34.xml" ContentType="application/vnd.openxmlformats-officedocument.presentationml.slideLayout+xml"/>
  <Override PartName="/ppt/theme/theme32.xml" ContentType="application/vnd.openxmlformats-officedocument.theme+xml"/>
  <Override PartName="/ppt/slideLayouts/slideLayout35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86" r:id="rId2"/>
    <p:sldMasterId id="2147483788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</p:sldMasterIdLst>
  <p:notesMasterIdLst>
    <p:notesMasterId r:id="rId85"/>
  </p:notesMasterIdLst>
  <p:handoutMasterIdLst>
    <p:handoutMasterId r:id="rId86"/>
  </p:handoutMasterIdLst>
  <p:sldIdLst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slide" Target="slides/slide43.xml"/><Relationship Id="rId84" Type="http://schemas.openxmlformats.org/officeDocument/2006/relationships/slide" Target="slides/slide51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slide" Target="slides/slide4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E24D6A4-485A-4FDF-8865-235E875307D6}" type="datetimeFigureOut">
              <a:rPr lang="en-GB" smtClean="0"/>
              <a:pPr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07AEA7E-DF03-4008-AA96-DB59166C4C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9064736-4992-4FEA-853E-59EEDFB088EC}" type="datetimeFigureOut">
              <a:rPr lang="en-GB" smtClean="0"/>
              <a:pPr/>
              <a:t>20/04/2018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14FCB3E-B1ED-4F4E-9E71-995DD4703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335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13A6CA-4E79-4466-86D5-107DFC13F92F}" type="datetimeFigureOut">
              <a:rPr lang="en-GB" smtClean="0">
                <a:solidFill>
                  <a:prstClr val="black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20/04/2018</a:t>
            </a:fld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6364E0E-0677-4A3B-B7A8-95019CB235FD}" type="slidenum">
              <a:rPr lang="en-GB" smtClean="0">
                <a:solidFill>
                  <a:prstClr val="black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42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5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7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4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5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6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7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8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2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3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4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solidFill>
            <a:srgbClr val="0933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2514600"/>
          </a:xfrm>
          <a:prstGeom prst="rect">
            <a:avLst/>
          </a:prstGeom>
          <a:solidFill>
            <a:srgbClr val="0933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VH powerpoint template v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285766"/>
            <a:ext cx="8229875" cy="5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H powerpoint template v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361501"/>
            <a:ext cx="8229875" cy="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H powerpoint template v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812800"/>
            <a:ext cx="8229875" cy="5730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1449" y="4904830"/>
            <a:ext cx="243823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564394"/>
                </a:solidFill>
                <a:latin typeface="Museo Sans 700"/>
                <a:cs typeface="Museo Sans 700"/>
              </a:rPr>
              <a:t>t: </a:t>
            </a:r>
            <a:r>
              <a:rPr lang="en-US" sz="1400" dirty="0">
                <a:solidFill>
                  <a:srgbClr val="666666"/>
                </a:solidFill>
                <a:latin typeface="Museo Sans 300"/>
                <a:cs typeface="Museo Sans 300"/>
              </a:rPr>
              <a:t>01685 722222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64394"/>
                </a:solidFill>
                <a:latin typeface="Museo Sans 700"/>
                <a:cs typeface="Museo Sans 700"/>
              </a:rPr>
              <a:t>f: </a:t>
            </a:r>
            <a:r>
              <a:rPr lang="en-US" sz="1400" dirty="0">
                <a:solidFill>
                  <a:srgbClr val="666666"/>
                </a:solidFill>
                <a:latin typeface="Museo Sans 300"/>
                <a:cs typeface="Museo Sans 300"/>
              </a:rPr>
              <a:t>01685 722480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64394"/>
                </a:solidFill>
                <a:latin typeface="Museo Sans 700"/>
                <a:cs typeface="Museo Sans 700"/>
              </a:rPr>
              <a:t>e: </a:t>
            </a:r>
            <a:r>
              <a:rPr lang="en-US" sz="1400" dirty="0">
                <a:solidFill>
                  <a:srgbClr val="666666"/>
                </a:solidFill>
                <a:latin typeface="Museo Sans 300"/>
                <a:cs typeface="Museo Sans 300"/>
              </a:rPr>
              <a:t>info@mvhomes.org.uk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564394"/>
                </a:solidFill>
                <a:latin typeface="Museo Sans 700"/>
                <a:cs typeface="Museo Sans 700"/>
              </a:rPr>
              <a:t>www.mvhomes.org.uk</a:t>
            </a:r>
            <a:endParaRPr lang="en-US" sz="1500" dirty="0">
              <a:solidFill>
                <a:srgbClr val="666666"/>
              </a:solidFill>
              <a:latin typeface="Museo Sans 300"/>
              <a:cs typeface="Museo Sans 30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666666"/>
              </a:solidFill>
              <a:latin typeface="Museo Sans 300"/>
              <a:cs typeface="Museo Sans 30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666666"/>
              </a:solidFill>
              <a:latin typeface="Museo Sans 700"/>
              <a:cs typeface="Museo Sans 700"/>
            </a:endParaRPr>
          </a:p>
        </p:txBody>
      </p:sp>
    </p:spTree>
    <p:extLst>
      <p:ext uri="{BB962C8B-B14F-4D97-AF65-F5344CB8AC3E}">
        <p14:creationId xmlns:p14="http://schemas.microsoft.com/office/powerpoint/2010/main" val="38565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20/04/2018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 in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282444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Make Complaints Better?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888" y="5733256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Nicola Williams, Assistant Director of Nursing &amp;  </a:t>
            </a:r>
          </a:p>
          <a:p>
            <a:r>
              <a:rPr lang="en-GB" b="1" dirty="0">
                <a:solidFill>
                  <a:prstClr val="black"/>
                </a:solidFill>
              </a:rPr>
              <a:t>               Patient Experience ABMU Health Board  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get it wrong in the first place!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Create a culture where every individual is devoted to excellent service and service recovery is an instinctive reaction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Empower every individual to resolve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ignore problem / ‘go to ground’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Work with patients &amp; families to get it right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Admit and apologise when things have gone wrong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Explain fully if things have not gone wrong – don’t be defensive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Consider appropriate redress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Special Care with bereaved – especially unexpected deaths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Culture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Full Change Programme: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Assistant Director dedicated clinical leadership to drive the organisational change programme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Realign Executive Responsibility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Dedicated finances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Can do attitude – not taking no for an answer!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Getting the Foundations Right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New Datix (patient safety system)- live 1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>
                <a:latin typeface="Arial" pitchFamily="34" charset="0"/>
                <a:cs typeface="Arial" pitchFamily="34" charset="0"/>
              </a:rPr>
              <a:t> Dec 2014 fully integrated Datix web – live ward- board dashboard reporting &amp; enhanced meaningful clinical codes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Patient Focussed- Department of Investigations &amp; Redress become Patient Feedback team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Redesign the central team – the right people doing the right job with the right tools &amp; support in the right way</a:t>
            </a:r>
          </a:p>
          <a:p>
            <a:pPr lvl="1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3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Dedicated Serious Incident Team (3) do all serious incident (harm / death) investigations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Ombudsman Clinical Lead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claims, inquest &amp; redress team- all legally trained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Complaints Team- 50% clinically trained staff (therapists / nurses)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Sufficient Admin Support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Getting case numbers right – 15 open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More senior staff on emails (band 4’s)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Dedicated customer care / nipping issues in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bud / telephone aggression trainer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Re-designed Team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trained to do the job their are being asked to do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RCA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specialist Investigation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Customer Care / nipping issues in bud training front line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Complaints &amp; redress training for all managers &amp; governance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POVA 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/ Training &amp; Support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Speedy Resolution Waiting List / appointment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Immediate contact on receipt of letter – have discussion / discuss requirements &amp; expectations, apologise &amp; agree way forward- fantastic difference – e.g. 50% closure of ED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Develop a relationship of trust with complainant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Keep to all promises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Offer meeting with senior clinicians to discuss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issues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Revised Complaints Processes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926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Clinical triage of all formal complaints – each complaint assessed individually – lead nurse &amp; medical speciality leads taken active lead role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Independent Investigation Team – Nursing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Urgent work to address backlog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Very Senior review all response letters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engagement of CDs / Locality Directors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Directorate / Locality Board detailed complaint analysis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Patient Advisory Liaison Service 7 days – 9am-8pm successfully introduced into one acute hospital site – support for staff, patients &amp;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their loved ones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5304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raise expectations – be clear what will be delivered and by when – especially if historical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Proportionate investigation using relevant RCA Tools- arrange an RCA meeting to get as many parties together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Earlier commissioning of external /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peer</a:t>
            </a:r>
            <a:r>
              <a:rPr lang="en-GB" dirty="0">
                <a:latin typeface="Arial" pitchFamily="34" charset="0"/>
                <a:cs typeface="Arial" pitchFamily="34" charset="0"/>
              </a:rPr>
              <a:t> review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Scope out all relevant national / care / NICE standards / guidelines- clear what you are measuring against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Raising profile of need to consider breach of duty of care / qualifying liability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30 &amp; 60 day response timescales uppermost in everyone’s minds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allowing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jargonistic</a:t>
            </a:r>
            <a:r>
              <a:rPr lang="en-GB" dirty="0">
                <a:latin typeface="Arial" pitchFamily="34" charset="0"/>
                <a:cs typeface="Arial" pitchFamily="34" charset="0"/>
              </a:rPr>
              <a:t>, negative &amp; defensive responses to go out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Treating complainants &amp; their issues as you would wish for yourself or your family-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always put ourselves in their shoes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escalate anything they cannot handle / not sure of / not getting support for immediately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Accountable &amp; Responsible Officer /s ‘sign off’(before final sign off)- THIS SHOULD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     NOT BE DELEGATED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Patient Support Officers advising bereaved if at any point they have any questions to contact Patient Feedback team / PALs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Small cards being produced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on proactive contact with bereaved families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Rolling out Friends &amp; family Test across whole Health Board- feedback cards/ smart device/ feedback zones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Weekly feedback to each clinical area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changes made as a result of feedback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Email alerts from agreed buzz words for immediate action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Proactive Patient Feedback Mechanisms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026372"/>
          </a:xfrm>
        </p:spPr>
        <p:txBody>
          <a:bodyPr/>
          <a:lstStyle/>
          <a:p>
            <a:r>
              <a:rPr lang="en-GB" b="1" dirty="0"/>
              <a:t>Oct 2012- </a:t>
            </a:r>
            <a:r>
              <a:rPr lang="en-GB" dirty="0"/>
              <a:t>Letter received from parents of a lady in</a:t>
            </a:r>
            <a:r>
              <a:rPr lang="en-GB" b="1" dirty="0"/>
              <a:t> </a:t>
            </a:r>
            <a:r>
              <a:rPr lang="en-GB" dirty="0"/>
              <a:t>her early 20’s regarding the care received prior to her sad death in June 2012</a:t>
            </a:r>
          </a:p>
          <a:p>
            <a:r>
              <a:rPr lang="en-GB" dirty="0"/>
              <a:t>Graded as ‘amber’ complaint </a:t>
            </a:r>
          </a:p>
          <a:p>
            <a:r>
              <a:rPr lang="en-GB" dirty="0"/>
              <a:t>At time backlog in responding to complaints  </a:t>
            </a:r>
          </a:p>
          <a:p>
            <a:r>
              <a:rPr lang="en-GB" b="1" dirty="0"/>
              <a:t>Sept 2013- </a:t>
            </a:r>
            <a:r>
              <a:rPr lang="en-GB" dirty="0"/>
              <a:t>complaint picked up by Senior Nurse asked to oversee dept- no work had started – complex -involved GP &amp; a number of HB services </a:t>
            </a:r>
          </a:p>
          <a:p>
            <a:r>
              <a:rPr lang="en-GB" b="1" dirty="0"/>
              <a:t>Dec 2013 </a:t>
            </a:r>
            <a:r>
              <a:rPr lang="en-GB" dirty="0"/>
              <a:t>response sent to family &amp; offered a meeting (14 months after complaint received) – family rang wished to meet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/>
          <a:lstStyle/>
          <a:p>
            <a:r>
              <a:rPr lang="en-GB" dirty="0"/>
              <a:t>A Complainants Story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Notes called on day complaint arrives- scanned &amp; emailed to all relevant staff &amp; clinical leads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Arrange a RCA / Review meeting around key staff’s availability – within 2 weeks – allow enough time to do a full review at meeting and agree response- support to do drafting at meeting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RCA for red and amber’s – formal statements- these are the only ones that should take up to 60 working days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Independence instigated – not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marking own homework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GB" dirty="0"/>
              <a:t>Investigative approach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What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Why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What going to do to stop it happening again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Explore &amp; Explain Breach of duty of care &amp; Qualifying liability (if harm or possible harm alleged)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Chronologies only if required to explain a point (can be a small part of the investigation report – not main element)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Peer Review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When timescale &gt;6 months offer of ex gratia payment up front and apologise poor complaints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handling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dirty="0"/>
              <a:t>Responses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Have we sought the complainants  expectations and confirmed these?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Thank for raising concern; sincere apology; explanation; remedy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Are our conclusions clearly expressed?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Have we visible evidence against each conclusion?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the report presented in an easy to read format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our language written to be understood by the complainant?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it free from spelling and grammatical errors                 </a:t>
            </a:r>
          </a:p>
          <a:p>
            <a:pPr>
              <a:buNone/>
            </a:pPr>
            <a:r>
              <a:rPr lang="en-GB" dirty="0"/>
              <a:t>                             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Response Checklist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/>
              <a:t>Watch out for Brown M &amp; M ‘s</a:t>
            </a:r>
          </a:p>
        </p:txBody>
      </p:sp>
      <p:pic>
        <p:nvPicPr>
          <p:cNvPr id="5" name="Content Placeholder 4" descr="m&amp;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747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Accountable Officer signing off that they were confident that: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investigation has been clinically robust and undertaken ‘independently’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Outcome is clinically robust and clear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Complainants expectations have been sought and met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Response is not defensive, offers appropriate &amp; meaningful – not ‘I am sorry you feel that...’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Response written in plain English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Being Clear what Sign Off Means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All complaints citing possible / actual harm have been investigated in line with redress &amp; full redress outcome explanation given &amp; appropriate redress offered (or a plan if interim response)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ensured action taken to prevent re-occurrence within area concerned (and wider as appropriate)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identified any themes / trends and taken appropriate action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pPr lvl="0"/>
            <a:r>
              <a:rPr lang="en-US" dirty="0"/>
              <a:t>We are all accountable &amp; responsible </a:t>
            </a:r>
          </a:p>
          <a:p>
            <a:pPr lvl="0"/>
            <a:r>
              <a:rPr lang="en-US" dirty="0"/>
              <a:t>Make superhuman efforts to nip complaints in the bud &amp; respond within timeframes</a:t>
            </a:r>
            <a:endParaRPr lang="en-GB" dirty="0"/>
          </a:p>
          <a:p>
            <a:pPr lvl="0"/>
            <a:r>
              <a:rPr lang="en-US" dirty="0"/>
              <a:t>All front-line staff trained in handling complaints.  Listen/</a:t>
            </a:r>
            <a:r>
              <a:rPr lang="en-US" dirty="0" err="1"/>
              <a:t>sympathise</a:t>
            </a:r>
            <a:r>
              <a:rPr lang="en-US" dirty="0"/>
              <a:t>/don’t justify (don’t want to know) /agree action (make notes.  What to do about it?)/follow through (make sure it happens)</a:t>
            </a:r>
          </a:p>
          <a:p>
            <a:pPr lvl="0"/>
            <a:r>
              <a:rPr lang="en-US" dirty="0"/>
              <a:t>Action plans must be signed off and implementation monitored through Directorate / Locality Boards</a:t>
            </a:r>
          </a:p>
          <a:p>
            <a:pPr lvl="0"/>
            <a:r>
              <a:rPr lang="en-US" dirty="0"/>
              <a:t>There MUST be ward – Board monthly themed </a:t>
            </a:r>
          </a:p>
          <a:p>
            <a:pPr lvl="0">
              <a:buNone/>
            </a:pPr>
            <a:r>
              <a:rPr lang="en-US" dirty="0"/>
              <a:t>                                         analysis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/>
              <a:t>Key Messages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602436"/>
          </a:xfrm>
        </p:spPr>
        <p:txBody>
          <a:bodyPr/>
          <a:lstStyle/>
          <a:p>
            <a:r>
              <a:rPr lang="en-GB" dirty="0"/>
              <a:t>Early contact / meetings actually saves time – it definitely does not take longer  - prevents rework &amp; memory is better</a:t>
            </a:r>
          </a:p>
          <a:p>
            <a:r>
              <a:rPr lang="en-GB" dirty="0"/>
              <a:t>Senior scrutiny &amp; support</a:t>
            </a:r>
          </a:p>
          <a:p>
            <a:r>
              <a:rPr lang="en-GB" dirty="0"/>
              <a:t>Staff have to be held to account</a:t>
            </a:r>
          </a:p>
          <a:p>
            <a:r>
              <a:rPr lang="en-GB" dirty="0"/>
              <a:t>After we go beyond 3 months we start loosing trust </a:t>
            </a:r>
          </a:p>
          <a:p>
            <a:r>
              <a:rPr lang="en-GB" dirty="0"/>
              <a:t>Clinical oversight &amp; a level of clinical independence is essential </a:t>
            </a:r>
          </a:p>
          <a:p>
            <a:r>
              <a:rPr lang="en-GB" dirty="0"/>
              <a:t>Special Care is required proactively with bereaved – especially unexpected deaths – opportunity for explanations </a:t>
            </a:r>
          </a:p>
          <a:p>
            <a:r>
              <a:rPr lang="en-GB" dirty="0"/>
              <a:t>PALs work as a support to staff &amp; patients </a:t>
            </a:r>
          </a:p>
          <a:p>
            <a:pPr>
              <a:buNone/>
            </a:pPr>
            <a:r>
              <a:rPr lang="en-GB" dirty="0"/>
              <a:t>                         nipping issues in the bud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98380"/>
          </a:xfrm>
        </p:spPr>
        <p:txBody>
          <a:bodyPr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Continued Board level priority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Culture changes are underway- We are on a Journey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Improved escalation processes are working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201 less formal complaints April-Dec 2014 than 2013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Positive Feedback WHLS / CHC / PSOW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Half the number of open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16 less open Ombudsman Cases – no S16/17 last  11 months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Less second resolution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Backlog almost eradicated -Increasing 30 &amp; 60 day compliance &amp; most now responded within 6 months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Increasing positive proactive patient Experience Feedback at least 95%  would recommend ward / unit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GB" dirty="0"/>
              <a:t>So what difference has this made?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 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4968552" cy="49685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336704"/>
          </a:xfrm>
        </p:spPr>
        <p:txBody>
          <a:bodyPr/>
          <a:lstStyle/>
          <a:p>
            <a:r>
              <a:rPr lang="en-GB" b="1" dirty="0"/>
              <a:t>May 2014 </a:t>
            </a:r>
            <a:r>
              <a:rPr lang="en-GB" dirty="0"/>
              <a:t>-Meeting held with parents – </a:t>
            </a:r>
          </a:p>
          <a:p>
            <a:r>
              <a:rPr lang="en-GB" dirty="0"/>
              <a:t>Clinical Director went through all the questions the parents had - communicated well &amp; clearly &amp; concisely what had happened, lessons learnt, actions taken &amp; changes put in place</a:t>
            </a:r>
          </a:p>
          <a:p>
            <a:r>
              <a:rPr lang="en-GB" dirty="0"/>
              <a:t>At the end of the meeting - family thanked everyone very much for being so open &amp; honest and explaining everything to them. They made it very clear that if we had arranged a meeting when they sent the letter </a:t>
            </a:r>
            <a:r>
              <a:rPr lang="en-GB" dirty="0">
                <a:solidFill>
                  <a:srgbClr val="FF0000"/>
                </a:solidFill>
              </a:rPr>
              <a:t>(19 months earlier) </a:t>
            </a:r>
            <a:r>
              <a:rPr lang="en-GB" dirty="0"/>
              <a:t>they would have been able to move on following their daughters death - but up to that point they had not had closure.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655763"/>
          </a:xfrm>
        </p:spPr>
        <p:txBody>
          <a:bodyPr/>
          <a:lstStyle/>
          <a:p>
            <a:pPr eaLnBrk="1" hangingPunct="1"/>
            <a:r>
              <a:rPr lang="en-GB" sz="5400"/>
              <a:t>Complaints Handling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9388" y="2565400"/>
            <a:ext cx="8785225" cy="2447925"/>
          </a:xfrm>
        </p:spPr>
        <p:txBody>
          <a:bodyPr/>
          <a:lstStyle/>
          <a:p>
            <a:pPr eaLnBrk="1" hangingPunct="1"/>
            <a:r>
              <a:rPr lang="en-GB" sz="5400"/>
              <a:t>Paul Lucas</a:t>
            </a:r>
          </a:p>
          <a:p>
            <a:pPr eaLnBrk="1" hangingPunct="1"/>
            <a:r>
              <a:rPr lang="en-GB"/>
              <a:t>Director of Legal and Democratic Services</a:t>
            </a:r>
          </a:p>
          <a:p>
            <a:pPr eaLnBrk="1" hangingPunct="1"/>
            <a:r>
              <a:rPr lang="en-GB"/>
              <a:t>and  Monitoring Officer</a:t>
            </a:r>
          </a:p>
          <a:p>
            <a:pPr eaLnBrk="1" hangingPunct="1"/>
            <a:r>
              <a:rPr lang="en-GB"/>
              <a:t>Rhondda Cynon Taf County Borough Council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511300"/>
          </a:xfrm>
        </p:spPr>
        <p:txBody>
          <a:bodyPr/>
          <a:lstStyle/>
          <a:p>
            <a:pPr eaLnBrk="1" hangingPunct="1"/>
            <a:r>
              <a:rPr lang="en-GB" sz="4000"/>
              <a:t>Sharing Best Practice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8458200" cy="2879725"/>
          </a:xfrm>
        </p:spPr>
        <p:txBody>
          <a:bodyPr/>
          <a:lstStyle/>
          <a:p>
            <a:pPr eaLnBrk="1" hangingPunct="1"/>
            <a:r>
              <a:rPr lang="en-GB" sz="3600"/>
              <a:t>22 Unitary Authorities in Wales</a:t>
            </a:r>
          </a:p>
          <a:p>
            <a:pPr eaLnBrk="1" hangingPunct="1"/>
            <a:r>
              <a:rPr lang="en-GB" sz="3600"/>
              <a:t>Collaboration</a:t>
            </a:r>
          </a:p>
          <a:p>
            <a:pPr eaLnBrk="1" hangingPunct="1"/>
            <a:r>
              <a:rPr lang="en-GB" sz="3600"/>
              <a:t>Welsh Corporate Complaints Group</a:t>
            </a:r>
          </a:p>
          <a:p>
            <a:pPr eaLnBrk="1" hangingPunct="1"/>
            <a:r>
              <a:rPr lang="en-GB" sz="3600"/>
              <a:t>Terms of Reference </a:t>
            </a:r>
          </a:p>
          <a:p>
            <a:pPr eaLnBrk="1" hangingPunct="1"/>
            <a:endParaRPr lang="en-GB" sz="3600">
              <a:solidFill>
                <a:srgbClr val="FF0000"/>
              </a:solidFill>
            </a:endParaRPr>
          </a:p>
          <a:p>
            <a:pPr eaLnBrk="1" hangingPunct="1"/>
            <a:endParaRPr lang="en-GB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234950"/>
          </a:xfrm>
        </p:spPr>
        <p:txBody>
          <a:bodyPr/>
          <a:lstStyle/>
          <a:p>
            <a:pPr algn="l" eaLnBrk="1" hangingPunct="1"/>
            <a:endParaRPr lang="en-GB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3743325"/>
          </a:xfrm>
        </p:spPr>
        <p:txBody>
          <a:bodyPr/>
          <a:lstStyle/>
          <a:p>
            <a:pPr eaLnBrk="1" hangingPunct="1"/>
            <a:r>
              <a:rPr lang="en-GB" sz="3600">
                <a:cs typeface="Arial" charset="0"/>
              </a:rPr>
              <a:t>Purpose</a:t>
            </a:r>
          </a:p>
          <a:p>
            <a:pPr eaLnBrk="1" hangingPunct="1"/>
            <a:r>
              <a:rPr lang="en-GB" sz="3600">
                <a:cs typeface="Arial" charset="0"/>
              </a:rPr>
              <a:t>Objectives</a:t>
            </a:r>
          </a:p>
          <a:p>
            <a:pPr eaLnBrk="1" hangingPunct="1"/>
            <a:r>
              <a:rPr lang="en-GB" sz="3600">
                <a:cs typeface="Arial" charset="0"/>
              </a:rPr>
              <a:t>Austerity</a:t>
            </a:r>
          </a:p>
          <a:p>
            <a:pPr eaLnBrk="1" hangingPunct="1"/>
            <a:r>
              <a:rPr lang="en-GB" sz="3600">
                <a:cs typeface="Arial" charset="0"/>
              </a:rPr>
              <a:t>Resource/Capacity</a:t>
            </a:r>
          </a:p>
          <a:p>
            <a:pPr eaLnBrk="1" hangingPunct="1"/>
            <a:r>
              <a:rPr lang="en-GB" sz="3600">
                <a:cs typeface="Arial" charset="0"/>
              </a:rPr>
              <a:t>“Virtual” Group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39775"/>
          </a:xfrm>
        </p:spPr>
        <p:txBody>
          <a:bodyPr/>
          <a:lstStyle/>
          <a:p>
            <a:pPr eaLnBrk="1" hangingPunct="1"/>
            <a:br>
              <a:rPr lang="en-GB" sz="4000"/>
            </a:br>
            <a:r>
              <a:rPr lang="en-GB" sz="4000"/>
              <a:t>Culture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3671888"/>
          </a:xfrm>
        </p:spPr>
        <p:txBody>
          <a:bodyPr/>
          <a:lstStyle/>
          <a:p>
            <a:pPr eaLnBrk="1" hangingPunct="1"/>
            <a:r>
              <a:rPr lang="en-GB" sz="3600"/>
              <a:t>Negative </a:t>
            </a:r>
          </a:p>
          <a:p>
            <a:pPr eaLnBrk="1" hangingPunct="1"/>
            <a:r>
              <a:rPr lang="en-GB" sz="3600"/>
              <a:t>Defensive </a:t>
            </a:r>
          </a:p>
          <a:p>
            <a:pPr eaLnBrk="1" hangingPunct="1"/>
            <a:r>
              <a:rPr lang="en-GB" sz="3600"/>
              <a:t>Confrontational </a:t>
            </a:r>
          </a:p>
          <a:p>
            <a:pPr eaLnBrk="1" hangingPunct="1"/>
            <a:r>
              <a:rPr lang="en-GB" sz="3600"/>
              <a:t>Open</a:t>
            </a:r>
          </a:p>
          <a:p>
            <a:pPr eaLnBrk="1" hangingPunct="1"/>
            <a:r>
              <a:rPr lang="en-GB" sz="3600"/>
              <a:t>Treat each Case on its Merits </a:t>
            </a:r>
          </a:p>
          <a:p>
            <a:pPr eaLnBrk="1" hangingPunct="1"/>
            <a:r>
              <a:rPr lang="en-GB" sz="3600"/>
              <a:t>No Cover Up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/>
              <a:t>“</a:t>
            </a:r>
            <a:r>
              <a:rPr lang="en-GB" sz="4000"/>
              <a:t>Unreasonably Persistent Customer”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9138"/>
            <a:ext cx="7772400" cy="3240087"/>
          </a:xfrm>
        </p:spPr>
        <p:txBody>
          <a:bodyPr/>
          <a:lstStyle/>
          <a:p>
            <a:pPr eaLnBrk="1" hangingPunct="1"/>
            <a:r>
              <a:rPr lang="en-GB" sz="3600"/>
              <a:t>Clear Policy Criteria</a:t>
            </a:r>
          </a:p>
          <a:p>
            <a:pPr eaLnBrk="1" hangingPunct="1"/>
            <a:r>
              <a:rPr lang="en-GB" sz="3600"/>
              <a:t>Good Communication</a:t>
            </a:r>
          </a:p>
          <a:p>
            <a:pPr eaLnBrk="1" hangingPunct="1"/>
            <a:r>
              <a:rPr lang="en-GB" sz="3600"/>
              <a:t>Consistent </a:t>
            </a:r>
          </a:p>
          <a:p>
            <a:pPr eaLnBrk="1" hangingPunct="1"/>
            <a:r>
              <a:rPr lang="en-GB" sz="3600"/>
              <a:t>Polite but Firm</a:t>
            </a:r>
          </a:p>
          <a:p>
            <a:pPr eaLnBrk="1" hangingPunct="1"/>
            <a:r>
              <a:rPr lang="en-GB" sz="3600"/>
              <a:t>Don‘t confuse the Message with the Messenger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772400" cy="955675"/>
          </a:xfrm>
        </p:spPr>
        <p:txBody>
          <a:bodyPr/>
          <a:lstStyle/>
          <a:p>
            <a:r>
              <a:rPr lang="en-GB" sz="4000"/>
              <a:t>Governance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176712"/>
          </a:xfrm>
        </p:spPr>
        <p:txBody>
          <a:bodyPr/>
          <a:lstStyle/>
          <a:p>
            <a:r>
              <a:rPr lang="en-GB" sz="3600"/>
              <a:t>Leadership</a:t>
            </a:r>
          </a:p>
          <a:p>
            <a:r>
              <a:rPr lang="en-GB" sz="3600"/>
              <a:t>Holistic View</a:t>
            </a:r>
          </a:p>
          <a:p>
            <a:r>
              <a:rPr lang="en-GB" sz="3600"/>
              <a:t>Be aware of Overlaps</a:t>
            </a:r>
          </a:p>
          <a:p>
            <a:pPr lvl="1"/>
            <a:r>
              <a:rPr lang="en-GB"/>
              <a:t>FOI / Data Protection</a:t>
            </a:r>
          </a:p>
          <a:p>
            <a:pPr lvl="1"/>
            <a:r>
              <a:rPr lang="en-GB"/>
              <a:t>Breach of Councillor Code of Conduct</a:t>
            </a:r>
          </a:p>
          <a:p>
            <a:pPr lvl="1"/>
            <a:r>
              <a:rPr lang="en-GB"/>
              <a:t>Standards Committee</a:t>
            </a:r>
          </a:p>
          <a:p>
            <a:pPr lvl="1"/>
            <a:r>
              <a:rPr lang="en-GB"/>
              <a:t>Maladministration</a:t>
            </a:r>
          </a:p>
          <a:p>
            <a:r>
              <a:rPr lang="en-GB" sz="3600"/>
              <a:t>2 Stage Process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39775"/>
          </a:xfrm>
        </p:spPr>
        <p:txBody>
          <a:bodyPr/>
          <a:lstStyle/>
          <a:p>
            <a:br>
              <a:rPr lang="en-GB"/>
            </a:br>
            <a:r>
              <a:rPr lang="en-GB" sz="4400"/>
              <a:t>Monitoring</a:t>
            </a:r>
            <a:br>
              <a:rPr lang="en-GB" sz="4400"/>
            </a:br>
            <a:endParaRPr lang="en-GB" sz="440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3673475"/>
          </a:xfrm>
        </p:spPr>
        <p:txBody>
          <a:bodyPr/>
          <a:lstStyle/>
          <a:p>
            <a:r>
              <a:rPr lang="en-GB" sz="3600"/>
              <a:t>Annual Report</a:t>
            </a:r>
          </a:p>
          <a:p>
            <a:r>
              <a:rPr lang="en-GB" sz="3600"/>
              <a:t>Annual Letter</a:t>
            </a:r>
          </a:p>
          <a:p>
            <a:r>
              <a:rPr lang="en-GB" sz="3600"/>
              <a:t>Quick Fix</a:t>
            </a:r>
          </a:p>
          <a:p>
            <a:r>
              <a:rPr lang="en-GB" sz="3600"/>
              <a:t>Role for Scrutiny </a:t>
            </a:r>
          </a:p>
          <a:p>
            <a:r>
              <a:rPr lang="en-GB" sz="3600"/>
              <a:t>Identify Trends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/>
              <a:t>Conclusion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895600"/>
          </a:xfrm>
        </p:spPr>
        <p:txBody>
          <a:bodyPr/>
          <a:lstStyle/>
          <a:p>
            <a:r>
              <a:rPr lang="en-GB" sz="3600"/>
              <a:t>Learn Lessons</a:t>
            </a:r>
          </a:p>
          <a:p>
            <a:r>
              <a:rPr lang="en-GB" sz="3600"/>
              <a:t>Where did we go wrong?</a:t>
            </a:r>
          </a:p>
          <a:p>
            <a:r>
              <a:rPr lang="en-GB" sz="3600"/>
              <a:t>How could we do better?</a:t>
            </a:r>
          </a:p>
          <a:p>
            <a:r>
              <a:rPr lang="en-GB" sz="3600"/>
              <a:t>Monitoring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93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It’s all a question of perception…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8048"/>
            <a:ext cx="1617939" cy="18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8" y="4739199"/>
            <a:ext cx="2553347" cy="14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6" y="3330152"/>
            <a:ext cx="1611016" cy="13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483471" cy="13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1" y="4739199"/>
            <a:ext cx="1974684" cy="14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98" y="1300379"/>
            <a:ext cx="22292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83" y="4403710"/>
            <a:ext cx="2424672" cy="18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3" y="1268760"/>
            <a:ext cx="2106561" cy="193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9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16624"/>
          </a:xfrm>
        </p:spPr>
        <p:txBody>
          <a:bodyPr/>
          <a:lstStyle/>
          <a:p>
            <a:r>
              <a:rPr lang="en-GB" dirty="0"/>
              <a:t>Some complaints unanswered for over a year- longer</a:t>
            </a:r>
          </a:p>
          <a:p>
            <a:r>
              <a:rPr lang="en-GB" dirty="0"/>
              <a:t>Not meeting PSOW deadlines</a:t>
            </a:r>
          </a:p>
          <a:p>
            <a:r>
              <a:rPr lang="en-GB" dirty="0"/>
              <a:t>Poor relationship CHC advocates</a:t>
            </a:r>
          </a:p>
          <a:p>
            <a:r>
              <a:rPr lang="en-GB" dirty="0"/>
              <a:t>Little clinical oversight / scrutiny</a:t>
            </a:r>
          </a:p>
          <a:p>
            <a:r>
              <a:rPr lang="en-GB" dirty="0"/>
              <a:t>Very Hard working department –each had high case load (over 100 each)- Handlers managing complaints, redress, inquests, claims, ombudsman – claims took precedence </a:t>
            </a:r>
          </a:p>
          <a:p>
            <a:r>
              <a:rPr lang="en-GB" sz="2800" dirty="0"/>
              <a:t>Welsh Risk Pool Assessment 2013/14- 35% lessons learnt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February 2014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03" y="241540"/>
            <a:ext cx="85919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feedback is important to us…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case for valuing complaints: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improvement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 and relationships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values v practise?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and honesty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54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7" y="327804"/>
            <a:ext cx="83158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Policy &amp; Process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9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to the Model Complaints Policy (</a:t>
            </a: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Wales Group 2011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who receives or requests a service from MVH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  -   Form   -   Phone   -   Person   -   Email   -   Online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	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member of staff ‘there and then’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	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					2 working days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	&amp; Response		15 working days	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7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Complaints Policy &amp; Process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Appeal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Notification in writing within 21 calendar days of response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panel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Response within 20 working days of receipt of appeal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24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Tenant ~ tenant complaints – ASB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Cases being handled by a Solicitor – Legal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Data Protection issues</a:t>
            </a:r>
          </a:p>
        </p:txBody>
      </p:sp>
    </p:spTree>
    <p:extLst>
      <p:ext uri="{BB962C8B-B14F-4D97-AF65-F5344CB8AC3E}">
        <p14:creationId xmlns:p14="http://schemas.microsoft.com/office/powerpoint/2010/main" val="155216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067" y="724424"/>
            <a:ext cx="7573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and accessible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7" y="2708824"/>
            <a:ext cx="7159925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51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21" y="638354"/>
            <a:ext cx="81950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assistance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52" name="Picture 4" descr="http://ts3.mm.bing.net/th?id=HN.608008631878550873&amp;w=163&amp;h=135&amp;c=7&amp;rs=1&amp;qlt=90&amp;o=4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40" y="2760453"/>
            <a:ext cx="6176513" cy="31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89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02" y="569343"/>
            <a:ext cx="77982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team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4" y="2311879"/>
            <a:ext cx="7039155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29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85" y="690113"/>
            <a:ext cx="79880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turnaround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7" y="2536166"/>
            <a:ext cx="7177177" cy="3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57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21" y="465826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communication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7" y="2786063"/>
            <a:ext cx="7228936" cy="339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46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102" y="414068"/>
            <a:ext cx="803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883" y="598734"/>
            <a:ext cx="77120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of improvements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Housing Management system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handling of data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internal communications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Tailoring handling / approach to suit the case</a:t>
            </a: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8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746452"/>
          </a:xfrm>
        </p:spPr>
        <p:txBody>
          <a:bodyPr/>
          <a:lstStyle/>
          <a:p>
            <a:r>
              <a:rPr lang="en-GB" dirty="0"/>
              <a:t>Complaints ‘Handled’ (email chase!!)</a:t>
            </a:r>
          </a:p>
          <a:p>
            <a:r>
              <a:rPr lang="en-GB" dirty="0"/>
              <a:t>Cumbersome, bureaucratic paper chase!  With d</a:t>
            </a:r>
            <a:r>
              <a:rPr lang="en-GB" sz="2800" dirty="0"/>
              <a:t>efensive / negative responses not always answering all issues raised </a:t>
            </a:r>
          </a:p>
          <a:p>
            <a:r>
              <a:rPr lang="en-GB" dirty="0"/>
              <a:t>Not always keeping in contact with complainants</a:t>
            </a:r>
          </a:p>
          <a:p>
            <a:r>
              <a:rPr lang="en-GB" dirty="0"/>
              <a:t>Staff at ‘grass roots’ not clear how to handle concerns</a:t>
            </a:r>
          </a:p>
          <a:p>
            <a:r>
              <a:rPr lang="en-GB" dirty="0"/>
              <a:t>Not Independent</a:t>
            </a:r>
          </a:p>
          <a:p>
            <a:r>
              <a:rPr lang="en-GB" dirty="0"/>
              <a:t>‘Passing the hot potato!’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38" y="517585"/>
            <a:ext cx="80743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</a:t>
            </a:r>
            <a:r>
              <a:rPr lang="en-GB" sz="4000" b="1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do better...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our internal systems – CRM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improve our internal communications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our external communication methods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diversity monitoring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our assessment of satisfaction with the complaints process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use learning to improve our services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9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8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/>
          <a:lstStyle/>
          <a:p>
            <a:r>
              <a:rPr lang="en-GB" sz="2400" dirty="0"/>
              <a:t>Management &amp; Response not proportionate</a:t>
            </a:r>
          </a:p>
          <a:p>
            <a:r>
              <a:rPr lang="en-GB" sz="2400" dirty="0"/>
              <a:t>Protracted sign off process </a:t>
            </a:r>
          </a:p>
          <a:p>
            <a:r>
              <a:rPr lang="en-GB" sz="2400" dirty="0"/>
              <a:t>Not always following up on promises</a:t>
            </a:r>
          </a:p>
          <a:p>
            <a:r>
              <a:rPr lang="en-GB" sz="2400" dirty="0"/>
              <a:t>Issues not ‘nipped in the bud’ &amp; allowed to escalate</a:t>
            </a:r>
          </a:p>
          <a:p>
            <a:r>
              <a:rPr lang="en-GB" sz="2400" dirty="0"/>
              <a:t>Ward Staff / Managers telling people who were </a:t>
            </a:r>
          </a:p>
          <a:p>
            <a:pPr>
              <a:buNone/>
            </a:pPr>
            <a:r>
              <a:rPr lang="en-GB" sz="2400" dirty="0"/>
              <a:t>   unhappy to write to the Chief Executive</a:t>
            </a:r>
          </a:p>
          <a:p>
            <a:r>
              <a:rPr lang="en-GB" sz="2400" dirty="0"/>
              <a:t>Not always feeding back to families after a serious incident investigation</a:t>
            </a:r>
          </a:p>
          <a:p>
            <a:r>
              <a:rPr lang="en-GB" sz="2400" dirty="0"/>
              <a:t>Not meeting NHS Redress regulations:</a:t>
            </a:r>
          </a:p>
          <a:p>
            <a:pPr lvl="4"/>
            <a:r>
              <a:rPr lang="en-GB" dirty="0"/>
              <a:t>Breach duty care / qualifying liability</a:t>
            </a:r>
          </a:p>
          <a:p>
            <a:pPr lvl="4"/>
            <a:r>
              <a:rPr lang="en-GB" dirty="0"/>
              <a:t>Timescales</a:t>
            </a:r>
          </a:p>
          <a:p>
            <a:pPr lvl="4"/>
            <a:r>
              <a:rPr lang="en-GB" dirty="0"/>
              <a:t>Contact / expectations</a:t>
            </a:r>
          </a:p>
          <a:p>
            <a:pPr lvl="4"/>
            <a:r>
              <a:rPr lang="en-GB" dirty="0"/>
              <a:t>Holding letters </a:t>
            </a:r>
          </a:p>
          <a:p>
            <a:pPr lvl="4"/>
            <a:r>
              <a:rPr lang="en-GB" dirty="0"/>
              <a:t>Independent reviews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txBody>
          <a:bodyPr/>
          <a:lstStyle/>
          <a:p>
            <a:r>
              <a:rPr lang="en-GB" sz="2400" b="1" dirty="0"/>
              <a:t>Unnecessary formalisation &amp; escalation of concerns </a:t>
            </a:r>
          </a:p>
          <a:p>
            <a:r>
              <a:rPr lang="en-GB" sz="2400" b="1" dirty="0"/>
              <a:t>Complaints taking far to long to resolve</a:t>
            </a:r>
          </a:p>
          <a:p>
            <a:r>
              <a:rPr lang="en-GB" sz="2400" b="1" dirty="0"/>
              <a:t>High level complainant dissatisfaction</a:t>
            </a:r>
          </a:p>
          <a:p>
            <a:r>
              <a:rPr lang="en-GB" sz="2400" b="1" dirty="0"/>
              <a:t>Many complainants coming back unhappy or just Give up &amp; loose faith</a:t>
            </a:r>
          </a:p>
          <a:p>
            <a:r>
              <a:rPr lang="en-GB" sz="2400" b="1" dirty="0"/>
              <a:t>Distress to complainants (often bereaved)</a:t>
            </a:r>
          </a:p>
          <a:p>
            <a:r>
              <a:rPr lang="en-GB" sz="2400" b="1" dirty="0"/>
              <a:t>Loss of trust / fear – hiding something</a:t>
            </a:r>
          </a:p>
          <a:p>
            <a:r>
              <a:rPr lang="en-GB" sz="2400" b="1" dirty="0"/>
              <a:t>Poor Organisational Reputation </a:t>
            </a:r>
          </a:p>
          <a:p>
            <a:r>
              <a:rPr lang="en-GB" sz="2400" b="1" dirty="0"/>
              <a:t>39 open Ombudsman Investigations – a number of Section 16 /17 outcomes </a:t>
            </a:r>
          </a:p>
          <a:p>
            <a:r>
              <a:rPr lang="en-GB" sz="2400" b="1" dirty="0"/>
              <a:t>Spirals out of control -National Media interest</a:t>
            </a:r>
          </a:p>
          <a:p>
            <a:pPr>
              <a:buNone/>
            </a:pPr>
            <a:r>
              <a:rPr lang="en-GB" sz="24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GB" dirty="0"/>
              <a:t>End 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 Scale Culture Change starting from the Top of the Health Board- Chief Executive &amp; Chairman</a:t>
            </a:r>
          </a:p>
          <a:p>
            <a:pPr lvl="1"/>
            <a:r>
              <a:rPr lang="en-GB" dirty="0"/>
              <a:t>Raising profile of importance of complaints </a:t>
            </a:r>
          </a:p>
          <a:p>
            <a:pPr lvl="1"/>
            <a:r>
              <a:rPr lang="en-GB" dirty="0"/>
              <a:t>Strengthening clinical accountability &amp; responsibility for complaints management &amp; learning lessons </a:t>
            </a:r>
          </a:p>
          <a:p>
            <a:pPr lvl="1"/>
            <a:r>
              <a:rPr lang="en-GB" dirty="0"/>
              <a:t>Clear Escalation processes</a:t>
            </a:r>
          </a:p>
          <a:p>
            <a:pPr lvl="1"/>
            <a:r>
              <a:rPr lang="en-GB" dirty="0"/>
              <a:t>Executive Board attention </a:t>
            </a:r>
          </a:p>
          <a:p>
            <a:pPr lvl="1"/>
            <a:r>
              <a:rPr lang="en-GB" dirty="0"/>
              <a:t>Link governance performance into finance &amp; target performance review processes</a:t>
            </a:r>
          </a:p>
          <a:p>
            <a:pPr lvl="1"/>
            <a:r>
              <a:rPr lang="en-GB" dirty="0"/>
              <a:t>Set up complaints Clinics each site – CEO /    </a:t>
            </a:r>
          </a:p>
          <a:p>
            <a:pPr lvl="1">
              <a:buNone/>
            </a:pPr>
            <a:r>
              <a:rPr lang="en-GB" dirty="0"/>
              <a:t>                    Executive Team with a senior clinician 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Did we do??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58112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A complaint is a gift of feedback from a service user. They have taken time and trouble to communicate with us about how they think and feel about care &amp; treatment provided- often under very difficult circumstances.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This gift, while it may not be comfortable to receive, is hugely valuable. </a:t>
            </a:r>
          </a:p>
        </p:txBody>
      </p:sp>
      <p:pic>
        <p:nvPicPr>
          <p:cNvPr id="7" name="Content Placeholder 6" descr="gift of compla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040560" cy="3360373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/>
              <a:t>The Gift of Complaints 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H powerpoint port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1989</TotalTime>
  <Words>2258</Words>
  <Application>Microsoft Office PowerPoint</Application>
  <PresentationFormat>On-screen Show (4:3)</PresentationFormat>
  <Paragraphs>332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51</vt:i4>
      </vt:variant>
    </vt:vector>
  </HeadingPairs>
  <TitlesOfParts>
    <vt:vector size="92" baseType="lpstr">
      <vt:lpstr>Arial</vt:lpstr>
      <vt:lpstr>Calibri</vt:lpstr>
      <vt:lpstr>Lucida Sans Unicode</vt:lpstr>
      <vt:lpstr>Museo Sans 300</vt:lpstr>
      <vt:lpstr>Museo Sans 700</vt:lpstr>
      <vt:lpstr>Verdana</vt:lpstr>
      <vt:lpstr>Wingdings 2</vt:lpstr>
      <vt:lpstr>Wingdings 3</vt:lpstr>
      <vt:lpstr>1_Blank Presentation</vt:lpstr>
      <vt:lpstr>MVH powerpoint portfolio</vt:lpstr>
      <vt:lpstr>4_Custom Design</vt:lpstr>
      <vt:lpstr>5_Custom Design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21_Concourse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Lets Make Complaints Better?</vt:lpstr>
      <vt:lpstr>A Complainants Story</vt:lpstr>
      <vt:lpstr>PowerPoint Presentation</vt:lpstr>
      <vt:lpstr>February 2014</vt:lpstr>
      <vt:lpstr>PowerPoint Presentation</vt:lpstr>
      <vt:lpstr>PowerPoint Presentation</vt:lpstr>
      <vt:lpstr>End Results</vt:lpstr>
      <vt:lpstr>So What Did we do??</vt:lpstr>
      <vt:lpstr>The Gift of Complaints </vt:lpstr>
      <vt:lpstr>Culture</vt:lpstr>
      <vt:lpstr>PowerPoint Presentation</vt:lpstr>
      <vt:lpstr>Re-designed Team </vt:lpstr>
      <vt:lpstr>Education / Training &amp; Support</vt:lpstr>
      <vt:lpstr>Revised Complaints Processes</vt:lpstr>
      <vt:lpstr>PowerPoint Presentation</vt:lpstr>
      <vt:lpstr>PowerPoint Presentation</vt:lpstr>
      <vt:lpstr>PowerPoint Presentation</vt:lpstr>
      <vt:lpstr>Working on proactive contact with bereaved families</vt:lpstr>
      <vt:lpstr>Proactive Patient Feedback Mechanisms </vt:lpstr>
      <vt:lpstr>Investigative approach</vt:lpstr>
      <vt:lpstr>Responses</vt:lpstr>
      <vt:lpstr>Response Checklist</vt:lpstr>
      <vt:lpstr>Watch out for Brown M &amp; M ‘s</vt:lpstr>
      <vt:lpstr>Being Clear what Sign Off Means</vt:lpstr>
      <vt:lpstr>PowerPoint Presentation</vt:lpstr>
      <vt:lpstr>Key Messages</vt:lpstr>
      <vt:lpstr>PowerPoint Presentation</vt:lpstr>
      <vt:lpstr>So what difference has this made?</vt:lpstr>
      <vt:lpstr>QUESTIONS!</vt:lpstr>
      <vt:lpstr>Complaints Handling</vt:lpstr>
      <vt:lpstr>Sharing Best Practice</vt:lpstr>
      <vt:lpstr>PowerPoint Presentation</vt:lpstr>
      <vt:lpstr> Culture</vt:lpstr>
      <vt:lpstr>“Unreasonably Persistent Customer”</vt:lpstr>
      <vt:lpstr>Governance</vt:lpstr>
      <vt:lpstr> Monitoring </vt:lpstr>
      <vt:lpstr>Conclusion</vt:lpstr>
      <vt:lpstr>PowerPoint Presentation</vt:lpstr>
      <vt:lpstr>It’s all a question of perception…</vt:lpstr>
      <vt:lpstr>PowerPoint Presentation</vt:lpstr>
      <vt:lpstr>PowerPoint Presentation</vt:lpstr>
      <vt:lpstr>Complaints Policy &amp; Process </vt:lpstr>
      <vt:lpstr>Exemptions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marilynm</dc:creator>
  <cp:lastModifiedBy>John Young</cp:lastModifiedBy>
  <cp:revision>184</cp:revision>
  <dcterms:created xsi:type="dcterms:W3CDTF">2011-11-17T16:00:57Z</dcterms:created>
  <dcterms:modified xsi:type="dcterms:W3CDTF">2018-04-20T16:33:34Z</dcterms:modified>
</cp:coreProperties>
</file>