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theme/theme20.xml" ContentType="application/vnd.openxmlformats-officedocument.theme+xml"/>
  <Override PartName="/ppt/slideLayouts/slideLayout22.xml" ContentType="application/vnd.openxmlformats-officedocument.presentationml.slideLayout+xml"/>
  <Override PartName="/ppt/theme/theme21.xml" ContentType="application/vnd.openxmlformats-officedocument.theme+xml"/>
  <Override PartName="/ppt/slideLayouts/slideLayout23.xml" ContentType="application/vnd.openxmlformats-officedocument.presentationml.slideLayout+xml"/>
  <Override PartName="/ppt/theme/theme22.xml" ContentType="application/vnd.openxmlformats-officedocument.theme+xml"/>
  <Override PartName="/ppt/slideLayouts/slideLayout24.xml" ContentType="application/vnd.openxmlformats-officedocument.presentationml.slideLayout+xml"/>
  <Override PartName="/ppt/theme/theme23.xml" ContentType="application/vnd.openxmlformats-officedocument.theme+xml"/>
  <Override PartName="/ppt/slideLayouts/slideLayout25.xml" ContentType="application/vnd.openxmlformats-officedocument.presentationml.slideLayout+xml"/>
  <Override PartName="/ppt/theme/theme24.xml" ContentType="application/vnd.openxmlformats-officedocument.theme+xml"/>
  <Override PartName="/ppt/slideLayouts/slideLayout26.xml" ContentType="application/vnd.openxmlformats-officedocument.presentationml.slideLayout+xml"/>
  <Override PartName="/ppt/theme/theme25.xml" ContentType="application/vnd.openxmlformats-officedocument.theme+xml"/>
  <Override PartName="/ppt/slideLayouts/slideLayout27.xml" ContentType="application/vnd.openxmlformats-officedocument.presentationml.slideLayout+xml"/>
  <Override PartName="/ppt/theme/theme26.xml" ContentType="application/vnd.openxmlformats-officedocument.theme+xml"/>
  <Override PartName="/ppt/slideLayouts/slideLayout28.xml" ContentType="application/vnd.openxmlformats-officedocument.presentationml.slideLayout+xml"/>
  <Override PartName="/ppt/theme/theme27.xml" ContentType="application/vnd.openxmlformats-officedocument.theme+xml"/>
  <Override PartName="/ppt/slideLayouts/slideLayout29.xml" ContentType="application/vnd.openxmlformats-officedocument.presentationml.slideLayout+xml"/>
  <Override PartName="/ppt/theme/theme28.xml" ContentType="application/vnd.openxmlformats-officedocument.theme+xml"/>
  <Override PartName="/ppt/slideLayouts/slideLayout30.xml" ContentType="application/vnd.openxmlformats-officedocument.presentationml.slideLayout+xml"/>
  <Override PartName="/ppt/theme/theme29.xml" ContentType="application/vnd.openxmlformats-officedocument.theme+xml"/>
  <Override PartName="/ppt/slideLayouts/slideLayout31.xml" ContentType="application/vnd.openxmlformats-officedocument.presentationml.slideLayout+xml"/>
  <Override PartName="/ppt/theme/theme30.xml" ContentType="application/vnd.openxmlformats-officedocument.theme+xml"/>
  <Override PartName="/ppt/slideLayouts/slideLayout32.xml" ContentType="application/vnd.openxmlformats-officedocument.presentationml.slideLayout+xml"/>
  <Override PartName="/ppt/theme/theme31.xml" ContentType="application/vnd.openxmlformats-officedocument.theme+xml"/>
  <Override PartName="/ppt/slideLayouts/slideLayout33.xml" ContentType="application/vnd.openxmlformats-officedocument.presentationml.slideLayout+xml"/>
  <Override PartName="/ppt/theme/theme32.xml" ContentType="application/vnd.openxmlformats-officedocument.theme+xml"/>
  <Override PartName="/ppt/slideLayouts/slideLayout34.xml" ContentType="application/vnd.openxmlformats-officedocument.presentationml.slideLayout+xml"/>
  <Override PartName="/ppt/theme/theme33.xml" ContentType="application/vnd.openxmlformats-officedocument.theme+xml"/>
  <Override PartName="/ppt/slideLayouts/slideLayout35.xml" ContentType="application/vnd.openxmlformats-officedocument.presentationml.slideLayout+xml"/>
  <Override PartName="/ppt/theme/theme34.xml" ContentType="application/vnd.openxmlformats-officedocument.theme+xml"/>
  <Override PartName="/ppt/slideLayouts/slideLayout36.xml" ContentType="application/vnd.openxmlformats-officedocument.presentationml.slideLayout+xml"/>
  <Override PartName="/ppt/theme/theme35.xml" ContentType="application/vnd.openxmlformats-officedocument.theme+xml"/>
  <Override PartName="/ppt/slideLayouts/slideLayout37.xml" ContentType="application/vnd.openxmlformats-officedocument.presentationml.slideLayout+xml"/>
  <Override PartName="/ppt/theme/theme36.xml" ContentType="application/vnd.openxmlformats-officedocument.theme+xml"/>
  <Override PartName="/ppt/slideLayouts/slideLayout38.xml" ContentType="application/vnd.openxmlformats-officedocument.presentationml.slideLayout+xml"/>
  <Override PartName="/ppt/theme/theme37.xml" ContentType="application/vnd.openxmlformats-officedocument.theme+xml"/>
  <Override PartName="/ppt/slideLayouts/slideLayout39.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743" r:id="rId9"/>
    <p:sldMasterId id="2147483746" r:id="rId10"/>
    <p:sldMasterId id="2147483748" r:id="rId11"/>
    <p:sldMasterId id="2147483750" r:id="rId12"/>
    <p:sldMasterId id="2147483752" r:id="rId13"/>
    <p:sldMasterId id="2147483754" r:id="rId14"/>
    <p:sldMasterId id="2147483756" r:id="rId15"/>
    <p:sldMasterId id="2147483758" r:id="rId16"/>
    <p:sldMasterId id="2147483760" r:id="rId17"/>
    <p:sldMasterId id="2147483762" r:id="rId18"/>
    <p:sldMasterId id="2147483764" r:id="rId19"/>
    <p:sldMasterId id="2147483766" r:id="rId20"/>
    <p:sldMasterId id="2147483768" r:id="rId21"/>
    <p:sldMasterId id="2147483770" r:id="rId22"/>
    <p:sldMasterId id="2147483772" r:id="rId23"/>
    <p:sldMasterId id="2147483774" r:id="rId24"/>
    <p:sldMasterId id="2147483776" r:id="rId25"/>
    <p:sldMasterId id="2147483778" r:id="rId26"/>
    <p:sldMasterId id="2147483780" r:id="rId27"/>
    <p:sldMasterId id="2147483782" r:id="rId28"/>
    <p:sldMasterId id="2147483784" r:id="rId29"/>
    <p:sldMasterId id="2147483786" r:id="rId30"/>
    <p:sldMasterId id="2147483788" r:id="rId31"/>
    <p:sldMasterId id="2147483790" r:id="rId32"/>
    <p:sldMasterId id="2147483792" r:id="rId33"/>
    <p:sldMasterId id="2147483794" r:id="rId34"/>
    <p:sldMasterId id="2147483796" r:id="rId35"/>
    <p:sldMasterId id="2147483798" r:id="rId36"/>
    <p:sldMasterId id="2147483800" r:id="rId37"/>
    <p:sldMasterId id="2147483802" r:id="rId38"/>
  </p:sldMasterIdLst>
  <p:notesMasterIdLst>
    <p:notesMasterId r:id="rId84"/>
  </p:notesMasterIdLst>
  <p:handoutMasterIdLst>
    <p:handoutMasterId r:id="rId85"/>
  </p:handoutMasterIdLst>
  <p:sldIdLst>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01" r:id="rId68"/>
    <p:sldId id="402" r:id="rId69"/>
    <p:sldId id="403" r:id="rId70"/>
    <p:sldId id="404" r:id="rId71"/>
    <p:sldId id="405" r:id="rId72"/>
    <p:sldId id="406" r:id="rId73"/>
    <p:sldId id="407" r:id="rId74"/>
    <p:sldId id="408" r:id="rId75"/>
    <p:sldId id="299" r:id="rId76"/>
    <p:sldId id="300" r:id="rId77"/>
    <p:sldId id="301" r:id="rId78"/>
    <p:sldId id="302" r:id="rId79"/>
    <p:sldId id="303" r:id="rId80"/>
    <p:sldId id="304" r:id="rId81"/>
    <p:sldId id="305" r:id="rId82"/>
    <p:sldId id="306" r:id="rId83"/>
  </p:sldIdLst>
  <p:sldSz cx="9144000" cy="6858000" type="screen4x3"/>
  <p:notesSz cx="6799263" cy="99298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slide" Target="slides/slide25.xml"/><Relationship Id="rId68" Type="http://schemas.openxmlformats.org/officeDocument/2006/relationships/slide" Target="slides/slide30.xml"/><Relationship Id="rId76" Type="http://schemas.openxmlformats.org/officeDocument/2006/relationships/slide" Target="slides/slide38.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3.xml"/><Relationship Id="rId82" Type="http://schemas.openxmlformats.org/officeDocument/2006/relationships/slide" Target="slides/slide44.xml"/><Relationship Id="rId90" Type="http://schemas.microsoft.com/office/2015/10/relationships/revisionInfo" Target="revisionInfo.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18A5C-260F-4CE3-AA2E-DCF800A2AFA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C4951741-0C46-4D77-BD87-D02BBF09BD30}">
      <dgm:prSet phldrT="[Text]" custT="1"/>
      <dgm:spPr/>
      <dgm:t>
        <a:bodyPr/>
        <a:lstStyle/>
        <a:p>
          <a:endParaRPr lang="en-GB" sz="2000" dirty="0"/>
        </a:p>
      </dgm:t>
    </dgm:pt>
    <dgm:pt modelId="{8B633399-10CF-41C6-9BFA-EC23F5CC2C19}" type="parTrans" cxnId="{323998AD-2BBE-47ED-ADA6-A079CF2BDE98}">
      <dgm:prSet/>
      <dgm:spPr/>
      <dgm:t>
        <a:bodyPr/>
        <a:lstStyle/>
        <a:p>
          <a:endParaRPr lang="en-GB"/>
        </a:p>
      </dgm:t>
    </dgm:pt>
    <dgm:pt modelId="{5B1316A8-C8A4-4510-BEB5-744F966DE140}" type="sibTrans" cxnId="{323998AD-2BBE-47ED-ADA6-A079CF2BDE98}">
      <dgm:prSet/>
      <dgm:spPr/>
      <dgm:t>
        <a:bodyPr/>
        <a:lstStyle/>
        <a:p>
          <a:endParaRPr lang="en-GB"/>
        </a:p>
      </dgm:t>
    </dgm:pt>
    <dgm:pt modelId="{2AD17DDC-FC54-40A8-9E78-CB3B38914C8D}">
      <dgm:prSet phldrT="[Text]" custT="1"/>
      <dgm:spPr/>
      <dgm:t>
        <a:bodyPr/>
        <a:lstStyle/>
        <a:p>
          <a:endParaRPr lang="en-GB" sz="2000" dirty="0"/>
        </a:p>
      </dgm:t>
    </dgm:pt>
    <dgm:pt modelId="{38761FCF-FD77-471C-8F63-07EA1E4CB371}" type="parTrans" cxnId="{64D0CC0E-B7D7-44BD-A89A-71F39F863EF1}">
      <dgm:prSet/>
      <dgm:spPr/>
      <dgm:t>
        <a:bodyPr/>
        <a:lstStyle/>
        <a:p>
          <a:endParaRPr lang="en-GB"/>
        </a:p>
      </dgm:t>
    </dgm:pt>
    <dgm:pt modelId="{9AB14D57-4102-4ECF-A5AE-1F164EF66CF2}" type="sibTrans" cxnId="{64D0CC0E-B7D7-44BD-A89A-71F39F863EF1}">
      <dgm:prSet/>
      <dgm:spPr/>
      <dgm:t>
        <a:bodyPr/>
        <a:lstStyle/>
        <a:p>
          <a:endParaRPr lang="en-GB"/>
        </a:p>
      </dgm:t>
    </dgm:pt>
    <dgm:pt modelId="{94DFE59B-50B4-4694-87DD-08D5969A715A}">
      <dgm:prSet phldrT="[Text]" custT="1"/>
      <dgm:spPr/>
      <dgm:t>
        <a:bodyPr/>
        <a:lstStyle/>
        <a:p>
          <a:endParaRPr lang="en-GB" sz="2000" dirty="0"/>
        </a:p>
      </dgm:t>
    </dgm:pt>
    <dgm:pt modelId="{ACE31E3D-D7DB-411A-8C3D-5AE1D792CBD0}" type="sibTrans" cxnId="{4E2B2033-15AB-4FDB-90C3-B9E013A67C45}">
      <dgm:prSet/>
      <dgm:spPr/>
      <dgm:t>
        <a:bodyPr/>
        <a:lstStyle/>
        <a:p>
          <a:endParaRPr lang="en-GB"/>
        </a:p>
      </dgm:t>
    </dgm:pt>
    <dgm:pt modelId="{E2F012DA-6DE2-4975-BF5E-82D3D59E1EE6}" type="parTrans" cxnId="{4E2B2033-15AB-4FDB-90C3-B9E013A67C45}">
      <dgm:prSet/>
      <dgm:spPr/>
      <dgm:t>
        <a:bodyPr/>
        <a:lstStyle/>
        <a:p>
          <a:endParaRPr lang="en-GB"/>
        </a:p>
      </dgm:t>
    </dgm:pt>
    <dgm:pt modelId="{FBA49EFD-3772-46EB-93C4-4C8995B5843D}">
      <dgm:prSet custT="1"/>
      <dgm:spPr/>
      <dgm:t>
        <a:bodyPr/>
        <a:lstStyle/>
        <a:p>
          <a:endParaRPr lang="en-GB" sz="2800" b="0" dirty="0"/>
        </a:p>
      </dgm:t>
    </dgm:pt>
    <dgm:pt modelId="{C8C469D1-C144-471C-9FF4-3A2835E2256D}" type="parTrans" cxnId="{7C85F2CF-366A-42BC-8FB4-554F5BD58ED1}">
      <dgm:prSet/>
      <dgm:spPr/>
      <dgm:t>
        <a:bodyPr/>
        <a:lstStyle/>
        <a:p>
          <a:endParaRPr lang="en-GB"/>
        </a:p>
      </dgm:t>
    </dgm:pt>
    <dgm:pt modelId="{35006538-494C-4B9C-9DC5-0CA7CEC92751}" type="sibTrans" cxnId="{7C85F2CF-366A-42BC-8FB4-554F5BD58ED1}">
      <dgm:prSet/>
      <dgm:spPr/>
      <dgm:t>
        <a:bodyPr/>
        <a:lstStyle/>
        <a:p>
          <a:endParaRPr lang="en-GB"/>
        </a:p>
      </dgm:t>
    </dgm:pt>
    <dgm:pt modelId="{A4BF6AD2-47D2-44C6-9741-DC733BB5C226}" type="pres">
      <dgm:prSet presAssocID="{C0118A5C-260F-4CE3-AA2E-DCF800A2AFA1}" presName="arrowDiagram" presStyleCnt="0">
        <dgm:presLayoutVars>
          <dgm:chMax val="5"/>
          <dgm:dir/>
          <dgm:resizeHandles val="exact"/>
        </dgm:presLayoutVars>
      </dgm:prSet>
      <dgm:spPr/>
    </dgm:pt>
    <dgm:pt modelId="{E69FC4E9-E35E-4921-83EE-A77DE11F044C}" type="pres">
      <dgm:prSet presAssocID="{C0118A5C-260F-4CE3-AA2E-DCF800A2AFA1}" presName="arrow" presStyleLbl="bgShp" presStyleIdx="0" presStyleCnt="1"/>
      <dgm:spPr/>
    </dgm:pt>
    <dgm:pt modelId="{CCD52C8F-49F7-48E0-9BB3-746D6B092E38}" type="pres">
      <dgm:prSet presAssocID="{C0118A5C-260F-4CE3-AA2E-DCF800A2AFA1}" presName="arrowDiagram4" presStyleCnt="0"/>
      <dgm:spPr/>
    </dgm:pt>
    <dgm:pt modelId="{566986E5-66F3-403A-A43D-ACCAAA20AD3F}" type="pres">
      <dgm:prSet presAssocID="{C4951741-0C46-4D77-BD87-D02BBF09BD30}" presName="bullet4a" presStyleLbl="node1" presStyleIdx="0" presStyleCnt="4"/>
      <dgm:spPr/>
    </dgm:pt>
    <dgm:pt modelId="{6A83C204-15BE-4493-BAFB-DAA8C6BCF802}" type="pres">
      <dgm:prSet presAssocID="{C4951741-0C46-4D77-BD87-D02BBF09BD30}" presName="textBox4a" presStyleLbl="revTx" presStyleIdx="0" presStyleCnt="4">
        <dgm:presLayoutVars>
          <dgm:bulletEnabled val="1"/>
        </dgm:presLayoutVars>
      </dgm:prSet>
      <dgm:spPr/>
    </dgm:pt>
    <dgm:pt modelId="{8527107D-9E9A-4262-BC78-293C71C40044}" type="pres">
      <dgm:prSet presAssocID="{2AD17DDC-FC54-40A8-9E78-CB3B38914C8D}" presName="bullet4b" presStyleLbl="node1" presStyleIdx="1" presStyleCnt="4"/>
      <dgm:spPr/>
    </dgm:pt>
    <dgm:pt modelId="{5EA2D939-D2FE-48CD-A8AD-726D7337A489}" type="pres">
      <dgm:prSet presAssocID="{2AD17DDC-FC54-40A8-9E78-CB3B38914C8D}" presName="textBox4b" presStyleLbl="revTx" presStyleIdx="1" presStyleCnt="4">
        <dgm:presLayoutVars>
          <dgm:bulletEnabled val="1"/>
        </dgm:presLayoutVars>
      </dgm:prSet>
      <dgm:spPr/>
    </dgm:pt>
    <dgm:pt modelId="{3A003EC0-5FB2-45E7-9379-A3AACF4B663C}" type="pres">
      <dgm:prSet presAssocID="{94DFE59B-50B4-4694-87DD-08D5969A715A}" presName="bullet4c" presStyleLbl="node1" presStyleIdx="2" presStyleCnt="4"/>
      <dgm:spPr/>
    </dgm:pt>
    <dgm:pt modelId="{CB802D21-3287-434E-B868-117E2DBB6427}" type="pres">
      <dgm:prSet presAssocID="{94DFE59B-50B4-4694-87DD-08D5969A715A}" presName="textBox4c" presStyleLbl="revTx" presStyleIdx="2" presStyleCnt="4">
        <dgm:presLayoutVars>
          <dgm:bulletEnabled val="1"/>
        </dgm:presLayoutVars>
      </dgm:prSet>
      <dgm:spPr/>
    </dgm:pt>
    <dgm:pt modelId="{222E46FC-5EFB-49B4-AA72-40BEF00D492C}" type="pres">
      <dgm:prSet presAssocID="{FBA49EFD-3772-46EB-93C4-4C8995B5843D}" presName="bullet4d" presStyleLbl="node1" presStyleIdx="3" presStyleCnt="4"/>
      <dgm:spPr/>
    </dgm:pt>
    <dgm:pt modelId="{E1834481-FE4D-485D-96CA-36C898933908}" type="pres">
      <dgm:prSet presAssocID="{FBA49EFD-3772-46EB-93C4-4C8995B5843D}" presName="textBox4d" presStyleLbl="revTx" presStyleIdx="3" presStyleCnt="4">
        <dgm:presLayoutVars>
          <dgm:bulletEnabled val="1"/>
        </dgm:presLayoutVars>
      </dgm:prSet>
      <dgm:spPr/>
    </dgm:pt>
  </dgm:ptLst>
  <dgm:cxnLst>
    <dgm:cxn modelId="{40945B09-6DC3-4595-9E31-6509CEF2FF6C}" type="presOf" srcId="{2AD17DDC-FC54-40A8-9E78-CB3B38914C8D}" destId="{5EA2D939-D2FE-48CD-A8AD-726D7337A489}" srcOrd="0" destOrd="0" presId="urn:microsoft.com/office/officeart/2005/8/layout/arrow2"/>
    <dgm:cxn modelId="{64D0CC0E-B7D7-44BD-A89A-71F39F863EF1}" srcId="{C0118A5C-260F-4CE3-AA2E-DCF800A2AFA1}" destId="{2AD17DDC-FC54-40A8-9E78-CB3B38914C8D}" srcOrd="1" destOrd="0" parTransId="{38761FCF-FD77-471C-8F63-07EA1E4CB371}" sibTransId="{9AB14D57-4102-4ECF-A5AE-1F164EF66CF2}"/>
    <dgm:cxn modelId="{FC608219-3A4A-4FCF-80C6-65FA1F28E321}" type="presOf" srcId="{94DFE59B-50B4-4694-87DD-08D5969A715A}" destId="{CB802D21-3287-434E-B868-117E2DBB6427}" srcOrd="0" destOrd="0" presId="urn:microsoft.com/office/officeart/2005/8/layout/arrow2"/>
    <dgm:cxn modelId="{4E2B2033-15AB-4FDB-90C3-B9E013A67C45}" srcId="{C0118A5C-260F-4CE3-AA2E-DCF800A2AFA1}" destId="{94DFE59B-50B4-4694-87DD-08D5969A715A}" srcOrd="2" destOrd="0" parTransId="{E2F012DA-6DE2-4975-BF5E-82D3D59E1EE6}" sibTransId="{ACE31E3D-D7DB-411A-8C3D-5AE1D792CBD0}"/>
    <dgm:cxn modelId="{0E02095F-955A-4933-BEAE-A440C7278255}" type="presOf" srcId="{C4951741-0C46-4D77-BD87-D02BBF09BD30}" destId="{6A83C204-15BE-4493-BAFB-DAA8C6BCF802}" srcOrd="0" destOrd="0" presId="urn:microsoft.com/office/officeart/2005/8/layout/arrow2"/>
    <dgm:cxn modelId="{85973D4E-66F1-43C7-8DB6-827672CDED07}" type="presOf" srcId="{FBA49EFD-3772-46EB-93C4-4C8995B5843D}" destId="{E1834481-FE4D-485D-96CA-36C898933908}" srcOrd="0" destOrd="0" presId="urn:microsoft.com/office/officeart/2005/8/layout/arrow2"/>
    <dgm:cxn modelId="{323998AD-2BBE-47ED-ADA6-A079CF2BDE98}" srcId="{C0118A5C-260F-4CE3-AA2E-DCF800A2AFA1}" destId="{C4951741-0C46-4D77-BD87-D02BBF09BD30}" srcOrd="0" destOrd="0" parTransId="{8B633399-10CF-41C6-9BFA-EC23F5CC2C19}" sibTransId="{5B1316A8-C8A4-4510-BEB5-744F966DE140}"/>
    <dgm:cxn modelId="{7C85F2CF-366A-42BC-8FB4-554F5BD58ED1}" srcId="{C0118A5C-260F-4CE3-AA2E-DCF800A2AFA1}" destId="{FBA49EFD-3772-46EB-93C4-4C8995B5843D}" srcOrd="3" destOrd="0" parTransId="{C8C469D1-C144-471C-9FF4-3A2835E2256D}" sibTransId="{35006538-494C-4B9C-9DC5-0CA7CEC92751}"/>
    <dgm:cxn modelId="{B25568F9-999F-4D76-B3EC-1E0A69C3D3FC}" type="presOf" srcId="{C0118A5C-260F-4CE3-AA2E-DCF800A2AFA1}" destId="{A4BF6AD2-47D2-44C6-9741-DC733BB5C226}" srcOrd="0" destOrd="0" presId="urn:microsoft.com/office/officeart/2005/8/layout/arrow2"/>
    <dgm:cxn modelId="{3C850D58-CE92-4D4E-B440-A8A2532AF872}" type="presParOf" srcId="{A4BF6AD2-47D2-44C6-9741-DC733BB5C226}" destId="{E69FC4E9-E35E-4921-83EE-A77DE11F044C}" srcOrd="0" destOrd="0" presId="urn:microsoft.com/office/officeart/2005/8/layout/arrow2"/>
    <dgm:cxn modelId="{5CFE2DC8-39C2-4899-A8E7-1F7AC4D4240B}" type="presParOf" srcId="{A4BF6AD2-47D2-44C6-9741-DC733BB5C226}" destId="{CCD52C8F-49F7-48E0-9BB3-746D6B092E38}" srcOrd="1" destOrd="0" presId="urn:microsoft.com/office/officeart/2005/8/layout/arrow2"/>
    <dgm:cxn modelId="{DED12153-FFEB-41D9-9D54-D6CC43808D8B}" type="presParOf" srcId="{CCD52C8F-49F7-48E0-9BB3-746D6B092E38}" destId="{566986E5-66F3-403A-A43D-ACCAAA20AD3F}" srcOrd="0" destOrd="0" presId="urn:microsoft.com/office/officeart/2005/8/layout/arrow2"/>
    <dgm:cxn modelId="{4E260476-C4EF-43D9-B8A6-BDF711204E97}" type="presParOf" srcId="{CCD52C8F-49F7-48E0-9BB3-746D6B092E38}" destId="{6A83C204-15BE-4493-BAFB-DAA8C6BCF802}" srcOrd="1" destOrd="0" presId="urn:microsoft.com/office/officeart/2005/8/layout/arrow2"/>
    <dgm:cxn modelId="{CAC079AB-94EC-4268-89D0-CEFFA6AD9220}" type="presParOf" srcId="{CCD52C8F-49F7-48E0-9BB3-746D6B092E38}" destId="{8527107D-9E9A-4262-BC78-293C71C40044}" srcOrd="2" destOrd="0" presId="urn:microsoft.com/office/officeart/2005/8/layout/arrow2"/>
    <dgm:cxn modelId="{82D6BBDE-913B-413E-886C-B9604F16E185}" type="presParOf" srcId="{CCD52C8F-49F7-48E0-9BB3-746D6B092E38}" destId="{5EA2D939-D2FE-48CD-A8AD-726D7337A489}" srcOrd="3" destOrd="0" presId="urn:microsoft.com/office/officeart/2005/8/layout/arrow2"/>
    <dgm:cxn modelId="{6132BBC9-4C4B-4D83-88E6-887490623CFE}" type="presParOf" srcId="{CCD52C8F-49F7-48E0-9BB3-746D6B092E38}" destId="{3A003EC0-5FB2-45E7-9379-A3AACF4B663C}" srcOrd="4" destOrd="0" presId="urn:microsoft.com/office/officeart/2005/8/layout/arrow2"/>
    <dgm:cxn modelId="{8AB328B0-D905-4BA3-9733-7601F5D09996}" type="presParOf" srcId="{CCD52C8F-49F7-48E0-9BB3-746D6B092E38}" destId="{CB802D21-3287-434E-B868-117E2DBB6427}" srcOrd="5" destOrd="0" presId="urn:microsoft.com/office/officeart/2005/8/layout/arrow2"/>
    <dgm:cxn modelId="{578C8035-ED35-4DA8-B778-043FEF609A53}" type="presParOf" srcId="{CCD52C8F-49F7-48E0-9BB3-746D6B092E38}" destId="{222E46FC-5EFB-49B4-AA72-40BEF00D492C}" srcOrd="6" destOrd="0" presId="urn:microsoft.com/office/officeart/2005/8/layout/arrow2"/>
    <dgm:cxn modelId="{684AF796-158D-407C-9B7C-4CFAB302B118}" type="presParOf" srcId="{CCD52C8F-49F7-48E0-9BB3-746D6B092E38}" destId="{E1834481-FE4D-485D-96CA-36C89893390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B18BE8-4908-4088-8DE4-E2F04C8DA18D}"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GB"/>
        </a:p>
      </dgm:t>
    </dgm:pt>
    <dgm:pt modelId="{0EB50E22-B2BA-4645-9747-563FAA581088}">
      <dgm:prSet phldrT="[Text]" custT="1"/>
      <dgm:spPr/>
      <dgm:t>
        <a:bodyPr/>
        <a:lstStyle/>
        <a:p>
          <a:pPr algn="l"/>
          <a:r>
            <a:rPr lang="en-GB" sz="2000" b="1" dirty="0">
              <a:latin typeface="Arial" pitchFamily="34" charset="0"/>
              <a:cs typeface="Arial" pitchFamily="34" charset="0"/>
            </a:rPr>
            <a:t>What has improved</a:t>
          </a:r>
        </a:p>
      </dgm:t>
    </dgm:pt>
    <dgm:pt modelId="{C58B7C1B-198D-4684-8D50-D9336B935244}" type="parTrans" cxnId="{662A2655-79EF-40FF-9F6A-94BF2EF45898}">
      <dgm:prSet/>
      <dgm:spPr/>
      <dgm:t>
        <a:bodyPr/>
        <a:lstStyle/>
        <a:p>
          <a:pPr algn="l"/>
          <a:endParaRPr lang="en-GB"/>
        </a:p>
      </dgm:t>
    </dgm:pt>
    <dgm:pt modelId="{EBAF069D-5434-4400-9AE2-9939F5B39795}" type="sibTrans" cxnId="{662A2655-79EF-40FF-9F6A-94BF2EF45898}">
      <dgm:prSet/>
      <dgm:spPr/>
      <dgm:t>
        <a:bodyPr/>
        <a:lstStyle/>
        <a:p>
          <a:pPr algn="l"/>
          <a:endParaRPr lang="en-GB"/>
        </a:p>
      </dgm:t>
    </dgm:pt>
    <dgm:pt modelId="{CA998264-4A4F-4CB8-A676-58E82B049A99}">
      <dgm:prSet phldrT="[Text]" custT="1"/>
      <dgm:spPr/>
      <dgm:t>
        <a:bodyPr/>
        <a:lstStyle/>
        <a:p>
          <a:pPr algn="l"/>
          <a:r>
            <a:rPr lang="en-GB" sz="2000" b="0" i="0" u="none" dirty="0">
              <a:latin typeface="Arial" pitchFamily="34" charset="0"/>
              <a:cs typeface="Arial" pitchFamily="34" charset="0"/>
            </a:rPr>
            <a:t>Update Communication paths</a:t>
          </a:r>
          <a:endParaRPr lang="en-GB" sz="2000" dirty="0">
            <a:latin typeface="Arial" pitchFamily="34" charset="0"/>
            <a:cs typeface="Arial" pitchFamily="34" charset="0"/>
          </a:endParaRPr>
        </a:p>
      </dgm:t>
    </dgm:pt>
    <dgm:pt modelId="{B3AD6970-EBFA-470B-BC4B-125CDA7E7864}" type="parTrans" cxnId="{EFADB694-69B8-4B23-9E60-8258E8775C5C}">
      <dgm:prSet/>
      <dgm:spPr/>
      <dgm:t>
        <a:bodyPr/>
        <a:lstStyle/>
        <a:p>
          <a:pPr algn="l"/>
          <a:endParaRPr lang="en-GB"/>
        </a:p>
      </dgm:t>
    </dgm:pt>
    <dgm:pt modelId="{AF0D9504-52ED-46A8-AD8B-6910509EC49C}" type="sibTrans" cxnId="{EFADB694-69B8-4B23-9E60-8258E8775C5C}">
      <dgm:prSet/>
      <dgm:spPr/>
      <dgm:t>
        <a:bodyPr/>
        <a:lstStyle/>
        <a:p>
          <a:pPr algn="l"/>
          <a:endParaRPr lang="en-GB"/>
        </a:p>
      </dgm:t>
    </dgm:pt>
    <dgm:pt modelId="{7D42AE31-1663-BE40-BFC7-CCAA57231B12}">
      <dgm:prSet/>
      <dgm:spPr/>
      <dgm:t>
        <a:bodyPr/>
        <a:lstStyle/>
        <a:p>
          <a:endParaRPr lang="en-GB" dirty="0"/>
        </a:p>
      </dgm:t>
    </dgm:pt>
    <dgm:pt modelId="{33858173-1620-254F-BF5E-49CC72919EC8}" type="parTrans" cxnId="{10A64665-92E8-6542-8C11-A1A6BFB23544}">
      <dgm:prSet/>
      <dgm:spPr/>
      <dgm:t>
        <a:bodyPr/>
        <a:lstStyle/>
        <a:p>
          <a:endParaRPr lang="en-US"/>
        </a:p>
      </dgm:t>
    </dgm:pt>
    <dgm:pt modelId="{235B4542-3FB6-8941-94FE-6CC7B74D1ADA}" type="sibTrans" cxnId="{10A64665-92E8-6542-8C11-A1A6BFB23544}">
      <dgm:prSet/>
      <dgm:spPr/>
      <dgm:t>
        <a:bodyPr/>
        <a:lstStyle/>
        <a:p>
          <a:endParaRPr lang="en-US"/>
        </a:p>
      </dgm:t>
    </dgm:pt>
    <dgm:pt modelId="{1176E4BC-7E61-904C-BFA5-FAC53A0E54A4}">
      <dgm:prSet phldrT="[Text]" custT="1"/>
      <dgm:spPr/>
      <dgm:t>
        <a:bodyPr/>
        <a:lstStyle/>
        <a:p>
          <a:pPr algn="l"/>
          <a:r>
            <a:rPr lang="en-GB" sz="2000" b="0" i="0" u="none" dirty="0">
              <a:latin typeface="Arial" pitchFamily="34" charset="0"/>
              <a:cs typeface="Arial" pitchFamily="34" charset="0"/>
            </a:rPr>
            <a:t>Further developing staff knowledge</a:t>
          </a:r>
          <a:endParaRPr lang="en-GB" sz="2000" dirty="0">
            <a:latin typeface="Arial" pitchFamily="34" charset="0"/>
            <a:cs typeface="Arial" pitchFamily="34" charset="0"/>
          </a:endParaRPr>
        </a:p>
      </dgm:t>
    </dgm:pt>
    <dgm:pt modelId="{98EF5D8A-FA83-E448-8CA5-4864956DE52A}" type="parTrans" cxnId="{E0B246AA-E1A5-934B-9140-AFA9B7C9D344}">
      <dgm:prSet/>
      <dgm:spPr/>
      <dgm:t>
        <a:bodyPr/>
        <a:lstStyle/>
        <a:p>
          <a:endParaRPr lang="en-GB"/>
        </a:p>
      </dgm:t>
    </dgm:pt>
    <dgm:pt modelId="{06C70A43-39A4-CE45-B8F2-44B99C9BB936}" type="sibTrans" cxnId="{E0B246AA-E1A5-934B-9140-AFA9B7C9D344}">
      <dgm:prSet/>
      <dgm:spPr/>
      <dgm:t>
        <a:bodyPr/>
        <a:lstStyle/>
        <a:p>
          <a:endParaRPr lang="en-GB"/>
        </a:p>
      </dgm:t>
    </dgm:pt>
    <dgm:pt modelId="{685AC222-6F27-456E-B3A3-5F336F7615D8}">
      <dgm:prSet phldrT="[Text]" custT="1"/>
      <dgm:spPr/>
      <dgm:t>
        <a:bodyPr/>
        <a:lstStyle/>
        <a:p>
          <a:pPr algn="l"/>
          <a:r>
            <a:rPr lang="en-GB" sz="2000" dirty="0">
              <a:latin typeface="Arial" pitchFamily="34" charset="0"/>
              <a:cs typeface="Arial" pitchFamily="34" charset="0"/>
            </a:rPr>
            <a:t>Further  improve use of data</a:t>
          </a:r>
        </a:p>
      </dgm:t>
    </dgm:pt>
    <dgm:pt modelId="{2BB5CF5C-25C4-4B52-9DA6-4782D2B6407E}" type="parTrans" cxnId="{A7C26C01-7B51-4943-A430-0DC8932ACEB2}">
      <dgm:prSet/>
      <dgm:spPr/>
      <dgm:t>
        <a:bodyPr/>
        <a:lstStyle/>
        <a:p>
          <a:endParaRPr lang="en-GB"/>
        </a:p>
      </dgm:t>
    </dgm:pt>
    <dgm:pt modelId="{CD5AB740-B032-4ADA-A4A7-7BDA59F20812}" type="sibTrans" cxnId="{A7C26C01-7B51-4943-A430-0DC8932ACEB2}">
      <dgm:prSet/>
      <dgm:spPr/>
      <dgm:t>
        <a:bodyPr/>
        <a:lstStyle/>
        <a:p>
          <a:endParaRPr lang="en-GB"/>
        </a:p>
      </dgm:t>
    </dgm:pt>
    <dgm:pt modelId="{CD0FFDDA-BEE5-4E8F-A42C-E2B03549B9A5}">
      <dgm:prSet phldrT="[Text]" custT="1"/>
      <dgm:spPr/>
      <dgm:t>
        <a:bodyPr/>
        <a:lstStyle/>
        <a:p>
          <a:pPr algn="l"/>
          <a:r>
            <a:rPr lang="en-GB" sz="2000" b="1" dirty="0">
              <a:latin typeface="Arial" pitchFamily="34" charset="0"/>
              <a:cs typeface="Arial" pitchFamily="34" charset="0"/>
            </a:rPr>
            <a:t>What do we need to improve?</a:t>
          </a:r>
        </a:p>
      </dgm:t>
    </dgm:pt>
    <dgm:pt modelId="{F7D9798F-F1F4-4517-857B-166EE7413D4D}" type="parTrans" cxnId="{5AD69329-393B-44A9-BF53-6D3D7861385D}">
      <dgm:prSet/>
      <dgm:spPr/>
      <dgm:t>
        <a:bodyPr/>
        <a:lstStyle/>
        <a:p>
          <a:endParaRPr lang="en-GB"/>
        </a:p>
      </dgm:t>
    </dgm:pt>
    <dgm:pt modelId="{5FF540AE-ECE8-4C26-BA44-0466F3642317}" type="sibTrans" cxnId="{5AD69329-393B-44A9-BF53-6D3D7861385D}">
      <dgm:prSet/>
      <dgm:spPr/>
      <dgm:t>
        <a:bodyPr/>
        <a:lstStyle/>
        <a:p>
          <a:endParaRPr lang="en-GB"/>
        </a:p>
      </dgm:t>
    </dgm:pt>
    <dgm:pt modelId="{3D40C1A3-4CF3-4A86-8142-0E33CDBBA311}">
      <dgm:prSet phldrT="[Text]" custT="1"/>
      <dgm:spPr/>
      <dgm:t>
        <a:bodyPr/>
        <a:lstStyle/>
        <a:p>
          <a:pPr algn="l"/>
          <a:r>
            <a:rPr lang="en-GB" sz="2000" b="0" dirty="0">
              <a:latin typeface="Arial" pitchFamily="34" charset="0"/>
              <a:cs typeface="Arial" pitchFamily="34" charset="0"/>
            </a:rPr>
            <a:t>Communication</a:t>
          </a:r>
        </a:p>
      </dgm:t>
    </dgm:pt>
    <dgm:pt modelId="{9EF77F0D-1A57-467A-A480-E29C113FD7BD}" type="parTrans" cxnId="{664C815F-970C-43DC-B237-15F7501A7F42}">
      <dgm:prSet/>
      <dgm:spPr/>
      <dgm:t>
        <a:bodyPr/>
        <a:lstStyle/>
        <a:p>
          <a:endParaRPr lang="en-GB"/>
        </a:p>
      </dgm:t>
    </dgm:pt>
    <dgm:pt modelId="{431E4208-AC22-43CB-8336-C6FB645E548F}" type="sibTrans" cxnId="{664C815F-970C-43DC-B237-15F7501A7F42}">
      <dgm:prSet/>
      <dgm:spPr/>
      <dgm:t>
        <a:bodyPr/>
        <a:lstStyle/>
        <a:p>
          <a:endParaRPr lang="en-GB"/>
        </a:p>
      </dgm:t>
    </dgm:pt>
    <dgm:pt modelId="{43AEF1F2-C65B-4B87-B839-E563C4614116}">
      <dgm:prSet phldrT="[Text]" custT="1"/>
      <dgm:spPr/>
      <dgm:t>
        <a:bodyPr/>
        <a:lstStyle/>
        <a:p>
          <a:pPr algn="l"/>
          <a:r>
            <a:rPr lang="en-GB" sz="2000" b="0" dirty="0">
              <a:latin typeface="Arial" pitchFamily="34" charset="0"/>
              <a:cs typeface="Arial" pitchFamily="34" charset="0"/>
            </a:rPr>
            <a:t>Outcomes &amp; lessons learnt</a:t>
          </a:r>
          <a:endParaRPr lang="en-GB" sz="2000" b="1" dirty="0">
            <a:latin typeface="Arial" pitchFamily="34" charset="0"/>
            <a:cs typeface="Arial" pitchFamily="34" charset="0"/>
          </a:endParaRPr>
        </a:p>
      </dgm:t>
    </dgm:pt>
    <dgm:pt modelId="{947B9B2C-DC3B-44FC-8790-949BCE8C5A49}" type="parTrans" cxnId="{3F67808E-41F2-497F-AB9D-F8274FE42BDF}">
      <dgm:prSet/>
      <dgm:spPr/>
      <dgm:t>
        <a:bodyPr/>
        <a:lstStyle/>
        <a:p>
          <a:endParaRPr lang="en-GB"/>
        </a:p>
      </dgm:t>
    </dgm:pt>
    <dgm:pt modelId="{C120648B-1117-4B7F-B3E3-E50B0F6E7379}" type="sibTrans" cxnId="{3F67808E-41F2-497F-AB9D-F8274FE42BDF}">
      <dgm:prSet/>
      <dgm:spPr/>
      <dgm:t>
        <a:bodyPr/>
        <a:lstStyle/>
        <a:p>
          <a:endParaRPr lang="en-GB"/>
        </a:p>
      </dgm:t>
    </dgm:pt>
    <dgm:pt modelId="{15DF2B77-45EE-4967-973B-0EE2BBC9A42C}">
      <dgm:prSet phldrT="[Text]" custT="1"/>
      <dgm:spPr/>
      <dgm:t>
        <a:bodyPr/>
        <a:lstStyle/>
        <a:p>
          <a:pPr algn="l"/>
          <a:r>
            <a:rPr lang="en-GB" sz="2000" b="0" dirty="0">
              <a:latin typeface="Arial" pitchFamily="34" charset="0"/>
              <a:cs typeface="Arial" pitchFamily="34" charset="0"/>
            </a:rPr>
            <a:t>Targeted acknowledgement &amp; response times</a:t>
          </a:r>
        </a:p>
      </dgm:t>
    </dgm:pt>
    <dgm:pt modelId="{3E0436D5-4E07-4B7D-806F-E06B80B35037}" type="parTrans" cxnId="{854A932A-C154-43F1-BE4F-2DBE0D75A9B8}">
      <dgm:prSet/>
      <dgm:spPr/>
      <dgm:t>
        <a:bodyPr/>
        <a:lstStyle/>
        <a:p>
          <a:endParaRPr lang="en-GB"/>
        </a:p>
      </dgm:t>
    </dgm:pt>
    <dgm:pt modelId="{3657A470-0368-4897-B657-8CBCBCE79933}" type="sibTrans" cxnId="{854A932A-C154-43F1-BE4F-2DBE0D75A9B8}">
      <dgm:prSet/>
      <dgm:spPr/>
      <dgm:t>
        <a:bodyPr/>
        <a:lstStyle/>
        <a:p>
          <a:endParaRPr lang="en-GB"/>
        </a:p>
      </dgm:t>
    </dgm:pt>
    <dgm:pt modelId="{A13811EB-2763-447B-A8D7-A6DB006BA04F}" type="pres">
      <dgm:prSet presAssocID="{F2B18BE8-4908-4088-8DE4-E2F04C8DA18D}" presName="compositeShape" presStyleCnt="0">
        <dgm:presLayoutVars>
          <dgm:chMax val="2"/>
          <dgm:dir/>
          <dgm:resizeHandles val="exact"/>
        </dgm:presLayoutVars>
      </dgm:prSet>
      <dgm:spPr/>
    </dgm:pt>
    <dgm:pt modelId="{C45F23E8-447C-4F45-AE07-3268AE6A5959}" type="pres">
      <dgm:prSet presAssocID="{0EB50E22-B2BA-4645-9747-563FAA581088}" presName="upArrow" presStyleLbl="node1" presStyleIdx="0" presStyleCnt="2"/>
      <dgm:spPr>
        <a:solidFill>
          <a:srgbClr val="008000"/>
        </a:solidFill>
      </dgm:spPr>
    </dgm:pt>
    <dgm:pt modelId="{711EDC64-F226-4931-A3F4-E9FA3D6322E1}" type="pres">
      <dgm:prSet presAssocID="{0EB50E22-B2BA-4645-9747-563FAA581088}" presName="upArrowText" presStyleLbl="revTx" presStyleIdx="0" presStyleCnt="2" custLinFactNeighborX="90823" custLinFactNeighborY="-27574">
        <dgm:presLayoutVars>
          <dgm:chMax val="0"/>
          <dgm:bulletEnabled val="1"/>
        </dgm:presLayoutVars>
      </dgm:prSet>
      <dgm:spPr/>
    </dgm:pt>
    <dgm:pt modelId="{EC78A50B-DADE-4AC9-A6B1-79D5436595D7}" type="pres">
      <dgm:prSet presAssocID="{CD0FFDDA-BEE5-4E8F-A42C-E2B03549B9A5}" presName="downArrow" presStyleLbl="node1" presStyleIdx="1" presStyleCnt="2"/>
      <dgm:spPr>
        <a:solidFill>
          <a:schemeClr val="accent6">
            <a:lumMod val="75000"/>
          </a:schemeClr>
        </a:solidFill>
      </dgm:spPr>
    </dgm:pt>
    <dgm:pt modelId="{A7F08F96-0336-4DC9-9F8F-FA9DCB687269}" type="pres">
      <dgm:prSet presAssocID="{CD0FFDDA-BEE5-4E8F-A42C-E2B03549B9A5}" presName="downArrowText" presStyleLbl="revTx" presStyleIdx="1" presStyleCnt="2">
        <dgm:presLayoutVars>
          <dgm:chMax val="0"/>
          <dgm:bulletEnabled val="1"/>
        </dgm:presLayoutVars>
      </dgm:prSet>
      <dgm:spPr/>
    </dgm:pt>
  </dgm:ptLst>
  <dgm:cxnLst>
    <dgm:cxn modelId="{A7C26C01-7B51-4943-A430-0DC8932ACEB2}" srcId="{CD0FFDDA-BEE5-4E8F-A42C-E2B03549B9A5}" destId="{685AC222-6F27-456E-B3A3-5F336F7615D8}" srcOrd="2" destOrd="0" parTransId="{2BB5CF5C-25C4-4B52-9DA6-4782D2B6407E}" sibTransId="{CD5AB740-B032-4ADA-A4A7-7BDA59F20812}"/>
    <dgm:cxn modelId="{5F7F3316-57E8-47CC-B59C-E168C0F4AA85}" type="presOf" srcId="{CA998264-4A4F-4CB8-A676-58E82B049A99}" destId="{A7F08F96-0336-4DC9-9F8F-FA9DCB687269}" srcOrd="0" destOrd="1" presId="urn:microsoft.com/office/officeart/2005/8/layout/arrow4"/>
    <dgm:cxn modelId="{5AD69329-393B-44A9-BF53-6D3D7861385D}" srcId="{F2B18BE8-4908-4088-8DE4-E2F04C8DA18D}" destId="{CD0FFDDA-BEE5-4E8F-A42C-E2B03549B9A5}" srcOrd="1" destOrd="0" parTransId="{F7D9798F-F1F4-4517-857B-166EE7413D4D}" sibTransId="{5FF540AE-ECE8-4C26-BA44-0466F3642317}"/>
    <dgm:cxn modelId="{854A932A-C154-43F1-BE4F-2DBE0D75A9B8}" srcId="{0EB50E22-B2BA-4645-9747-563FAA581088}" destId="{15DF2B77-45EE-4967-973B-0EE2BBC9A42C}" srcOrd="1" destOrd="0" parTransId="{3E0436D5-4E07-4B7D-806F-E06B80B35037}" sibTransId="{3657A470-0368-4897-B657-8CBCBCE79933}"/>
    <dgm:cxn modelId="{664C815F-970C-43DC-B237-15F7501A7F42}" srcId="{0EB50E22-B2BA-4645-9747-563FAA581088}" destId="{3D40C1A3-4CF3-4A86-8142-0E33CDBBA311}" srcOrd="0" destOrd="0" parTransId="{9EF77F0D-1A57-467A-A480-E29C113FD7BD}" sibTransId="{431E4208-AC22-43CB-8336-C6FB645E548F}"/>
    <dgm:cxn modelId="{10A64665-92E8-6542-8C11-A1A6BFB23544}" srcId="{F2B18BE8-4908-4088-8DE4-E2F04C8DA18D}" destId="{7D42AE31-1663-BE40-BFC7-CCAA57231B12}" srcOrd="2" destOrd="0" parTransId="{33858173-1620-254F-BF5E-49CC72919EC8}" sibTransId="{235B4542-3FB6-8941-94FE-6CC7B74D1ADA}"/>
    <dgm:cxn modelId="{FD4FAD4F-027D-4D20-AED3-28846B20CF3B}" type="presOf" srcId="{15DF2B77-45EE-4967-973B-0EE2BBC9A42C}" destId="{711EDC64-F226-4931-A3F4-E9FA3D6322E1}" srcOrd="0" destOrd="2" presId="urn:microsoft.com/office/officeart/2005/8/layout/arrow4"/>
    <dgm:cxn modelId="{A38C4270-CD84-4F64-A4D6-A862510CCE35}" type="presOf" srcId="{685AC222-6F27-456E-B3A3-5F336F7615D8}" destId="{A7F08F96-0336-4DC9-9F8F-FA9DCB687269}" srcOrd="0" destOrd="3" presId="urn:microsoft.com/office/officeart/2005/8/layout/arrow4"/>
    <dgm:cxn modelId="{662A2655-79EF-40FF-9F6A-94BF2EF45898}" srcId="{F2B18BE8-4908-4088-8DE4-E2F04C8DA18D}" destId="{0EB50E22-B2BA-4645-9747-563FAA581088}" srcOrd="0" destOrd="0" parTransId="{C58B7C1B-198D-4684-8D50-D9336B935244}" sibTransId="{EBAF069D-5434-4400-9AE2-9939F5B39795}"/>
    <dgm:cxn modelId="{F5FA798B-2075-4B06-9FEE-03D1180CAB07}" type="presOf" srcId="{F2B18BE8-4908-4088-8DE4-E2F04C8DA18D}" destId="{A13811EB-2763-447B-A8D7-A6DB006BA04F}" srcOrd="0" destOrd="0" presId="urn:microsoft.com/office/officeart/2005/8/layout/arrow4"/>
    <dgm:cxn modelId="{CF66038E-076D-46AE-8B2D-D99A2CA36C98}" type="presOf" srcId="{43AEF1F2-C65B-4B87-B839-E563C4614116}" destId="{711EDC64-F226-4931-A3F4-E9FA3D6322E1}" srcOrd="0" destOrd="3" presId="urn:microsoft.com/office/officeart/2005/8/layout/arrow4"/>
    <dgm:cxn modelId="{3F67808E-41F2-497F-AB9D-F8274FE42BDF}" srcId="{0EB50E22-B2BA-4645-9747-563FAA581088}" destId="{43AEF1F2-C65B-4B87-B839-E563C4614116}" srcOrd="2" destOrd="0" parTransId="{947B9B2C-DC3B-44FC-8790-949BCE8C5A49}" sibTransId="{C120648B-1117-4B7F-B3E3-E50B0F6E7379}"/>
    <dgm:cxn modelId="{EFADB694-69B8-4B23-9E60-8258E8775C5C}" srcId="{CD0FFDDA-BEE5-4E8F-A42C-E2B03549B9A5}" destId="{CA998264-4A4F-4CB8-A676-58E82B049A99}" srcOrd="0" destOrd="0" parTransId="{B3AD6970-EBFA-470B-BC4B-125CDA7E7864}" sibTransId="{AF0D9504-52ED-46A8-AD8B-6910509EC49C}"/>
    <dgm:cxn modelId="{E0B246AA-E1A5-934B-9140-AFA9B7C9D344}" srcId="{CD0FFDDA-BEE5-4E8F-A42C-E2B03549B9A5}" destId="{1176E4BC-7E61-904C-BFA5-FAC53A0E54A4}" srcOrd="1" destOrd="0" parTransId="{98EF5D8A-FA83-E448-8CA5-4864956DE52A}" sibTransId="{06C70A43-39A4-CE45-B8F2-44B99C9BB936}"/>
    <dgm:cxn modelId="{1BC5C1D1-DC39-4D15-8AA8-6A7F42D02138}" type="presOf" srcId="{0EB50E22-B2BA-4645-9747-563FAA581088}" destId="{711EDC64-F226-4931-A3F4-E9FA3D6322E1}" srcOrd="0" destOrd="0" presId="urn:microsoft.com/office/officeart/2005/8/layout/arrow4"/>
    <dgm:cxn modelId="{3BDD82E0-C5DD-4D9D-B718-417AEDF61BD6}" type="presOf" srcId="{CD0FFDDA-BEE5-4E8F-A42C-E2B03549B9A5}" destId="{A7F08F96-0336-4DC9-9F8F-FA9DCB687269}" srcOrd="0" destOrd="0" presId="urn:microsoft.com/office/officeart/2005/8/layout/arrow4"/>
    <dgm:cxn modelId="{37E039EF-A8B0-4AEB-9CE3-A4181C83B4D9}" type="presOf" srcId="{3D40C1A3-4CF3-4A86-8142-0E33CDBBA311}" destId="{711EDC64-F226-4931-A3F4-E9FA3D6322E1}" srcOrd="0" destOrd="1" presId="urn:microsoft.com/office/officeart/2005/8/layout/arrow4"/>
    <dgm:cxn modelId="{354D84FC-EC9E-4FFA-B5EE-219DD0D9978A}" type="presOf" srcId="{1176E4BC-7E61-904C-BFA5-FAC53A0E54A4}" destId="{A7F08F96-0336-4DC9-9F8F-FA9DCB687269}" srcOrd="0" destOrd="2" presId="urn:microsoft.com/office/officeart/2005/8/layout/arrow4"/>
    <dgm:cxn modelId="{65773994-77A4-434F-A358-B0B91CF2771B}" type="presParOf" srcId="{A13811EB-2763-447B-A8D7-A6DB006BA04F}" destId="{C45F23E8-447C-4F45-AE07-3268AE6A5959}" srcOrd="0" destOrd="0" presId="urn:microsoft.com/office/officeart/2005/8/layout/arrow4"/>
    <dgm:cxn modelId="{21BEA195-9EAD-4DDE-9FC5-A87136A182FD}" type="presParOf" srcId="{A13811EB-2763-447B-A8D7-A6DB006BA04F}" destId="{711EDC64-F226-4931-A3F4-E9FA3D6322E1}" srcOrd="1" destOrd="0" presId="urn:microsoft.com/office/officeart/2005/8/layout/arrow4"/>
    <dgm:cxn modelId="{4F4CFB59-033F-4D70-BD73-60A5CC1410AB}" type="presParOf" srcId="{A13811EB-2763-447B-A8D7-A6DB006BA04F}" destId="{EC78A50B-DADE-4AC9-A6B1-79D5436595D7}" srcOrd="2" destOrd="0" presId="urn:microsoft.com/office/officeart/2005/8/layout/arrow4"/>
    <dgm:cxn modelId="{F8BFB75D-6595-4E29-B607-58F5C3BDB278}" type="presParOf" srcId="{A13811EB-2763-447B-A8D7-A6DB006BA04F}" destId="{A7F08F96-0336-4DC9-9F8F-FA9DCB687269}"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6A1D53-1F36-4122-8FFB-735809801D9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72451B44-8806-4BB6-8E80-19D9E6EB0F15}">
      <dgm:prSet phldrT="[Text]" custT="1"/>
      <dgm:spPr/>
      <dgm:t>
        <a:bodyPr/>
        <a:lstStyle/>
        <a:p>
          <a:r>
            <a:rPr lang="en-GB" sz="1200" dirty="0"/>
            <a:t>Engage communities on the concept of complaining</a:t>
          </a:r>
        </a:p>
        <a:p>
          <a:r>
            <a:rPr lang="en-GB" sz="1200" dirty="0"/>
            <a:t>We welcome complaints!</a:t>
          </a:r>
        </a:p>
      </dgm:t>
    </dgm:pt>
    <dgm:pt modelId="{9FE1FA02-E851-4508-BA29-4F8B2385AAB9}" type="parTrans" cxnId="{F91F05A1-1AB3-48E3-AF99-81B74D635EB2}">
      <dgm:prSet/>
      <dgm:spPr/>
      <dgm:t>
        <a:bodyPr/>
        <a:lstStyle/>
        <a:p>
          <a:endParaRPr lang="en-GB"/>
        </a:p>
      </dgm:t>
    </dgm:pt>
    <dgm:pt modelId="{02A47C2C-CF3D-4DC8-A8D7-D035225866EF}" type="sibTrans" cxnId="{F91F05A1-1AB3-48E3-AF99-81B74D635EB2}">
      <dgm:prSet/>
      <dgm:spPr/>
      <dgm:t>
        <a:bodyPr/>
        <a:lstStyle/>
        <a:p>
          <a:endParaRPr lang="en-GB"/>
        </a:p>
      </dgm:t>
    </dgm:pt>
    <dgm:pt modelId="{457DD2DC-6F9E-4AC8-A6F7-5EB2468A4653}">
      <dgm:prSet phldrT="[Text]" custT="1"/>
      <dgm:spPr/>
      <dgm:t>
        <a:bodyPr/>
        <a:lstStyle/>
        <a:p>
          <a:r>
            <a:rPr lang="en-GB" sz="1200" dirty="0"/>
            <a:t>Staff who feel empowered to deal with complaints with this being part of their every day job</a:t>
          </a:r>
        </a:p>
      </dgm:t>
    </dgm:pt>
    <dgm:pt modelId="{33F956D1-10B7-4DDC-8470-1B81FACF9FC3}" type="parTrans" cxnId="{528FA9BA-200D-4CE6-9154-EAD7F370DDBA}">
      <dgm:prSet/>
      <dgm:spPr/>
      <dgm:t>
        <a:bodyPr/>
        <a:lstStyle/>
        <a:p>
          <a:endParaRPr lang="en-GB"/>
        </a:p>
      </dgm:t>
    </dgm:pt>
    <dgm:pt modelId="{892BBAC1-8557-4FDE-86E9-B22A76EE38D7}" type="sibTrans" cxnId="{528FA9BA-200D-4CE6-9154-EAD7F370DDBA}">
      <dgm:prSet/>
      <dgm:spPr/>
      <dgm:t>
        <a:bodyPr/>
        <a:lstStyle/>
        <a:p>
          <a:endParaRPr lang="en-GB"/>
        </a:p>
      </dgm:t>
    </dgm:pt>
    <dgm:pt modelId="{5D1C0CB8-5D10-4320-81C0-EB7136B5B78E}">
      <dgm:prSet phldrT="[Text]" custT="1"/>
      <dgm:spPr/>
      <dgm:t>
        <a:bodyPr/>
        <a:lstStyle/>
        <a:p>
          <a:r>
            <a:rPr lang="en-GB" sz="1200" dirty="0"/>
            <a:t>Continue to develop our staff and check in to ensure tools and guidance for dealing with issues continue to be relevant</a:t>
          </a:r>
        </a:p>
      </dgm:t>
    </dgm:pt>
    <dgm:pt modelId="{326C7A00-4A95-4EA7-A2D2-FB94D1FB45C3}" type="parTrans" cxnId="{CB40725E-1945-4392-A863-E6A1CBF3194F}">
      <dgm:prSet/>
      <dgm:spPr/>
      <dgm:t>
        <a:bodyPr/>
        <a:lstStyle/>
        <a:p>
          <a:endParaRPr lang="en-GB"/>
        </a:p>
      </dgm:t>
    </dgm:pt>
    <dgm:pt modelId="{7377AF8A-ECF5-4A01-89E6-355A6EAA4E20}" type="sibTrans" cxnId="{CB40725E-1945-4392-A863-E6A1CBF3194F}">
      <dgm:prSet/>
      <dgm:spPr/>
      <dgm:t>
        <a:bodyPr/>
        <a:lstStyle/>
        <a:p>
          <a:endParaRPr lang="en-GB"/>
        </a:p>
      </dgm:t>
    </dgm:pt>
    <dgm:pt modelId="{5BF78A4A-D45B-4608-841F-3482CC0B5926}">
      <dgm:prSet phldrT="[Text]" custT="1"/>
      <dgm:spPr/>
      <dgm:t>
        <a:bodyPr/>
        <a:lstStyle/>
        <a:p>
          <a:r>
            <a:rPr lang="en-GB" sz="1200" dirty="0"/>
            <a:t>Complaint resolution (continue the good work we already do!)</a:t>
          </a:r>
        </a:p>
      </dgm:t>
    </dgm:pt>
    <dgm:pt modelId="{BED62CCD-912F-4E0F-B22D-E8A38AB824C1}" type="parTrans" cxnId="{938A3D2B-6589-4DE7-9EE0-2D45DA55D6FE}">
      <dgm:prSet/>
      <dgm:spPr/>
      <dgm:t>
        <a:bodyPr/>
        <a:lstStyle/>
        <a:p>
          <a:endParaRPr lang="en-GB"/>
        </a:p>
      </dgm:t>
    </dgm:pt>
    <dgm:pt modelId="{7BF5CEE2-8932-4DB4-92F7-69CFD0753E44}" type="sibTrans" cxnId="{938A3D2B-6589-4DE7-9EE0-2D45DA55D6FE}">
      <dgm:prSet/>
      <dgm:spPr/>
      <dgm:t>
        <a:bodyPr/>
        <a:lstStyle/>
        <a:p>
          <a:endParaRPr lang="en-GB"/>
        </a:p>
      </dgm:t>
    </dgm:pt>
    <dgm:pt modelId="{2AB5201E-2492-42CD-9569-261366E4A628}">
      <dgm:prSet phldrT="[Text]" custT="1"/>
      <dgm:spPr/>
      <dgm:t>
        <a:bodyPr/>
        <a:lstStyle/>
        <a:p>
          <a:r>
            <a:rPr lang="en-GB" sz="1200" dirty="0"/>
            <a:t>Learning from our complaints, incorporate learning throughout the organisation</a:t>
          </a:r>
        </a:p>
      </dgm:t>
    </dgm:pt>
    <dgm:pt modelId="{55CEBDBA-E4A3-4E1E-A7C7-38C842E860E0}" type="parTrans" cxnId="{3E5BF138-1635-4D0F-9C46-6D7514F1A521}">
      <dgm:prSet/>
      <dgm:spPr/>
      <dgm:t>
        <a:bodyPr/>
        <a:lstStyle/>
        <a:p>
          <a:endParaRPr lang="en-GB"/>
        </a:p>
      </dgm:t>
    </dgm:pt>
    <dgm:pt modelId="{8F208B01-8665-46C4-9C61-ADC1E8F388A0}" type="sibTrans" cxnId="{3E5BF138-1635-4D0F-9C46-6D7514F1A521}">
      <dgm:prSet/>
      <dgm:spPr/>
      <dgm:t>
        <a:bodyPr/>
        <a:lstStyle/>
        <a:p>
          <a:endParaRPr lang="en-GB"/>
        </a:p>
      </dgm:t>
    </dgm:pt>
    <dgm:pt modelId="{6F8A982A-B6FC-4133-ADEA-80E1E069CFA0}" type="pres">
      <dgm:prSet presAssocID="{C76A1D53-1F36-4122-8FFB-735809801D92}" presName="cycle" presStyleCnt="0">
        <dgm:presLayoutVars>
          <dgm:dir/>
          <dgm:resizeHandles val="exact"/>
        </dgm:presLayoutVars>
      </dgm:prSet>
      <dgm:spPr/>
    </dgm:pt>
    <dgm:pt modelId="{BED7B7DB-2CA9-4941-9B87-D9231760EE4F}" type="pres">
      <dgm:prSet presAssocID="{72451B44-8806-4BB6-8E80-19D9E6EB0F15}" presName="node" presStyleLbl="node1" presStyleIdx="0" presStyleCnt="5">
        <dgm:presLayoutVars>
          <dgm:bulletEnabled val="1"/>
        </dgm:presLayoutVars>
      </dgm:prSet>
      <dgm:spPr/>
    </dgm:pt>
    <dgm:pt modelId="{4967FADB-B0B7-4ABA-9018-3A7B48885F67}" type="pres">
      <dgm:prSet presAssocID="{72451B44-8806-4BB6-8E80-19D9E6EB0F15}" presName="spNode" presStyleCnt="0"/>
      <dgm:spPr/>
    </dgm:pt>
    <dgm:pt modelId="{F1CB6AD9-1AB9-4316-B097-E0BDE9C79B3E}" type="pres">
      <dgm:prSet presAssocID="{02A47C2C-CF3D-4DC8-A8D7-D035225866EF}" presName="sibTrans" presStyleLbl="sibTrans1D1" presStyleIdx="0" presStyleCnt="5"/>
      <dgm:spPr/>
    </dgm:pt>
    <dgm:pt modelId="{DDB380C1-1FDE-4BE6-A29E-EBD3CAC70831}" type="pres">
      <dgm:prSet presAssocID="{457DD2DC-6F9E-4AC8-A6F7-5EB2468A4653}" presName="node" presStyleLbl="node1" presStyleIdx="1" presStyleCnt="5">
        <dgm:presLayoutVars>
          <dgm:bulletEnabled val="1"/>
        </dgm:presLayoutVars>
      </dgm:prSet>
      <dgm:spPr/>
    </dgm:pt>
    <dgm:pt modelId="{9048A592-5937-45C2-BB43-0C0410D374B8}" type="pres">
      <dgm:prSet presAssocID="{457DD2DC-6F9E-4AC8-A6F7-5EB2468A4653}" presName="spNode" presStyleCnt="0"/>
      <dgm:spPr/>
    </dgm:pt>
    <dgm:pt modelId="{42F2EAEB-C2F0-482A-8A7E-692E4E652A21}" type="pres">
      <dgm:prSet presAssocID="{892BBAC1-8557-4FDE-86E9-B22A76EE38D7}" presName="sibTrans" presStyleLbl="sibTrans1D1" presStyleIdx="1" presStyleCnt="5"/>
      <dgm:spPr/>
    </dgm:pt>
    <dgm:pt modelId="{C31A78D3-8F6C-4F65-B0EB-9F90063AB148}" type="pres">
      <dgm:prSet presAssocID="{5D1C0CB8-5D10-4320-81C0-EB7136B5B78E}" presName="node" presStyleLbl="node1" presStyleIdx="2" presStyleCnt="5">
        <dgm:presLayoutVars>
          <dgm:bulletEnabled val="1"/>
        </dgm:presLayoutVars>
      </dgm:prSet>
      <dgm:spPr/>
    </dgm:pt>
    <dgm:pt modelId="{1F690DE0-E163-4D30-B50F-844FD2E393F4}" type="pres">
      <dgm:prSet presAssocID="{5D1C0CB8-5D10-4320-81C0-EB7136B5B78E}" presName="spNode" presStyleCnt="0"/>
      <dgm:spPr/>
    </dgm:pt>
    <dgm:pt modelId="{9F381E7F-0E18-40BF-8DA4-6F867775B295}" type="pres">
      <dgm:prSet presAssocID="{7377AF8A-ECF5-4A01-89E6-355A6EAA4E20}" presName="sibTrans" presStyleLbl="sibTrans1D1" presStyleIdx="2" presStyleCnt="5"/>
      <dgm:spPr/>
    </dgm:pt>
    <dgm:pt modelId="{E7BE28CB-BD2F-47E1-B3B0-E3C3C40B4F90}" type="pres">
      <dgm:prSet presAssocID="{5BF78A4A-D45B-4608-841F-3482CC0B5926}" presName="node" presStyleLbl="node1" presStyleIdx="3" presStyleCnt="5">
        <dgm:presLayoutVars>
          <dgm:bulletEnabled val="1"/>
        </dgm:presLayoutVars>
      </dgm:prSet>
      <dgm:spPr/>
    </dgm:pt>
    <dgm:pt modelId="{7B9A24D7-6ABA-4E7A-A52D-226680815C7B}" type="pres">
      <dgm:prSet presAssocID="{5BF78A4A-D45B-4608-841F-3482CC0B5926}" presName="spNode" presStyleCnt="0"/>
      <dgm:spPr/>
    </dgm:pt>
    <dgm:pt modelId="{C082570A-5D75-4FDF-AD95-5E890605B944}" type="pres">
      <dgm:prSet presAssocID="{7BF5CEE2-8932-4DB4-92F7-69CFD0753E44}" presName="sibTrans" presStyleLbl="sibTrans1D1" presStyleIdx="3" presStyleCnt="5"/>
      <dgm:spPr/>
    </dgm:pt>
    <dgm:pt modelId="{A9A90DC8-AD06-4754-A73A-093F2A40AB62}" type="pres">
      <dgm:prSet presAssocID="{2AB5201E-2492-42CD-9569-261366E4A628}" presName="node" presStyleLbl="node1" presStyleIdx="4" presStyleCnt="5">
        <dgm:presLayoutVars>
          <dgm:bulletEnabled val="1"/>
        </dgm:presLayoutVars>
      </dgm:prSet>
      <dgm:spPr/>
    </dgm:pt>
    <dgm:pt modelId="{2FDC7A9B-63C5-41EB-AFCF-F17A6B1C75F5}" type="pres">
      <dgm:prSet presAssocID="{2AB5201E-2492-42CD-9569-261366E4A628}" presName="spNode" presStyleCnt="0"/>
      <dgm:spPr/>
    </dgm:pt>
    <dgm:pt modelId="{1AB216AE-C245-4069-8E86-1A450CC1A751}" type="pres">
      <dgm:prSet presAssocID="{8F208B01-8665-46C4-9C61-ADC1E8F388A0}" presName="sibTrans" presStyleLbl="sibTrans1D1" presStyleIdx="4" presStyleCnt="5"/>
      <dgm:spPr/>
    </dgm:pt>
  </dgm:ptLst>
  <dgm:cxnLst>
    <dgm:cxn modelId="{6DBFAD00-59BD-4394-B395-18732A232D28}" type="presOf" srcId="{02A47C2C-CF3D-4DC8-A8D7-D035225866EF}" destId="{F1CB6AD9-1AB9-4316-B097-E0BDE9C79B3E}" srcOrd="0" destOrd="0" presId="urn:microsoft.com/office/officeart/2005/8/layout/cycle6"/>
    <dgm:cxn modelId="{0483291C-D3BB-4092-A5E3-B5383750C61E}" type="presOf" srcId="{C76A1D53-1F36-4122-8FFB-735809801D92}" destId="{6F8A982A-B6FC-4133-ADEA-80E1E069CFA0}" srcOrd="0" destOrd="0" presId="urn:microsoft.com/office/officeart/2005/8/layout/cycle6"/>
    <dgm:cxn modelId="{938A3D2B-6589-4DE7-9EE0-2D45DA55D6FE}" srcId="{C76A1D53-1F36-4122-8FFB-735809801D92}" destId="{5BF78A4A-D45B-4608-841F-3482CC0B5926}" srcOrd="3" destOrd="0" parTransId="{BED62CCD-912F-4E0F-B22D-E8A38AB824C1}" sibTransId="{7BF5CEE2-8932-4DB4-92F7-69CFD0753E44}"/>
    <dgm:cxn modelId="{3E5BF138-1635-4D0F-9C46-6D7514F1A521}" srcId="{C76A1D53-1F36-4122-8FFB-735809801D92}" destId="{2AB5201E-2492-42CD-9569-261366E4A628}" srcOrd="4" destOrd="0" parTransId="{55CEBDBA-E4A3-4E1E-A7C7-38C842E860E0}" sibTransId="{8F208B01-8665-46C4-9C61-ADC1E8F388A0}"/>
    <dgm:cxn modelId="{CB40725E-1945-4392-A863-E6A1CBF3194F}" srcId="{C76A1D53-1F36-4122-8FFB-735809801D92}" destId="{5D1C0CB8-5D10-4320-81C0-EB7136B5B78E}" srcOrd="2" destOrd="0" parTransId="{326C7A00-4A95-4EA7-A2D2-FB94D1FB45C3}" sibTransId="{7377AF8A-ECF5-4A01-89E6-355A6EAA4E20}"/>
    <dgm:cxn modelId="{1BCBD24D-878E-4B7B-BDDD-9D7C5A7A5481}" type="presOf" srcId="{5D1C0CB8-5D10-4320-81C0-EB7136B5B78E}" destId="{C31A78D3-8F6C-4F65-B0EB-9F90063AB148}" srcOrd="0" destOrd="0" presId="urn:microsoft.com/office/officeart/2005/8/layout/cycle6"/>
    <dgm:cxn modelId="{A9D9EC50-EFE9-4C92-ABB2-85C6D283F596}" type="presOf" srcId="{892BBAC1-8557-4FDE-86E9-B22A76EE38D7}" destId="{42F2EAEB-C2F0-482A-8A7E-692E4E652A21}" srcOrd="0" destOrd="0" presId="urn:microsoft.com/office/officeart/2005/8/layout/cycle6"/>
    <dgm:cxn modelId="{E38DB979-67A8-4A4A-870B-93CFF69E745C}" type="presOf" srcId="{457DD2DC-6F9E-4AC8-A6F7-5EB2468A4653}" destId="{DDB380C1-1FDE-4BE6-A29E-EBD3CAC70831}" srcOrd="0" destOrd="0" presId="urn:microsoft.com/office/officeart/2005/8/layout/cycle6"/>
    <dgm:cxn modelId="{66C54A86-957A-4F82-A244-5931E0ED22E7}" type="presOf" srcId="{72451B44-8806-4BB6-8E80-19D9E6EB0F15}" destId="{BED7B7DB-2CA9-4941-9B87-D9231760EE4F}" srcOrd="0" destOrd="0" presId="urn:microsoft.com/office/officeart/2005/8/layout/cycle6"/>
    <dgm:cxn modelId="{F91F05A1-1AB3-48E3-AF99-81B74D635EB2}" srcId="{C76A1D53-1F36-4122-8FFB-735809801D92}" destId="{72451B44-8806-4BB6-8E80-19D9E6EB0F15}" srcOrd="0" destOrd="0" parTransId="{9FE1FA02-E851-4508-BA29-4F8B2385AAB9}" sibTransId="{02A47C2C-CF3D-4DC8-A8D7-D035225866EF}"/>
    <dgm:cxn modelId="{4085E5A5-523E-4562-A901-D5AFA46FBB37}" type="presOf" srcId="{2AB5201E-2492-42CD-9569-261366E4A628}" destId="{A9A90DC8-AD06-4754-A73A-093F2A40AB62}" srcOrd="0" destOrd="0" presId="urn:microsoft.com/office/officeart/2005/8/layout/cycle6"/>
    <dgm:cxn modelId="{E78385B8-9FC9-43E2-A710-4510FEE39BEE}" type="presOf" srcId="{5BF78A4A-D45B-4608-841F-3482CC0B5926}" destId="{E7BE28CB-BD2F-47E1-B3B0-E3C3C40B4F90}" srcOrd="0" destOrd="0" presId="urn:microsoft.com/office/officeart/2005/8/layout/cycle6"/>
    <dgm:cxn modelId="{9921AAB8-8F0E-48B3-B472-5A83F1BF9225}" type="presOf" srcId="{7BF5CEE2-8932-4DB4-92F7-69CFD0753E44}" destId="{C082570A-5D75-4FDF-AD95-5E890605B944}" srcOrd="0" destOrd="0" presId="urn:microsoft.com/office/officeart/2005/8/layout/cycle6"/>
    <dgm:cxn modelId="{528FA9BA-200D-4CE6-9154-EAD7F370DDBA}" srcId="{C76A1D53-1F36-4122-8FFB-735809801D92}" destId="{457DD2DC-6F9E-4AC8-A6F7-5EB2468A4653}" srcOrd="1" destOrd="0" parTransId="{33F956D1-10B7-4DDC-8470-1B81FACF9FC3}" sibTransId="{892BBAC1-8557-4FDE-86E9-B22A76EE38D7}"/>
    <dgm:cxn modelId="{CCBC21C1-EF00-4B47-80D0-091740D2A330}" type="presOf" srcId="{7377AF8A-ECF5-4A01-89E6-355A6EAA4E20}" destId="{9F381E7F-0E18-40BF-8DA4-6F867775B295}" srcOrd="0" destOrd="0" presId="urn:microsoft.com/office/officeart/2005/8/layout/cycle6"/>
    <dgm:cxn modelId="{7F1948D4-297F-4053-B12C-D7DDC507547C}" type="presOf" srcId="{8F208B01-8665-46C4-9C61-ADC1E8F388A0}" destId="{1AB216AE-C245-4069-8E86-1A450CC1A751}" srcOrd="0" destOrd="0" presId="urn:microsoft.com/office/officeart/2005/8/layout/cycle6"/>
    <dgm:cxn modelId="{5C62DDA3-D203-454D-81D6-F198CF2F4769}" type="presParOf" srcId="{6F8A982A-B6FC-4133-ADEA-80E1E069CFA0}" destId="{BED7B7DB-2CA9-4941-9B87-D9231760EE4F}" srcOrd="0" destOrd="0" presId="urn:microsoft.com/office/officeart/2005/8/layout/cycle6"/>
    <dgm:cxn modelId="{1F8A33DA-3F36-4BF0-92CA-C5003EBE9007}" type="presParOf" srcId="{6F8A982A-B6FC-4133-ADEA-80E1E069CFA0}" destId="{4967FADB-B0B7-4ABA-9018-3A7B48885F67}" srcOrd="1" destOrd="0" presId="urn:microsoft.com/office/officeart/2005/8/layout/cycle6"/>
    <dgm:cxn modelId="{88B19A14-F758-45DE-93FA-64416AC47B2E}" type="presParOf" srcId="{6F8A982A-B6FC-4133-ADEA-80E1E069CFA0}" destId="{F1CB6AD9-1AB9-4316-B097-E0BDE9C79B3E}" srcOrd="2" destOrd="0" presId="urn:microsoft.com/office/officeart/2005/8/layout/cycle6"/>
    <dgm:cxn modelId="{0A85E2B7-8676-4B8A-9739-554F8D57E4AC}" type="presParOf" srcId="{6F8A982A-B6FC-4133-ADEA-80E1E069CFA0}" destId="{DDB380C1-1FDE-4BE6-A29E-EBD3CAC70831}" srcOrd="3" destOrd="0" presId="urn:microsoft.com/office/officeart/2005/8/layout/cycle6"/>
    <dgm:cxn modelId="{0D3E2947-D45B-4775-9D4E-469010F9AE63}" type="presParOf" srcId="{6F8A982A-B6FC-4133-ADEA-80E1E069CFA0}" destId="{9048A592-5937-45C2-BB43-0C0410D374B8}" srcOrd="4" destOrd="0" presId="urn:microsoft.com/office/officeart/2005/8/layout/cycle6"/>
    <dgm:cxn modelId="{0C5D7EF9-F61E-4150-9BD1-4B72E6B506A7}" type="presParOf" srcId="{6F8A982A-B6FC-4133-ADEA-80E1E069CFA0}" destId="{42F2EAEB-C2F0-482A-8A7E-692E4E652A21}" srcOrd="5" destOrd="0" presId="urn:microsoft.com/office/officeart/2005/8/layout/cycle6"/>
    <dgm:cxn modelId="{86B8699B-8DEE-4E4E-9AD8-F165FE7A95E8}" type="presParOf" srcId="{6F8A982A-B6FC-4133-ADEA-80E1E069CFA0}" destId="{C31A78D3-8F6C-4F65-B0EB-9F90063AB148}" srcOrd="6" destOrd="0" presId="urn:microsoft.com/office/officeart/2005/8/layout/cycle6"/>
    <dgm:cxn modelId="{E9A9A881-01FA-4BBC-8687-0310080FA5FE}" type="presParOf" srcId="{6F8A982A-B6FC-4133-ADEA-80E1E069CFA0}" destId="{1F690DE0-E163-4D30-B50F-844FD2E393F4}" srcOrd="7" destOrd="0" presId="urn:microsoft.com/office/officeart/2005/8/layout/cycle6"/>
    <dgm:cxn modelId="{8BB3E55F-6F7C-48BE-9F97-059256EBB947}" type="presParOf" srcId="{6F8A982A-B6FC-4133-ADEA-80E1E069CFA0}" destId="{9F381E7F-0E18-40BF-8DA4-6F867775B295}" srcOrd="8" destOrd="0" presId="urn:microsoft.com/office/officeart/2005/8/layout/cycle6"/>
    <dgm:cxn modelId="{E30D766C-119A-4A8E-A0B7-500485F707FF}" type="presParOf" srcId="{6F8A982A-B6FC-4133-ADEA-80E1E069CFA0}" destId="{E7BE28CB-BD2F-47E1-B3B0-E3C3C40B4F90}" srcOrd="9" destOrd="0" presId="urn:microsoft.com/office/officeart/2005/8/layout/cycle6"/>
    <dgm:cxn modelId="{8BA88BFD-9DD5-4594-AD18-6FEA2A96BAB6}" type="presParOf" srcId="{6F8A982A-B6FC-4133-ADEA-80E1E069CFA0}" destId="{7B9A24D7-6ABA-4E7A-A52D-226680815C7B}" srcOrd="10" destOrd="0" presId="urn:microsoft.com/office/officeart/2005/8/layout/cycle6"/>
    <dgm:cxn modelId="{C4091442-7FC1-438A-9BC6-DE6CCC2ED71F}" type="presParOf" srcId="{6F8A982A-B6FC-4133-ADEA-80E1E069CFA0}" destId="{C082570A-5D75-4FDF-AD95-5E890605B944}" srcOrd="11" destOrd="0" presId="urn:microsoft.com/office/officeart/2005/8/layout/cycle6"/>
    <dgm:cxn modelId="{30D2800A-5BE5-4D5C-8B5C-77B40C39A9C8}" type="presParOf" srcId="{6F8A982A-B6FC-4133-ADEA-80E1E069CFA0}" destId="{A9A90DC8-AD06-4754-A73A-093F2A40AB62}" srcOrd="12" destOrd="0" presId="urn:microsoft.com/office/officeart/2005/8/layout/cycle6"/>
    <dgm:cxn modelId="{F6932128-2260-441B-8E54-173474F62DEF}" type="presParOf" srcId="{6F8A982A-B6FC-4133-ADEA-80E1E069CFA0}" destId="{2FDC7A9B-63C5-41EB-AFCF-F17A6B1C75F5}" srcOrd="13" destOrd="0" presId="urn:microsoft.com/office/officeart/2005/8/layout/cycle6"/>
    <dgm:cxn modelId="{FF8409B5-F27E-44EB-BC7D-547FD6B2ADE3}" type="presParOf" srcId="{6F8A982A-B6FC-4133-ADEA-80E1E069CFA0}" destId="{1AB216AE-C245-4069-8E86-1A450CC1A75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C4E9-E35E-4921-83EE-A77DE11F044C}">
      <dsp:nvSpPr>
        <dsp:cNvPr id="0" name=""/>
        <dsp:cNvSpPr/>
      </dsp:nvSpPr>
      <dsp:spPr>
        <a:xfrm>
          <a:off x="494030" y="0"/>
          <a:ext cx="7241539" cy="45259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986E5-66F3-403A-A43D-ACCAAA20AD3F}">
      <dsp:nvSpPr>
        <dsp:cNvPr id="0" name=""/>
        <dsp:cNvSpPr/>
      </dsp:nvSpPr>
      <dsp:spPr>
        <a:xfrm>
          <a:off x="1207322" y="3365505"/>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3C204-15BE-4493-BAFB-DAA8C6BCF802}">
      <dsp:nvSpPr>
        <dsp:cNvPr id="0" name=""/>
        <dsp:cNvSpPr/>
      </dsp:nvSpPr>
      <dsp:spPr>
        <a:xfrm>
          <a:off x="1290599" y="3448783"/>
          <a:ext cx="1238303" cy="107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marL="0" lvl="0" indent="0" algn="l" defTabSz="889000">
            <a:lnSpc>
              <a:spcPct val="90000"/>
            </a:lnSpc>
            <a:spcBef>
              <a:spcPct val="0"/>
            </a:spcBef>
            <a:spcAft>
              <a:spcPct val="35000"/>
            </a:spcAft>
            <a:buNone/>
          </a:pPr>
          <a:endParaRPr lang="en-GB" sz="2000" kern="1200" dirty="0"/>
        </a:p>
      </dsp:txBody>
      <dsp:txXfrm>
        <a:off x="1290599" y="3448783"/>
        <a:ext cx="1238303" cy="1077178"/>
      </dsp:txXfrm>
    </dsp:sp>
    <dsp:sp modelId="{8527107D-9E9A-4262-BC78-293C71C40044}">
      <dsp:nvSpPr>
        <dsp:cNvPr id="0" name=""/>
        <dsp:cNvSpPr/>
      </dsp:nvSpPr>
      <dsp:spPr>
        <a:xfrm>
          <a:off x="2384072" y="2312766"/>
          <a:ext cx="289661" cy="289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2D939-D2FE-48CD-A8AD-726D7337A489}">
      <dsp:nvSpPr>
        <dsp:cNvPr id="0" name=""/>
        <dsp:cNvSpPr/>
      </dsp:nvSpPr>
      <dsp:spPr>
        <a:xfrm>
          <a:off x="2528902" y="2457597"/>
          <a:ext cx="1520723" cy="206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marL="0" lvl="0" indent="0" algn="l" defTabSz="889000">
            <a:lnSpc>
              <a:spcPct val="90000"/>
            </a:lnSpc>
            <a:spcBef>
              <a:spcPct val="0"/>
            </a:spcBef>
            <a:spcAft>
              <a:spcPct val="35000"/>
            </a:spcAft>
            <a:buNone/>
          </a:pPr>
          <a:endParaRPr lang="en-GB" sz="2000" kern="1200" dirty="0"/>
        </a:p>
      </dsp:txBody>
      <dsp:txXfrm>
        <a:off x="2528902" y="2457597"/>
        <a:ext cx="1520723" cy="2068364"/>
      </dsp:txXfrm>
    </dsp:sp>
    <dsp:sp modelId="{3A003EC0-5FB2-45E7-9379-A3AACF4B663C}">
      <dsp:nvSpPr>
        <dsp:cNvPr id="0" name=""/>
        <dsp:cNvSpPr/>
      </dsp:nvSpPr>
      <dsp:spPr>
        <a:xfrm>
          <a:off x="3886691" y="1537016"/>
          <a:ext cx="383801" cy="383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02D21-3287-434E-B868-117E2DBB6427}">
      <dsp:nvSpPr>
        <dsp:cNvPr id="0" name=""/>
        <dsp:cNvSpPr/>
      </dsp:nvSpPr>
      <dsp:spPr>
        <a:xfrm>
          <a:off x="4078592" y="1728917"/>
          <a:ext cx="1520723" cy="2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marL="0" lvl="0" indent="0" algn="l" defTabSz="889000">
            <a:lnSpc>
              <a:spcPct val="90000"/>
            </a:lnSpc>
            <a:spcBef>
              <a:spcPct val="0"/>
            </a:spcBef>
            <a:spcAft>
              <a:spcPct val="35000"/>
            </a:spcAft>
            <a:buNone/>
          </a:pPr>
          <a:endParaRPr lang="en-GB" sz="2000" kern="1200" dirty="0"/>
        </a:p>
      </dsp:txBody>
      <dsp:txXfrm>
        <a:off x="4078592" y="1728917"/>
        <a:ext cx="1520723" cy="2797044"/>
      </dsp:txXfrm>
    </dsp:sp>
    <dsp:sp modelId="{222E46FC-5EFB-49B4-AA72-40BEF00D492C}">
      <dsp:nvSpPr>
        <dsp:cNvPr id="0" name=""/>
        <dsp:cNvSpPr/>
      </dsp:nvSpPr>
      <dsp:spPr>
        <a:xfrm>
          <a:off x="5523279" y="1023772"/>
          <a:ext cx="514149" cy="514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34481-FE4D-485D-96CA-36C898933908}">
      <dsp:nvSpPr>
        <dsp:cNvPr id="0" name=""/>
        <dsp:cNvSpPr/>
      </dsp:nvSpPr>
      <dsp:spPr>
        <a:xfrm>
          <a:off x="5780354" y="1280847"/>
          <a:ext cx="1520723" cy="32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marL="0" lvl="0" indent="0" algn="l" defTabSz="1244600">
            <a:lnSpc>
              <a:spcPct val="90000"/>
            </a:lnSpc>
            <a:spcBef>
              <a:spcPct val="0"/>
            </a:spcBef>
            <a:spcAft>
              <a:spcPct val="35000"/>
            </a:spcAft>
            <a:buNone/>
          </a:pPr>
          <a:endParaRPr lang="en-GB" sz="2800" b="0" kern="1200" dirty="0"/>
        </a:p>
      </dsp:txBody>
      <dsp:txXfrm>
        <a:off x="5780354" y="1280847"/>
        <a:ext cx="1520723" cy="3245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F23E8-447C-4F45-AE07-3268AE6A5959}">
      <dsp:nvSpPr>
        <dsp:cNvPr id="0" name=""/>
        <dsp:cNvSpPr/>
      </dsp:nvSpPr>
      <dsp:spPr>
        <a:xfrm>
          <a:off x="4198" y="0"/>
          <a:ext cx="2518839" cy="2350341"/>
        </a:xfrm>
        <a:prstGeom prst="upArrow">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EDC64-F226-4931-A3F4-E9FA3D6322E1}">
      <dsp:nvSpPr>
        <dsp:cNvPr id="0" name=""/>
        <dsp:cNvSpPr/>
      </dsp:nvSpPr>
      <dsp:spPr>
        <a:xfrm>
          <a:off x="3358453" y="0"/>
          <a:ext cx="4274394" cy="23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itchFamily="34" charset="0"/>
              <a:cs typeface="Arial" pitchFamily="34" charset="0"/>
            </a:rPr>
            <a:t>What has improved</a:t>
          </a:r>
        </a:p>
        <a:p>
          <a:pPr marL="228600" lvl="1" indent="-228600" algn="l" defTabSz="889000">
            <a:lnSpc>
              <a:spcPct val="90000"/>
            </a:lnSpc>
            <a:spcBef>
              <a:spcPct val="0"/>
            </a:spcBef>
            <a:spcAft>
              <a:spcPct val="15000"/>
            </a:spcAft>
            <a:buChar char="•"/>
          </a:pPr>
          <a:r>
            <a:rPr lang="en-GB" sz="2000" b="0" kern="1200" dirty="0">
              <a:latin typeface="Arial" pitchFamily="34" charset="0"/>
              <a:cs typeface="Arial" pitchFamily="34" charset="0"/>
            </a:rPr>
            <a:t>Communication</a:t>
          </a:r>
        </a:p>
        <a:p>
          <a:pPr marL="228600" lvl="1" indent="-228600" algn="l" defTabSz="889000">
            <a:lnSpc>
              <a:spcPct val="90000"/>
            </a:lnSpc>
            <a:spcBef>
              <a:spcPct val="0"/>
            </a:spcBef>
            <a:spcAft>
              <a:spcPct val="15000"/>
            </a:spcAft>
            <a:buChar char="•"/>
          </a:pPr>
          <a:r>
            <a:rPr lang="en-GB" sz="2000" b="0" kern="1200" dirty="0">
              <a:latin typeface="Arial" pitchFamily="34" charset="0"/>
              <a:cs typeface="Arial" pitchFamily="34" charset="0"/>
            </a:rPr>
            <a:t>Targeted acknowledgement &amp; response times</a:t>
          </a:r>
        </a:p>
        <a:p>
          <a:pPr marL="228600" lvl="1" indent="-228600" algn="l" defTabSz="889000">
            <a:lnSpc>
              <a:spcPct val="90000"/>
            </a:lnSpc>
            <a:spcBef>
              <a:spcPct val="0"/>
            </a:spcBef>
            <a:spcAft>
              <a:spcPct val="15000"/>
            </a:spcAft>
            <a:buChar char="•"/>
          </a:pPr>
          <a:r>
            <a:rPr lang="en-GB" sz="2000" b="0" kern="1200" dirty="0">
              <a:latin typeface="Arial" pitchFamily="34" charset="0"/>
              <a:cs typeface="Arial" pitchFamily="34" charset="0"/>
            </a:rPr>
            <a:t>Outcomes &amp; lessons learnt</a:t>
          </a:r>
          <a:endParaRPr lang="en-GB" sz="2000" b="1" kern="1200" dirty="0">
            <a:latin typeface="Arial" pitchFamily="34" charset="0"/>
            <a:cs typeface="Arial" pitchFamily="34" charset="0"/>
          </a:endParaRPr>
        </a:p>
      </dsp:txBody>
      <dsp:txXfrm>
        <a:off x="3358453" y="0"/>
        <a:ext cx="4274394" cy="2350341"/>
      </dsp:txXfrm>
    </dsp:sp>
    <dsp:sp modelId="{EC78A50B-DADE-4AC9-A6B1-79D5436595D7}">
      <dsp:nvSpPr>
        <dsp:cNvPr id="0" name=""/>
        <dsp:cNvSpPr/>
      </dsp:nvSpPr>
      <dsp:spPr>
        <a:xfrm>
          <a:off x="759850" y="2546202"/>
          <a:ext cx="2518839" cy="2350341"/>
        </a:xfrm>
        <a:prstGeom prst="downArrow">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08F96-0336-4DC9-9F8F-FA9DCB687269}">
      <dsp:nvSpPr>
        <dsp:cNvPr id="0" name=""/>
        <dsp:cNvSpPr/>
      </dsp:nvSpPr>
      <dsp:spPr>
        <a:xfrm>
          <a:off x="3354255" y="2546202"/>
          <a:ext cx="4274394" cy="23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itchFamily="34" charset="0"/>
              <a:cs typeface="Arial" pitchFamily="34" charset="0"/>
            </a:rPr>
            <a:t>What do we need to improve?</a:t>
          </a:r>
        </a:p>
        <a:p>
          <a:pPr marL="228600" lvl="1" indent="-228600" algn="l" defTabSz="889000">
            <a:lnSpc>
              <a:spcPct val="90000"/>
            </a:lnSpc>
            <a:spcBef>
              <a:spcPct val="0"/>
            </a:spcBef>
            <a:spcAft>
              <a:spcPct val="15000"/>
            </a:spcAft>
            <a:buChar char="•"/>
          </a:pPr>
          <a:r>
            <a:rPr lang="en-GB" sz="2000" b="0" i="0" u="none" kern="1200" dirty="0">
              <a:latin typeface="Arial" pitchFamily="34" charset="0"/>
              <a:cs typeface="Arial" pitchFamily="34" charset="0"/>
            </a:rPr>
            <a:t>Update Communication paths</a:t>
          </a:r>
          <a:endParaRPr lang="en-GB"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GB" sz="2000" b="0" i="0" u="none" kern="1200" dirty="0">
              <a:latin typeface="Arial" pitchFamily="34" charset="0"/>
              <a:cs typeface="Arial" pitchFamily="34" charset="0"/>
            </a:rPr>
            <a:t>Further developing staff knowledge</a:t>
          </a:r>
          <a:endParaRPr lang="en-GB"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GB" sz="2000" kern="1200" dirty="0">
              <a:latin typeface="Arial" pitchFamily="34" charset="0"/>
              <a:cs typeface="Arial" pitchFamily="34" charset="0"/>
            </a:rPr>
            <a:t>Further  improve use of data</a:t>
          </a:r>
        </a:p>
      </dsp:txBody>
      <dsp:txXfrm>
        <a:off x="3354255" y="2546202"/>
        <a:ext cx="4274394" cy="2350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7B7DB-2CA9-4941-9B87-D9231760EE4F}">
      <dsp:nvSpPr>
        <dsp:cNvPr id="0" name=""/>
        <dsp:cNvSpPr/>
      </dsp:nvSpPr>
      <dsp:spPr>
        <a:xfrm>
          <a:off x="3278754" y="313"/>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Engage communities on the concept of complaining</a:t>
          </a:r>
        </a:p>
        <a:p>
          <a:pPr marL="0" lvl="0" indent="0" algn="ctr" defTabSz="533400">
            <a:lnSpc>
              <a:spcPct val="90000"/>
            </a:lnSpc>
            <a:spcBef>
              <a:spcPct val="0"/>
            </a:spcBef>
            <a:spcAft>
              <a:spcPct val="35000"/>
            </a:spcAft>
            <a:buNone/>
          </a:pPr>
          <a:r>
            <a:rPr lang="en-GB" sz="1200" kern="1200" dirty="0"/>
            <a:t>We welcome complaints!</a:t>
          </a:r>
        </a:p>
      </dsp:txBody>
      <dsp:txXfrm>
        <a:off x="3278754" y="313"/>
        <a:ext cx="1651402" cy="1073411"/>
      </dsp:txXfrm>
    </dsp:sp>
    <dsp:sp modelId="{F1CB6AD9-1AB9-4316-B097-E0BDE9C79B3E}">
      <dsp:nvSpPr>
        <dsp:cNvPr id="0" name=""/>
        <dsp:cNvSpPr/>
      </dsp:nvSpPr>
      <dsp:spPr>
        <a:xfrm>
          <a:off x="1957370" y="537018"/>
          <a:ext cx="4294170" cy="4294170"/>
        </a:xfrm>
        <a:custGeom>
          <a:avLst/>
          <a:gdLst/>
          <a:ahLst/>
          <a:cxnLst/>
          <a:rect l="0" t="0" r="0" b="0"/>
          <a:pathLst>
            <a:path>
              <a:moveTo>
                <a:pt x="2984162" y="169896"/>
              </a:moveTo>
              <a:arcTo wR="2147085" hR="2147085" stAng="17576773" swAng="19643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B380C1-1FDE-4BE6-A29E-EBD3CAC70831}">
      <dsp:nvSpPr>
        <dsp:cNvPr id="0" name=""/>
        <dsp:cNvSpPr/>
      </dsp:nvSpPr>
      <dsp:spPr>
        <a:xfrm>
          <a:off x="5320754" y="1483912"/>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Staff who feel empowered to deal with complaints with this being part of their every day job</a:t>
          </a:r>
        </a:p>
      </dsp:txBody>
      <dsp:txXfrm>
        <a:off x="5320754" y="1483912"/>
        <a:ext cx="1651402" cy="1073411"/>
      </dsp:txXfrm>
    </dsp:sp>
    <dsp:sp modelId="{42F2EAEB-C2F0-482A-8A7E-692E4E652A21}">
      <dsp:nvSpPr>
        <dsp:cNvPr id="0" name=""/>
        <dsp:cNvSpPr/>
      </dsp:nvSpPr>
      <dsp:spPr>
        <a:xfrm>
          <a:off x="1957370" y="537018"/>
          <a:ext cx="4294170" cy="4294170"/>
        </a:xfrm>
        <a:custGeom>
          <a:avLst/>
          <a:gdLst/>
          <a:ahLst/>
          <a:cxnLst/>
          <a:rect l="0" t="0" r="0" b="0"/>
          <a:pathLst>
            <a:path>
              <a:moveTo>
                <a:pt x="4291193" y="2034042"/>
              </a:moveTo>
              <a:arcTo wR="2147085" hR="2147085" stAng="21418921" swAng="21984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1A78D3-8F6C-4F65-B0EB-9F90063AB148}">
      <dsp:nvSpPr>
        <dsp:cNvPr id="0" name=""/>
        <dsp:cNvSpPr/>
      </dsp:nvSpPr>
      <dsp:spPr>
        <a:xfrm>
          <a:off x="4540780" y="3884427"/>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Continue to develop our staff and check in to ensure tools and guidance for dealing with issues continue to be relevant</a:t>
          </a:r>
        </a:p>
      </dsp:txBody>
      <dsp:txXfrm>
        <a:off x="4540780" y="3884427"/>
        <a:ext cx="1651402" cy="1073411"/>
      </dsp:txXfrm>
    </dsp:sp>
    <dsp:sp modelId="{9F381E7F-0E18-40BF-8DA4-6F867775B295}">
      <dsp:nvSpPr>
        <dsp:cNvPr id="0" name=""/>
        <dsp:cNvSpPr/>
      </dsp:nvSpPr>
      <dsp:spPr>
        <a:xfrm>
          <a:off x="1957370" y="537018"/>
          <a:ext cx="4294170" cy="4294170"/>
        </a:xfrm>
        <a:custGeom>
          <a:avLst/>
          <a:gdLst/>
          <a:ahLst/>
          <a:cxnLst/>
          <a:rect l="0" t="0" r="0" b="0"/>
          <a:pathLst>
            <a:path>
              <a:moveTo>
                <a:pt x="2574861" y="4251125"/>
              </a:moveTo>
              <a:arcTo wR="2147085" hR="2147085" stAng="4710464" swAng="13790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BE28CB-BD2F-47E1-B3B0-E3C3C40B4F90}">
      <dsp:nvSpPr>
        <dsp:cNvPr id="0" name=""/>
        <dsp:cNvSpPr/>
      </dsp:nvSpPr>
      <dsp:spPr>
        <a:xfrm>
          <a:off x="2016729" y="3884427"/>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Complaint resolution (continue the good work we already do!)</a:t>
          </a:r>
        </a:p>
      </dsp:txBody>
      <dsp:txXfrm>
        <a:off x="2016729" y="3884427"/>
        <a:ext cx="1651402" cy="1073411"/>
      </dsp:txXfrm>
    </dsp:sp>
    <dsp:sp modelId="{C082570A-5D75-4FDF-AD95-5E890605B944}">
      <dsp:nvSpPr>
        <dsp:cNvPr id="0" name=""/>
        <dsp:cNvSpPr/>
      </dsp:nvSpPr>
      <dsp:spPr>
        <a:xfrm>
          <a:off x="1957370" y="537018"/>
          <a:ext cx="4294170" cy="4294170"/>
        </a:xfrm>
        <a:custGeom>
          <a:avLst/>
          <a:gdLst/>
          <a:ahLst/>
          <a:cxnLst/>
          <a:rect l="0" t="0" r="0" b="0"/>
          <a:pathLst>
            <a:path>
              <a:moveTo>
                <a:pt x="359205" y="3335975"/>
              </a:moveTo>
              <a:arcTo wR="2147085" hR="2147085" stAng="8782632" swAng="21984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A90DC8-AD06-4754-A73A-093F2A40AB62}">
      <dsp:nvSpPr>
        <dsp:cNvPr id="0" name=""/>
        <dsp:cNvSpPr/>
      </dsp:nvSpPr>
      <dsp:spPr>
        <a:xfrm>
          <a:off x="1236755" y="1483912"/>
          <a:ext cx="1651402" cy="107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Learning from our complaints, incorporate learning throughout the organisation</a:t>
          </a:r>
        </a:p>
      </dsp:txBody>
      <dsp:txXfrm>
        <a:off x="1236755" y="1483912"/>
        <a:ext cx="1651402" cy="1073411"/>
      </dsp:txXfrm>
    </dsp:sp>
    <dsp:sp modelId="{1AB216AE-C245-4069-8E86-1A450CC1A751}">
      <dsp:nvSpPr>
        <dsp:cNvPr id="0" name=""/>
        <dsp:cNvSpPr/>
      </dsp:nvSpPr>
      <dsp:spPr>
        <a:xfrm>
          <a:off x="1957370" y="537018"/>
          <a:ext cx="4294170" cy="4294170"/>
        </a:xfrm>
        <a:custGeom>
          <a:avLst/>
          <a:gdLst/>
          <a:ahLst/>
          <a:cxnLst/>
          <a:rect l="0" t="0" r="0" b="0"/>
          <a:pathLst>
            <a:path>
              <a:moveTo>
                <a:pt x="373698" y="936682"/>
              </a:moveTo>
              <a:arcTo wR="2147085" hR="2147085" stAng="12858900" swAng="19643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6490"/>
          </a:xfrm>
          <a:prstGeom prst="rect">
            <a:avLst/>
          </a:prstGeom>
        </p:spPr>
        <p:txBody>
          <a:bodyPr vert="horz" lIns="91449" tIns="45725" rIns="91449" bIns="45725" rtlCol="0"/>
          <a:lstStyle>
            <a:lvl1pPr algn="l">
              <a:defRPr sz="1200"/>
            </a:lvl1pPr>
          </a:lstStyle>
          <a:p>
            <a:endParaRPr lang="en-GB"/>
          </a:p>
        </p:txBody>
      </p:sp>
      <p:sp>
        <p:nvSpPr>
          <p:cNvPr id="3" name="Date Placeholder 2"/>
          <p:cNvSpPr>
            <a:spLocks noGrp="1"/>
          </p:cNvSpPr>
          <p:nvPr>
            <p:ph type="dt" sz="quarter" idx="1"/>
          </p:nvPr>
        </p:nvSpPr>
        <p:spPr>
          <a:xfrm>
            <a:off x="3851343" y="1"/>
            <a:ext cx="2946347" cy="496490"/>
          </a:xfrm>
          <a:prstGeom prst="rect">
            <a:avLst/>
          </a:prstGeom>
        </p:spPr>
        <p:txBody>
          <a:bodyPr vert="horz" lIns="91449" tIns="45725" rIns="91449" bIns="45725" rtlCol="0"/>
          <a:lstStyle>
            <a:lvl1pPr algn="r">
              <a:defRPr sz="1200"/>
            </a:lvl1pPr>
          </a:lstStyle>
          <a:p>
            <a:fld id="{4E24D6A4-485A-4FDF-8865-235E875307D6}" type="datetimeFigureOut">
              <a:rPr lang="en-GB" smtClean="0"/>
              <a:pPr/>
              <a:t>20/04/2018</a:t>
            </a:fld>
            <a:endParaRPr lang="en-GB"/>
          </a:p>
        </p:txBody>
      </p:sp>
      <p:sp>
        <p:nvSpPr>
          <p:cNvPr id="4" name="Footer Placeholder 3"/>
          <p:cNvSpPr>
            <a:spLocks noGrp="1"/>
          </p:cNvSpPr>
          <p:nvPr>
            <p:ph type="ftr" sz="quarter" idx="2"/>
          </p:nvPr>
        </p:nvSpPr>
        <p:spPr>
          <a:xfrm>
            <a:off x="1" y="9431600"/>
            <a:ext cx="2946347" cy="496490"/>
          </a:xfrm>
          <a:prstGeom prst="rect">
            <a:avLst/>
          </a:prstGeom>
        </p:spPr>
        <p:txBody>
          <a:bodyPr vert="horz" lIns="91449" tIns="45725" rIns="91449" bIns="45725" rtlCol="0" anchor="b"/>
          <a:lstStyle>
            <a:lvl1pPr algn="l">
              <a:defRPr sz="1200"/>
            </a:lvl1pPr>
          </a:lstStyle>
          <a:p>
            <a:endParaRPr lang="en-GB"/>
          </a:p>
        </p:txBody>
      </p:sp>
      <p:sp>
        <p:nvSpPr>
          <p:cNvPr id="5" name="Slide Number Placeholder 4"/>
          <p:cNvSpPr>
            <a:spLocks noGrp="1"/>
          </p:cNvSpPr>
          <p:nvPr>
            <p:ph type="sldNum" sz="quarter" idx="3"/>
          </p:nvPr>
        </p:nvSpPr>
        <p:spPr>
          <a:xfrm>
            <a:off x="3851343" y="9431600"/>
            <a:ext cx="2946347" cy="496490"/>
          </a:xfrm>
          <a:prstGeom prst="rect">
            <a:avLst/>
          </a:prstGeom>
        </p:spPr>
        <p:txBody>
          <a:bodyPr vert="horz" lIns="91449" tIns="45725" rIns="91449" bIns="45725" rtlCol="0" anchor="b"/>
          <a:lstStyle>
            <a:lvl1pPr algn="r">
              <a:defRPr sz="1200"/>
            </a:lvl1pPr>
          </a:lstStyle>
          <a:p>
            <a:fld id="{F07AEA7E-DF03-4008-AA96-DB59166C4C85}"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6490"/>
          </a:xfrm>
          <a:prstGeom prst="rect">
            <a:avLst/>
          </a:prstGeom>
        </p:spPr>
        <p:txBody>
          <a:bodyPr vert="horz" lIns="91449" tIns="45725" rIns="91449" bIns="45725" rtlCol="0"/>
          <a:lstStyle>
            <a:lvl1pPr algn="l">
              <a:defRPr sz="1200"/>
            </a:lvl1pPr>
          </a:lstStyle>
          <a:p>
            <a:endParaRPr lang="en-GB"/>
          </a:p>
        </p:txBody>
      </p:sp>
      <p:sp>
        <p:nvSpPr>
          <p:cNvPr id="3" name="Date Placeholder 2"/>
          <p:cNvSpPr>
            <a:spLocks noGrp="1"/>
          </p:cNvSpPr>
          <p:nvPr>
            <p:ph type="dt" idx="1"/>
          </p:nvPr>
        </p:nvSpPr>
        <p:spPr>
          <a:xfrm>
            <a:off x="3851343" y="1"/>
            <a:ext cx="2946347" cy="496490"/>
          </a:xfrm>
          <a:prstGeom prst="rect">
            <a:avLst/>
          </a:prstGeom>
        </p:spPr>
        <p:txBody>
          <a:bodyPr vert="horz" lIns="91449" tIns="45725" rIns="91449" bIns="45725" rtlCol="0"/>
          <a:lstStyle>
            <a:lvl1pPr algn="r">
              <a:defRPr sz="1200"/>
            </a:lvl1pPr>
          </a:lstStyle>
          <a:p>
            <a:fld id="{09064736-4992-4FEA-853E-59EEDFB088EC}" type="datetimeFigureOut">
              <a:rPr lang="en-GB" smtClean="0"/>
              <a:pPr/>
              <a:t>20/04/2018</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9" tIns="45725" rIns="91449" bIns="45725" rtlCol="0" anchor="ctr"/>
          <a:lstStyle/>
          <a:p>
            <a:endParaRPr lang="en-GB"/>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49" tIns="45725" rIns="91449" bIns="45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6347" cy="496490"/>
          </a:xfrm>
          <a:prstGeom prst="rect">
            <a:avLst/>
          </a:prstGeom>
        </p:spPr>
        <p:txBody>
          <a:bodyPr vert="horz" lIns="91449" tIns="45725" rIns="91449" bIns="45725" rtlCol="0" anchor="b"/>
          <a:lstStyle>
            <a:lvl1pPr algn="l">
              <a:defRPr sz="1200"/>
            </a:lvl1pPr>
          </a:lstStyle>
          <a:p>
            <a:endParaRPr lang="en-GB"/>
          </a:p>
        </p:txBody>
      </p:sp>
      <p:sp>
        <p:nvSpPr>
          <p:cNvPr id="7" name="Slide Number Placeholder 6"/>
          <p:cNvSpPr>
            <a:spLocks noGrp="1"/>
          </p:cNvSpPr>
          <p:nvPr>
            <p:ph type="sldNum" sz="quarter" idx="5"/>
          </p:nvPr>
        </p:nvSpPr>
        <p:spPr>
          <a:xfrm>
            <a:off x="3851343" y="9431600"/>
            <a:ext cx="2946347" cy="496490"/>
          </a:xfrm>
          <a:prstGeom prst="rect">
            <a:avLst/>
          </a:prstGeom>
        </p:spPr>
        <p:txBody>
          <a:bodyPr vert="horz" lIns="91449" tIns="45725" rIns="91449" bIns="45725" rtlCol="0" anchor="b"/>
          <a:lstStyle>
            <a:lvl1pPr algn="r">
              <a:defRPr sz="1200"/>
            </a:lvl1pPr>
          </a:lstStyle>
          <a:p>
            <a:fld id="{514FCB3E-B1ED-4F4E-9E71-995DD4703C0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95957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Local Level complaint handling – various policies and approaches throughout the organisation were used</a:t>
            </a:r>
          </a:p>
          <a:p>
            <a:pPr defTabSz="914583">
              <a:defRPr/>
            </a:pPr>
            <a:r>
              <a:rPr lang="en-US" dirty="0"/>
              <a:t>Local trends known</a:t>
            </a:r>
            <a:r>
              <a:rPr lang="en-US" baseline="0" dirty="0"/>
              <a:t> and not shared – no full picture of the customer experience resulting in no robust process or data storage</a:t>
            </a:r>
          </a:p>
          <a:p>
            <a:pPr defTabSz="914583">
              <a:defRPr/>
            </a:pPr>
            <a:r>
              <a:rPr lang="en-US" baseline="0" dirty="0"/>
              <a:t>The lack of staff engagement – complaints were someone else's responsibility resulting in many staff focusing on the negative feedback and not taking into account the positive  </a:t>
            </a:r>
          </a:p>
          <a:p>
            <a:pPr defTabSz="914583">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352264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273050"/>
            <a:ext cx="3724275" cy="2794000"/>
          </a:xfrm>
        </p:spPr>
      </p:sp>
      <p:sp>
        <p:nvSpPr>
          <p:cNvPr id="3" name="Notes Placeholder 2"/>
          <p:cNvSpPr>
            <a:spLocks noGrp="1"/>
          </p:cNvSpPr>
          <p:nvPr>
            <p:ph type="body" idx="1"/>
          </p:nvPr>
        </p:nvSpPr>
        <p:spPr>
          <a:xfrm>
            <a:off x="679927" y="3088199"/>
            <a:ext cx="5439410" cy="6803068"/>
          </a:xfrm>
        </p:spPr>
        <p:txBody>
          <a:bodyPr/>
          <a:lstStyle/>
          <a:p>
            <a:pPr marL="171484" indent="-171484">
              <a:lnSpc>
                <a:spcPct val="200000"/>
              </a:lnSpc>
              <a:buFont typeface="Arial" pitchFamily="34" charset="0"/>
              <a:buChar char="•"/>
            </a:pPr>
            <a:r>
              <a:rPr lang="en-GB" dirty="0"/>
              <a:t>Customer &amp;</a:t>
            </a:r>
            <a:r>
              <a:rPr lang="en-GB" baseline="0" dirty="0"/>
              <a:t> Staff engagement – Buy in was important so they were included in our proposals to implement a new group wide policy, also they are encouraged to provide feedback during our regular reviews of the newly implemented policy/procedure.</a:t>
            </a:r>
          </a:p>
          <a:p>
            <a:pPr marL="171484" indent="-171484">
              <a:lnSpc>
                <a:spcPct val="200000"/>
              </a:lnSpc>
              <a:buFont typeface="Arial" pitchFamily="34" charset="0"/>
              <a:buChar char="•"/>
            </a:pPr>
            <a:r>
              <a:rPr lang="en-GB" baseline="0" dirty="0"/>
              <a:t>Policy and system implemented – new system created around the newly adopted policy from the Ombudsman </a:t>
            </a:r>
            <a:r>
              <a:rPr lang="en-GB" dirty="0"/>
              <a:t>Standard approach to customer feedback – reduced dependency on staff knowledge</a:t>
            </a:r>
          </a:p>
          <a:p>
            <a:pPr marL="171484" indent="-171484">
              <a:lnSpc>
                <a:spcPct val="200000"/>
              </a:lnSpc>
              <a:buFont typeface="Arial" pitchFamily="34" charset="0"/>
              <a:buChar char="•"/>
            </a:pPr>
            <a:r>
              <a:rPr lang="en-GB" dirty="0"/>
              <a:t>Reduced the number of stages which reduces overall  complaints cycle</a:t>
            </a:r>
          </a:p>
          <a:p>
            <a:pPr marL="171484" indent="-171484">
              <a:lnSpc>
                <a:spcPct val="200000"/>
              </a:lnSpc>
              <a:buFont typeface="Arial" pitchFamily="34" charset="0"/>
              <a:buChar char="•"/>
            </a:pPr>
            <a:r>
              <a:rPr lang="en-GB" dirty="0"/>
              <a:t>Investigate once, investigate well</a:t>
            </a:r>
          </a:p>
          <a:p>
            <a:pPr marL="171484" indent="-171484">
              <a:lnSpc>
                <a:spcPct val="200000"/>
              </a:lnSpc>
              <a:buFont typeface="Arial" pitchFamily="34" charset="0"/>
              <a:buChar char="•"/>
            </a:pPr>
            <a:r>
              <a:rPr lang="en-GB" dirty="0"/>
              <a:t>Point of escalation</a:t>
            </a:r>
          </a:p>
          <a:p>
            <a:pPr marL="171484" indent="-171484">
              <a:lnSpc>
                <a:spcPct val="200000"/>
              </a:lnSpc>
              <a:buFont typeface="Arial" pitchFamily="34" charset="0"/>
              <a:buChar char="•"/>
            </a:pPr>
            <a:r>
              <a:rPr lang="en-GB" dirty="0"/>
              <a:t>Single central database</a:t>
            </a:r>
          </a:p>
          <a:p>
            <a:pPr marL="171484" indent="-171484">
              <a:lnSpc>
                <a:spcPct val="200000"/>
              </a:lnSpc>
              <a:buFont typeface="Arial" pitchFamily="34" charset="0"/>
              <a:buChar char="•"/>
            </a:pPr>
            <a:r>
              <a:rPr lang="en-GB" dirty="0"/>
              <a:t>Record, report and analyse</a:t>
            </a:r>
          </a:p>
          <a:p>
            <a:pPr marL="171484" indent="-171484">
              <a:lnSpc>
                <a:spcPct val="200000"/>
              </a:lnSpc>
              <a:buFont typeface="Arial" pitchFamily="34" charset="0"/>
              <a:buChar char="•"/>
            </a:pPr>
            <a:r>
              <a:rPr lang="en-GB" dirty="0"/>
              <a:t> Staff training - Trained on policy</a:t>
            </a:r>
          </a:p>
          <a:p>
            <a:pPr marL="171484" indent="-171484">
              <a:lnSpc>
                <a:spcPct val="200000"/>
              </a:lnSpc>
              <a:buFont typeface="Arial" pitchFamily="34" charset="0"/>
              <a:buChar char="•"/>
            </a:pPr>
            <a:r>
              <a:rPr lang="en-GB" dirty="0"/>
              <a:t>Dealing with ‘difficult customers’ training</a:t>
            </a:r>
          </a:p>
          <a:p>
            <a:pPr marL="171484" indent="-171484">
              <a:lnSpc>
                <a:spcPct val="200000"/>
              </a:lnSpc>
              <a:buFont typeface="Arial" pitchFamily="34" charset="0"/>
              <a:buChar char="•"/>
            </a:pPr>
            <a:r>
              <a:rPr lang="en-GB" dirty="0"/>
              <a:t>Tools and knowledge to support customer feedback</a:t>
            </a:r>
          </a:p>
          <a:p>
            <a:pPr marL="171484" indent="-171484">
              <a:lnSpc>
                <a:spcPct val="200000"/>
              </a:lnSpc>
              <a:buFont typeface="Arial" pitchFamily="34" charset="0"/>
              <a:buChar char="•"/>
            </a:pPr>
            <a:r>
              <a:rPr lang="en-GB" dirty="0"/>
              <a:t>‘No blame culture’</a:t>
            </a:r>
          </a:p>
          <a:p>
            <a:pPr marL="171484" indent="-171484">
              <a:lnSpc>
                <a:spcPct val="200000"/>
              </a:lnSpc>
              <a:buFont typeface="Arial" pitchFamily="34" charset="0"/>
              <a:buChar char="•"/>
            </a:pPr>
            <a:r>
              <a:rPr lang="en-GB" dirty="0"/>
              <a:t>Removed silo working</a:t>
            </a:r>
          </a:p>
          <a:p>
            <a:pPr lvl="0"/>
            <a:endParaRPr lang="en-GB" dirty="0"/>
          </a:p>
          <a:p>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40</a:t>
            </a:fld>
            <a:endParaRPr lang="en-GB" dirty="0">
              <a:solidFill>
                <a:prstClr val="black"/>
              </a:solidFill>
            </a:endParaRPr>
          </a:p>
        </p:txBody>
      </p:sp>
    </p:spTree>
    <p:extLst>
      <p:ext uri="{BB962C8B-B14F-4D97-AF65-F5344CB8AC3E}">
        <p14:creationId xmlns:p14="http://schemas.microsoft.com/office/powerpoint/2010/main" val="179586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Per 1000 contacts breakdown – average EOD’s is 34 per 1000 and Complaints are 8 per 1000 contacts recorded on our system (39,000 contacts, 1300 </a:t>
            </a:r>
            <a:r>
              <a:rPr lang="en-GB" sz="1100" dirty="0" err="1"/>
              <a:t>eod’s</a:t>
            </a:r>
            <a:r>
              <a:rPr lang="en-GB" sz="1100" dirty="0"/>
              <a:t> and 108 </a:t>
            </a:r>
            <a:r>
              <a:rPr lang="en-GB" sz="1100" dirty="0" err="1"/>
              <a:t>compliemetnts</a:t>
            </a:r>
            <a:r>
              <a:rPr lang="en-GB" sz="1100" dirty="0"/>
              <a:t>)</a:t>
            </a:r>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131063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EOD – per area of the business and local authority to identify trends –</a:t>
            </a:r>
            <a:r>
              <a:rPr lang="en-GB" baseline="0" dirty="0"/>
              <a:t> to feed into the business improvement</a:t>
            </a:r>
          </a:p>
          <a:p>
            <a:endParaRPr lang="en-GB" baseline="0" dirty="0"/>
          </a:p>
          <a:p>
            <a:r>
              <a:rPr lang="en-GB" baseline="0" dirty="0"/>
              <a:t>Of course, we could also drill down further and show EODs as a percentage of stock levels</a:t>
            </a:r>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224773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Complaints - Reporting on per local</a:t>
            </a:r>
            <a:r>
              <a:rPr lang="en-GB" baseline="0" dirty="0"/>
              <a:t> county and area of the business allows us to identify trends </a:t>
            </a:r>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184269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84" indent="-171484" defTabSz="914583">
              <a:buFontTx/>
              <a:buChar char="-"/>
              <a:defRPr/>
            </a:pPr>
            <a:r>
              <a:rPr lang="en-GB" dirty="0"/>
              <a:t>More communication paths available including publications/website section – however there is improvements to be had to include the provision of social media and texting</a:t>
            </a:r>
          </a:p>
          <a:p>
            <a:pPr marL="171484" indent="-171484" defTabSz="914583">
              <a:buFontTx/>
              <a:buChar char="-"/>
              <a:defRPr/>
            </a:pPr>
            <a:r>
              <a:rPr lang="en-GB" dirty="0"/>
              <a:t>Targeted timescales focus on keeping the customer up to date - </a:t>
            </a:r>
            <a:r>
              <a:rPr lang="en-GB" b="1" dirty="0"/>
              <a:t>investigate once and investigate well approach</a:t>
            </a:r>
          </a:p>
          <a:p>
            <a:pPr marL="171484" indent="-171484" defTabSz="914583">
              <a:buFontTx/>
              <a:buChar char="-"/>
              <a:defRPr/>
            </a:pPr>
            <a:r>
              <a:rPr lang="en-GB" dirty="0"/>
              <a:t>Using the outcomes for learn lessons and make improvements in areas that are falling below expected standards. However we need to use the data recorded more effectively in business planning processes.</a:t>
            </a:r>
          </a:p>
          <a:p>
            <a:pPr marL="171484" indent="-171484" defTabSz="914583">
              <a:buFontTx/>
              <a:buChar char="-"/>
              <a:defRPr/>
            </a:pPr>
            <a:r>
              <a:rPr lang="en-GB" dirty="0"/>
              <a:t>Staff knowledge – refresher training, sharing experiences of staff with complaint handling to implements improvements for staff to be better equipped to deal </a:t>
            </a:r>
          </a:p>
          <a:p>
            <a:pPr defTabSz="914583">
              <a:defRPr/>
            </a:pP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454DF51-A2BC-4370-9733-23FE31940DF7}"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912497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324E7F"/>
        </a:solidFill>
        <a:effectLst/>
      </p:bgPr>
    </p:bg>
    <p:spTree>
      <p:nvGrpSpPr>
        <p:cNvPr id="1" name=""/>
        <p:cNvGrpSpPr/>
        <p:nvPr/>
      </p:nvGrpSpPr>
      <p:grpSpPr>
        <a:xfrm>
          <a:off x="0" y="0"/>
          <a:ext cx="0" cy="0"/>
          <a:chOff x="0" y="0"/>
          <a:chExt cx="0" cy="0"/>
        </a:xfrm>
      </p:grpSpPr>
      <p:pic>
        <p:nvPicPr>
          <p:cNvPr id="1026" name="Picture 2" descr="Z:\Public\Shared Web Folder\Designs, Programmes &amp; Advertising\Sabina The GIANT Cupcake\Powerpoint Branding\Front Cover.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252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5148064" y="5949280"/>
            <a:ext cx="3912422" cy="908720"/>
          </a:xfrm>
          <a:prstGeom prst="rect">
            <a:avLst/>
          </a:prstGeom>
        </p:spPr>
        <p:txBody>
          <a:bodyPr>
            <a:noAutofit/>
          </a:bodyPr>
          <a:lstStyle>
            <a:lvl1pPr marL="0" indent="0" algn="l">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a:t>
            </a:r>
          </a:p>
          <a:p>
            <a:r>
              <a:rPr lang="en-US" dirty="0"/>
              <a:t>Job title</a:t>
            </a:r>
            <a:endParaRPr lang="en-GB" dirty="0"/>
          </a:p>
        </p:txBody>
      </p:sp>
      <p:sp>
        <p:nvSpPr>
          <p:cNvPr id="4" name="Date Placeholder 3"/>
          <p:cNvSpPr>
            <a:spLocks noGrp="1"/>
          </p:cNvSpPr>
          <p:nvPr>
            <p:ph type="dt" sz="half" idx="10"/>
          </p:nvPr>
        </p:nvSpPr>
        <p:spPr/>
        <p:txBody>
          <a:bodyPr/>
          <a:lstStyle/>
          <a:p>
            <a:fld id="{95FAE8C8-DCBA-4C64-872D-935A22283852}" type="datetime1">
              <a:rPr lang="en-GB" smtClean="0">
                <a:solidFill>
                  <a:prstClr val="white">
                    <a:tint val="75000"/>
                  </a:prstClr>
                </a:solidFill>
              </a:rPr>
              <a:pPr/>
              <a:t>20/04/2018</a:t>
            </a:fld>
            <a:endParaRPr lang="en-GB" dirty="0">
              <a:solidFill>
                <a:prstClr val="white">
                  <a:tint val="75000"/>
                </a:prstClr>
              </a:solidFill>
            </a:endParaRPr>
          </a:p>
        </p:txBody>
      </p:sp>
      <p:pic>
        <p:nvPicPr>
          <p:cNvPr id="7" name="Picture 2" descr="Z:\Public\Shared Web Folder\Designs, Programmes &amp; Advertising\Sabina The GIANT Cupcake\Powerpoint Branding\Strapli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88024" y="4149080"/>
            <a:ext cx="4425950" cy="190182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dirty="0">
                <a:solidFill>
                  <a:prstClr val="white">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white">
                    <a:tint val="75000"/>
                  </a:prstClr>
                </a:solidFill>
              </a:rPr>
              <a:pPr/>
              <a:t>‹#›</a:t>
            </a:fld>
            <a:endParaRPr lang="en-GB" dirty="0">
              <a:solidFill>
                <a:prstClr val="white">
                  <a:tint val="75000"/>
                </a:prstClr>
              </a:solidFill>
            </a:endParaRPr>
          </a:p>
        </p:txBody>
      </p:sp>
      <p:sp>
        <p:nvSpPr>
          <p:cNvPr id="2" name="Title 1"/>
          <p:cNvSpPr>
            <a:spLocks noGrp="1"/>
          </p:cNvSpPr>
          <p:nvPr>
            <p:ph type="ctrTitle" hasCustomPrompt="1"/>
          </p:nvPr>
        </p:nvSpPr>
        <p:spPr>
          <a:xfrm>
            <a:off x="395536" y="4149079"/>
            <a:ext cx="4462264" cy="1901825"/>
          </a:xfrm>
          <a:prstGeom prst="rect">
            <a:avLst/>
          </a:prstGeom>
        </p:spPr>
        <p:txBody>
          <a:bodyPr>
            <a:noAutofit/>
          </a:bodyPr>
          <a:lstStyle>
            <a:lvl1pPr algn="l">
              <a:defRPr sz="4400">
                <a:solidFill>
                  <a:schemeClr val="tx1"/>
                </a:solidFill>
                <a:latin typeface="Arial" pitchFamily="34" charset="0"/>
                <a:cs typeface="Arial" pitchFamily="34" charset="0"/>
              </a:defRPr>
            </a:lvl1pPr>
          </a:lstStyle>
          <a:p>
            <a:r>
              <a:rPr lang="en-US" dirty="0"/>
              <a:t>Presentation</a:t>
            </a:r>
            <a:br>
              <a:rPr lang="en-US" dirty="0"/>
            </a:br>
            <a:r>
              <a:rPr lang="en-US" dirty="0"/>
              <a:t>Title</a:t>
            </a:r>
            <a:endParaRPr lang="en-GB" dirty="0"/>
          </a:p>
        </p:txBody>
      </p:sp>
    </p:spTree>
    <p:extLst>
      <p:ext uri="{BB962C8B-B14F-4D97-AF65-F5344CB8AC3E}">
        <p14:creationId xmlns:p14="http://schemas.microsoft.com/office/powerpoint/2010/main" val="34637010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20/04/2018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20/04/2018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55499CA-875E-4CB6-8882-8A2C90AA9343}" type="datetimeFigureOut">
              <a:rPr lang="en-GB">
                <a:solidFill>
                  <a:prstClr val="black"/>
                </a:solidFill>
              </a:rPr>
              <a:pPr>
                <a:defRPr/>
              </a:pPr>
              <a:t>20/04/2018</a:t>
            </a:fld>
            <a:endParaRPr lang="en-GB"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31D3D3-5C17-4E84-8E56-F6ECF6BB9547}" type="slidenum">
              <a:rPr lang="en-GB">
                <a:solidFill>
                  <a:prstClr val="black"/>
                </a:solidFill>
              </a:rPr>
              <a:pPr>
                <a:defRPr/>
              </a:pPr>
              <a:t>‹#›</a:t>
            </a:fld>
            <a:endParaRPr lang="en-GB"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20/04/2018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20/04/2018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20/04/2018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20/04/2018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19256" cy="706090"/>
          </a:xfrm>
          <a:prstGeom prst="rect">
            <a:avLst/>
          </a:prstGeom>
        </p:spPr>
        <p:txBody>
          <a:bodyPr>
            <a:noAutofit/>
          </a:bodyPr>
          <a:lstStyle>
            <a:lvl1pPr algn="l">
              <a:defRPr sz="3600">
                <a:solidFill>
                  <a:schemeClr val="tx1"/>
                </a:solidFill>
                <a:latin typeface="Arial" pitchFamily="34" charset="0"/>
                <a:cs typeface="Arial" pitchFamily="34" charset="0"/>
              </a:defRPr>
            </a:lvl1pPr>
          </a:lstStyle>
          <a:p>
            <a:endParaRPr lang="en-GB" dirty="0"/>
          </a:p>
        </p:txBody>
      </p:sp>
      <p:sp>
        <p:nvSpPr>
          <p:cNvPr id="4" name="Date Placeholder 3"/>
          <p:cNvSpPr>
            <a:spLocks noGrp="1"/>
          </p:cNvSpPr>
          <p:nvPr>
            <p:ph type="dt" sz="half" idx="10"/>
          </p:nvPr>
        </p:nvSpPr>
        <p:spPr/>
        <p:txBody>
          <a:bodyPr/>
          <a:lstStyle/>
          <a:p>
            <a:fld id="{5CB99359-DB7F-461E-B9CB-38F4173597E8}" type="datetime1">
              <a:rPr lang="en-GB" smtClean="0">
                <a:solidFill>
                  <a:prstClr val="black">
                    <a:tint val="75000"/>
                  </a:prstClr>
                </a:solidFill>
              </a:rPr>
              <a:pPr/>
              <a:t>20/04/2018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a:t>
            </a:r>
          </a:p>
        </p:txBody>
      </p:sp>
      <p:sp>
        <p:nvSpPr>
          <p:cNvPr id="6" name="Slide Number Placeholder 5"/>
          <p:cNvSpPr>
            <a:spLocks noGrp="1"/>
          </p:cNvSpPr>
          <p:nvPr>
            <p:ph type="sldNum" sz="quarter" idx="12"/>
          </p:nvPr>
        </p:nvSpPr>
        <p:spPr/>
        <p:txBody>
          <a:bodyPr/>
          <a:lstStyle/>
          <a:p>
            <a:fld id="{B2406199-DA7C-4695-8349-8CE760934ECF}" type="slidenum">
              <a:rPr lang="en-GB" smtClean="0">
                <a:solidFill>
                  <a:prstClr val="black">
                    <a:tint val="75000"/>
                  </a:prstClr>
                </a:solidFill>
              </a:rPr>
              <a:pPr/>
              <a:t>‹#›</a:t>
            </a:fld>
            <a:endParaRPr lang="en-GB" dirty="0">
              <a:solidFill>
                <a:prstClr val="black">
                  <a:tint val="75000"/>
                </a:prstClr>
              </a:solidFill>
            </a:endParaRPr>
          </a:p>
        </p:txBody>
      </p:sp>
      <p:sp>
        <p:nvSpPr>
          <p:cNvPr id="3" name="Content Placeholder 2"/>
          <p:cNvSpPr>
            <a:spLocks noGrp="1"/>
          </p:cNvSpPr>
          <p:nvPr>
            <p:ph idx="1"/>
          </p:nvPr>
        </p:nvSpPr>
        <p:spPr>
          <a:xfrm>
            <a:off x="457200" y="1268760"/>
            <a:ext cx="8229600" cy="4525963"/>
          </a:xfrm>
          <a:prstGeom prst="rect">
            <a:avLst/>
          </a:prstGeom>
        </p:spPr>
        <p:txBody>
          <a:bodyPr/>
          <a:lstStyle>
            <a:lvl1pPr marL="0" indent="0">
              <a:buNone/>
              <a:defRPr/>
            </a:lvl1pPr>
          </a:lstStyle>
          <a:p>
            <a:pPr lvl="0"/>
            <a:endParaRPr lang="en-GB" dirty="0"/>
          </a:p>
        </p:txBody>
      </p:sp>
    </p:spTree>
    <p:extLst>
      <p:ext uri="{BB962C8B-B14F-4D97-AF65-F5344CB8AC3E}">
        <p14:creationId xmlns:p14="http://schemas.microsoft.com/office/powerpoint/2010/main" val="380277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7.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8.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0.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1.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2.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3.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4.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5.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6.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7.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8.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20/04/2018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4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20/04/2018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6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7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20/04/2018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5"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99"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1"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A685A396-BF8A-4535-BB69-520B76930B00}" type="datetimeFigureOut">
              <a:rPr lang="en-GB">
                <a:solidFill>
                  <a:prstClr val="black"/>
                </a:solidFill>
              </a:rPr>
              <a:pPr>
                <a:defRPr/>
              </a:pPr>
              <a:t>20/04/2018</a:t>
            </a:fld>
            <a:endParaRPr lang="en-GB"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F0A0A3DE-9D63-4A47-9CF6-26396BB11370}" type="slidenum">
              <a:rPr lang="en-GB">
                <a:solidFill>
                  <a:prstClr val="black"/>
                </a:solidFill>
              </a:rPr>
              <a:pPr>
                <a:defRPr/>
              </a:pPr>
              <a:t>‹#›</a:t>
            </a:fld>
            <a:endParaRPr lang="en-GB"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03" r:id="rId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20/04/2018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20/04/2018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20/04/2018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20/04/2018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E054DB-C01F-43C8-953F-A4607DE7DB56}" type="datetime1">
              <a:rPr lang="en-GB" smtClean="0">
                <a:solidFill>
                  <a:prstClr val="black">
                    <a:tint val="75000"/>
                  </a:prstClr>
                </a:solidFill>
                <a:latin typeface="Gill Sans MT"/>
                <a:cs typeface="+mn-cs"/>
              </a:rPr>
              <a:pPr fontAlgn="auto">
                <a:spcBef>
                  <a:spcPts val="0"/>
                </a:spcBef>
                <a:spcAft>
                  <a:spcPts val="0"/>
                </a:spcAft>
              </a:pPr>
              <a:t>20/04/2018</a:t>
            </a:fld>
            <a:endParaRPr lang="en-GB" dirty="0">
              <a:solidFill>
                <a:prstClr val="black">
                  <a:tint val="75000"/>
                </a:prstClr>
              </a:solidFill>
              <a:latin typeface="Gill Sans MT"/>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GB" dirty="0">
                <a:solidFill>
                  <a:prstClr val="black">
                    <a:tint val="75000"/>
                  </a:prstClr>
                </a:solidFill>
                <a:latin typeface="Gill Sans MT"/>
                <a:cs typeface="+mn-cs"/>
              </a:rPr>
              <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2406199-DA7C-4695-8349-8CE760934ECF}" type="slidenum">
              <a:rPr lang="en-GB" smtClean="0">
                <a:solidFill>
                  <a:prstClr val="black">
                    <a:tint val="75000"/>
                  </a:prstClr>
                </a:solidFill>
                <a:latin typeface="Gill Sans MT"/>
                <a:cs typeface="+mn-cs"/>
              </a:rPr>
              <a:pPr fontAlgn="auto">
                <a:spcBef>
                  <a:spcPts val="0"/>
                </a:spcBef>
                <a:spcAft>
                  <a:spcPts val="0"/>
                </a:spcAft>
              </a:pPr>
              <a:t>‹#›</a:t>
            </a:fld>
            <a:endParaRPr lang="en-GB" dirty="0">
              <a:solidFill>
                <a:prstClr val="black">
                  <a:tint val="75000"/>
                </a:prstClr>
              </a:solidFill>
              <a:latin typeface="Gill Sans MT"/>
              <a:cs typeface="+mn-cs"/>
            </a:endParaRP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4" y="5908902"/>
            <a:ext cx="2160240" cy="9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467544" y="894730"/>
            <a:ext cx="8208912" cy="0"/>
          </a:xfrm>
          <a:prstGeom prst="line">
            <a:avLst/>
          </a:prstGeom>
          <a:ln w="50800">
            <a:solidFill>
              <a:srgbClr val="B6C9D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17171" y="5908902"/>
            <a:ext cx="0" cy="904474"/>
          </a:xfrm>
          <a:prstGeom prst="line">
            <a:avLst/>
          </a:prstGeom>
          <a:ln w="25400">
            <a:solidFill>
              <a:srgbClr val="B6C9D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467544" y="116632"/>
            <a:ext cx="8219256" cy="778098"/>
          </a:xfrm>
          <a:prstGeom prst="rect">
            <a:avLst/>
          </a:prstGeom>
        </p:spPr>
        <p:txBody>
          <a:bodyPr>
            <a:noAutofit/>
          </a:bodyPr>
          <a:lstStyle>
            <a:lvl1pPr algn="l" defTabSz="914400" rtl="0" eaLnBrk="1" latinLnBrk="0" hangingPunct="1">
              <a:spcBef>
                <a:spcPct val="0"/>
              </a:spcBef>
              <a:buNone/>
              <a:defRPr sz="3600" kern="1200" baseline="0">
                <a:solidFill>
                  <a:schemeClr val="tx1"/>
                </a:solidFill>
                <a:latin typeface="Arial" pitchFamily="34" charset="0"/>
                <a:ea typeface="+mj-ea"/>
                <a:cs typeface="Arial" pitchFamily="34" charset="0"/>
              </a:defRPr>
            </a:lvl1pPr>
          </a:lstStyle>
          <a:p>
            <a:pPr fontAlgn="auto">
              <a:spcAft>
                <a:spcPts val="0"/>
              </a:spcAft>
            </a:pPr>
            <a:endParaRPr lang="en-GB" dirty="0">
              <a:solidFill>
                <a:prstClr val="black"/>
              </a:solidFill>
            </a:endParaRPr>
          </a:p>
        </p:txBody>
      </p:sp>
      <p:sp>
        <p:nvSpPr>
          <p:cNvPr id="16" name="Content Placeholder 2"/>
          <p:cNvSpPr txBox="1">
            <a:spLocks/>
          </p:cNvSpPr>
          <p:nvPr userDrawn="1"/>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dirty="0">
              <a:solidFill>
                <a:prstClr val="black"/>
              </a:solidFill>
            </a:endParaRPr>
          </a:p>
        </p:txBody>
      </p:sp>
    </p:spTree>
    <p:extLst>
      <p:ext uri="{BB962C8B-B14F-4D97-AF65-F5344CB8AC3E}">
        <p14:creationId xmlns:p14="http://schemas.microsoft.com/office/powerpoint/2010/main" val="2272875269"/>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spcBef>
          <a:spcPct val="0"/>
        </a:spcBef>
        <a:buNone/>
        <a:defRPr sz="36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4" cstate="print"/>
          <a:srcRect/>
          <a:stretch>
            <a:fillRect/>
          </a:stretch>
        </p:blipFill>
        <p:spPr bwMode="auto">
          <a:xfrm>
            <a:off x="0" y="-1588"/>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457200"/>
            <a:ext cx="7772400" cy="1143000"/>
          </a:xfrm>
          <a:prstGeom prst="rect">
            <a:avLst/>
          </a:prstGeom>
          <a:solidFill>
            <a:srgbClr val="09337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828800"/>
            <a:ext cx="7772400" cy="2514600"/>
          </a:xfrm>
          <a:prstGeom prst="rect">
            <a:avLst/>
          </a:prstGeom>
          <a:solidFill>
            <a:srgbClr val="09337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sz="1600" b="1">
          <a:solidFill>
            <a:schemeClr val="bg1"/>
          </a:solidFill>
          <a:latin typeface="+mn-lt"/>
        </a:defRPr>
      </a:lvl5pPr>
      <a:lvl6pPr marL="2514600" indent="-228600" algn="l" rtl="0" fontAlgn="base">
        <a:spcBef>
          <a:spcPct val="20000"/>
        </a:spcBef>
        <a:spcAft>
          <a:spcPct val="0"/>
        </a:spcAft>
        <a:buChar char="»"/>
        <a:defRPr sz="1600" b="1">
          <a:solidFill>
            <a:schemeClr val="bg1"/>
          </a:solidFill>
          <a:latin typeface="+mn-lt"/>
        </a:defRPr>
      </a:lvl6pPr>
      <a:lvl7pPr marL="2971800" indent="-228600" algn="l" rtl="0" fontAlgn="base">
        <a:spcBef>
          <a:spcPct val="20000"/>
        </a:spcBef>
        <a:spcAft>
          <a:spcPct val="0"/>
        </a:spcAft>
        <a:buChar char="»"/>
        <a:defRPr sz="1600" b="1">
          <a:solidFill>
            <a:schemeClr val="bg1"/>
          </a:solidFill>
          <a:latin typeface="+mn-lt"/>
        </a:defRPr>
      </a:lvl7pPr>
      <a:lvl8pPr marL="3429000" indent="-228600" algn="l" rtl="0" fontAlgn="base">
        <a:spcBef>
          <a:spcPct val="20000"/>
        </a:spcBef>
        <a:spcAft>
          <a:spcPct val="0"/>
        </a:spcAft>
        <a:buChar char="»"/>
        <a:defRPr sz="1600" b="1">
          <a:solidFill>
            <a:schemeClr val="bg1"/>
          </a:solidFill>
          <a:latin typeface="+mn-lt"/>
        </a:defRPr>
      </a:lvl8pPr>
      <a:lvl9pPr marL="3886200" indent="-228600" algn="l" rtl="0" fontAlgn="base">
        <a:spcBef>
          <a:spcPct val="20000"/>
        </a:spcBef>
        <a:spcAft>
          <a:spcPct val="0"/>
        </a:spcAft>
        <a:buChar char="»"/>
        <a:defRPr sz="16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rt in hands.jpg"/>
          <p:cNvPicPr>
            <a:picLocks noGrp="1" noChangeAspect="1"/>
          </p:cNvPicPr>
          <p:nvPr>
            <p:ph idx="1"/>
          </p:nvPr>
        </p:nvPicPr>
        <p:blipFill>
          <a:blip r:embed="rId2" cstate="print"/>
          <a:stretch>
            <a:fillRect/>
          </a:stretch>
        </p:blipFill>
        <p:spPr>
          <a:xfrm>
            <a:off x="899592" y="1340768"/>
            <a:ext cx="7282444" cy="4176464"/>
          </a:xfrm>
        </p:spPr>
      </p:pic>
      <p:sp>
        <p:nvSpPr>
          <p:cNvPr id="3" name="Title 2"/>
          <p:cNvSpPr>
            <a:spLocks noGrp="1"/>
          </p:cNvSpPr>
          <p:nvPr>
            <p:ph type="title"/>
          </p:nvPr>
        </p:nvSpPr>
        <p:spPr/>
        <p:txBody>
          <a:bodyPr/>
          <a:lstStyle/>
          <a:p>
            <a:r>
              <a:rPr lang="en-GB" dirty="0"/>
              <a:t>Lets Make Complaints Better?</a:t>
            </a:r>
          </a:p>
        </p:txBody>
      </p:sp>
      <p:sp>
        <p:nvSpPr>
          <p:cNvPr id="5" name="Rectangle 4"/>
          <p:cNvSpPr/>
          <p:nvPr/>
        </p:nvSpPr>
        <p:spPr>
          <a:xfrm>
            <a:off x="3563888" y="5733256"/>
            <a:ext cx="5580112" cy="646331"/>
          </a:xfrm>
          <a:prstGeom prst="rect">
            <a:avLst/>
          </a:prstGeom>
        </p:spPr>
        <p:txBody>
          <a:bodyPr wrap="square">
            <a:spAutoFit/>
          </a:bodyPr>
          <a:lstStyle/>
          <a:p>
            <a:r>
              <a:rPr lang="en-GB" dirty="0">
                <a:solidFill>
                  <a:prstClr val="black"/>
                </a:solidFill>
              </a:rPr>
              <a:t> </a:t>
            </a:r>
            <a:r>
              <a:rPr lang="en-GB" b="1" dirty="0">
                <a:solidFill>
                  <a:prstClr val="black"/>
                </a:solidFill>
              </a:rPr>
              <a:t>Nicola Williams, Assistant Director of Nursing &amp;  </a:t>
            </a:r>
          </a:p>
          <a:p>
            <a:r>
              <a:rPr lang="en-GB" b="1" dirty="0">
                <a:solidFill>
                  <a:prstClr val="black"/>
                </a:solidFill>
              </a:rPr>
              <a:t>               Patient Experience ABMU Health Board  </a:t>
            </a:r>
            <a:endParaRPr lang="en-GB" dirty="0">
              <a:solidFill>
                <a:prstClr val="blac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8686800" cy="5949280"/>
          </a:xfrm>
        </p:spPr>
        <p:txBody>
          <a:bodyPr/>
          <a:lstStyle/>
          <a:p>
            <a:r>
              <a:rPr lang="en-GB" dirty="0">
                <a:latin typeface="Arial" pitchFamily="34" charset="0"/>
                <a:cs typeface="Arial" pitchFamily="34" charset="0"/>
              </a:rPr>
              <a:t>Don’t get it wrong in the first place! </a:t>
            </a:r>
          </a:p>
          <a:p>
            <a:r>
              <a:rPr lang="en-GB" dirty="0">
                <a:latin typeface="Arial" pitchFamily="34" charset="0"/>
                <a:cs typeface="Arial" pitchFamily="34" charset="0"/>
              </a:rPr>
              <a:t>Create a culture where every individual is devoted to excellent service and service recovery is an instinctive reaction </a:t>
            </a:r>
          </a:p>
          <a:p>
            <a:r>
              <a:rPr lang="en-GB" dirty="0">
                <a:latin typeface="Arial" pitchFamily="34" charset="0"/>
                <a:cs typeface="Arial" pitchFamily="34" charset="0"/>
              </a:rPr>
              <a:t>Empower every individual to resolve complaints</a:t>
            </a:r>
          </a:p>
          <a:p>
            <a:r>
              <a:rPr lang="en-GB" dirty="0">
                <a:latin typeface="Arial" pitchFamily="34" charset="0"/>
                <a:cs typeface="Arial" pitchFamily="34" charset="0"/>
              </a:rPr>
              <a:t>NOT ignore problem / ‘go to ground’</a:t>
            </a:r>
          </a:p>
          <a:p>
            <a:r>
              <a:rPr lang="en-GB" dirty="0">
                <a:latin typeface="Arial" pitchFamily="34" charset="0"/>
                <a:cs typeface="Arial" pitchFamily="34" charset="0"/>
              </a:rPr>
              <a:t>Work with patients &amp; families to get it right </a:t>
            </a:r>
          </a:p>
          <a:p>
            <a:r>
              <a:rPr lang="en-GB" dirty="0">
                <a:latin typeface="Arial" pitchFamily="34" charset="0"/>
                <a:cs typeface="Arial" pitchFamily="34" charset="0"/>
              </a:rPr>
              <a:t>Admit and apologise when things have gone wrong </a:t>
            </a:r>
          </a:p>
          <a:p>
            <a:r>
              <a:rPr lang="en-GB" dirty="0">
                <a:latin typeface="Arial" pitchFamily="34" charset="0"/>
                <a:cs typeface="Arial" pitchFamily="34" charset="0"/>
              </a:rPr>
              <a:t>Explain fully if things have not gone wrong – don’t be defensive </a:t>
            </a:r>
          </a:p>
          <a:p>
            <a:r>
              <a:rPr lang="en-GB" dirty="0">
                <a:latin typeface="Arial" pitchFamily="34" charset="0"/>
                <a:cs typeface="Arial" pitchFamily="34" charset="0"/>
              </a:rPr>
              <a:t>Consider appropriate redress</a:t>
            </a:r>
          </a:p>
          <a:p>
            <a:r>
              <a:rPr lang="en-GB" dirty="0">
                <a:latin typeface="Arial" pitchFamily="34" charset="0"/>
                <a:cs typeface="Arial" pitchFamily="34" charset="0"/>
              </a:rPr>
              <a:t>Special Care with bereaved – especially unexpected deaths </a:t>
            </a:r>
          </a:p>
          <a:p>
            <a:endParaRPr lang="en-GB" dirty="0"/>
          </a:p>
        </p:txBody>
      </p:sp>
      <p:sp>
        <p:nvSpPr>
          <p:cNvPr id="3" name="Title 2"/>
          <p:cNvSpPr>
            <a:spLocks noGrp="1"/>
          </p:cNvSpPr>
          <p:nvPr>
            <p:ph type="title"/>
          </p:nvPr>
        </p:nvSpPr>
        <p:spPr>
          <a:xfrm>
            <a:off x="457200" y="274638"/>
            <a:ext cx="8229600" cy="634082"/>
          </a:xfrm>
        </p:spPr>
        <p:txBody>
          <a:bodyPr>
            <a:normAutofit fontScale="90000"/>
          </a:bodyPr>
          <a:lstStyle/>
          <a:p>
            <a:r>
              <a:rPr lang="en-GB" dirty="0"/>
              <a:t>Culture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6525344"/>
          </a:xfrm>
        </p:spPr>
        <p:txBody>
          <a:bodyPr/>
          <a:lstStyle/>
          <a:p>
            <a:r>
              <a:rPr lang="en-GB" b="1" dirty="0">
                <a:latin typeface="Arial" pitchFamily="34" charset="0"/>
                <a:cs typeface="Arial" pitchFamily="34" charset="0"/>
              </a:rPr>
              <a:t>Full Change Programme: </a:t>
            </a:r>
          </a:p>
          <a:p>
            <a:pPr lvl="1"/>
            <a:r>
              <a:rPr lang="en-GB" dirty="0">
                <a:latin typeface="Arial" pitchFamily="34" charset="0"/>
                <a:cs typeface="Arial" pitchFamily="34" charset="0"/>
              </a:rPr>
              <a:t>Assistant Director dedicated clinical leadership to drive the organisational change programme</a:t>
            </a:r>
          </a:p>
          <a:p>
            <a:pPr lvl="1"/>
            <a:r>
              <a:rPr lang="en-GB" dirty="0">
                <a:latin typeface="Arial" pitchFamily="34" charset="0"/>
                <a:cs typeface="Arial" pitchFamily="34" charset="0"/>
              </a:rPr>
              <a:t>Realign Executive Responsibility </a:t>
            </a:r>
          </a:p>
          <a:p>
            <a:pPr lvl="1"/>
            <a:r>
              <a:rPr lang="en-GB" dirty="0">
                <a:latin typeface="Arial" pitchFamily="34" charset="0"/>
                <a:cs typeface="Arial" pitchFamily="34" charset="0"/>
              </a:rPr>
              <a:t>Dedicated finances</a:t>
            </a:r>
          </a:p>
          <a:p>
            <a:pPr lvl="1"/>
            <a:r>
              <a:rPr lang="en-GB" dirty="0">
                <a:latin typeface="Arial" pitchFamily="34" charset="0"/>
                <a:cs typeface="Arial" pitchFamily="34" charset="0"/>
              </a:rPr>
              <a:t>Can do attitude – not taking no for an answer!</a:t>
            </a:r>
          </a:p>
          <a:p>
            <a:r>
              <a:rPr lang="en-GB" b="1" dirty="0">
                <a:latin typeface="Arial" pitchFamily="34" charset="0"/>
                <a:cs typeface="Arial" pitchFamily="34" charset="0"/>
              </a:rPr>
              <a:t>Getting the Foundations Right </a:t>
            </a:r>
          </a:p>
          <a:p>
            <a:pPr lvl="1"/>
            <a:r>
              <a:rPr lang="en-GB" dirty="0">
                <a:latin typeface="Arial" pitchFamily="34" charset="0"/>
                <a:cs typeface="Arial" pitchFamily="34" charset="0"/>
              </a:rPr>
              <a:t>New Datix (patient safety system)- live 1</a:t>
            </a:r>
            <a:r>
              <a:rPr lang="en-GB" baseline="30000" dirty="0">
                <a:latin typeface="Arial" pitchFamily="34" charset="0"/>
                <a:cs typeface="Arial" pitchFamily="34" charset="0"/>
              </a:rPr>
              <a:t>st</a:t>
            </a:r>
            <a:r>
              <a:rPr lang="en-GB" dirty="0">
                <a:latin typeface="Arial" pitchFamily="34" charset="0"/>
                <a:cs typeface="Arial" pitchFamily="34" charset="0"/>
              </a:rPr>
              <a:t> Dec 2014 fully integrated Datix web – live ward- board dashboard reporting &amp; enhanced meaningful clinical codes </a:t>
            </a:r>
          </a:p>
          <a:p>
            <a:pPr lvl="1"/>
            <a:r>
              <a:rPr lang="en-GB" dirty="0">
                <a:latin typeface="Arial" pitchFamily="34" charset="0"/>
                <a:cs typeface="Arial" pitchFamily="34" charset="0"/>
              </a:rPr>
              <a:t>Patient Focussed- Department of Investigations &amp; Redress become Patient Feedback team </a:t>
            </a:r>
          </a:p>
          <a:p>
            <a:pPr lvl="1"/>
            <a:r>
              <a:rPr lang="en-GB" dirty="0">
                <a:latin typeface="Arial" pitchFamily="34" charset="0"/>
                <a:cs typeface="Arial" pitchFamily="34" charset="0"/>
              </a:rPr>
              <a:t>Redesign the central team – the right people doing the right job with the right tools &amp; support in the right way</a:t>
            </a:r>
          </a:p>
          <a:p>
            <a:pPr lvl="1">
              <a:buNone/>
            </a:pPr>
            <a:r>
              <a:rPr lang="en-GB" dirty="0">
                <a:latin typeface="Arial" pitchFamily="34" charset="0"/>
                <a:cs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380"/>
          </a:xfrm>
        </p:spPr>
        <p:txBody>
          <a:bodyPr/>
          <a:lstStyle/>
          <a:p>
            <a:r>
              <a:rPr lang="en-GB" dirty="0">
                <a:latin typeface="Arial" pitchFamily="34" charset="0"/>
                <a:cs typeface="Arial" pitchFamily="34" charset="0"/>
              </a:rPr>
              <a:t>Dedicated Serious Incident Team (3) do all serious incident (harm / death) investigations</a:t>
            </a:r>
          </a:p>
          <a:p>
            <a:r>
              <a:rPr lang="en-GB" dirty="0">
                <a:latin typeface="Arial" pitchFamily="34" charset="0"/>
                <a:cs typeface="Arial" pitchFamily="34" charset="0"/>
              </a:rPr>
              <a:t>Dedicated Ombudsman Clinical Lead</a:t>
            </a:r>
          </a:p>
          <a:p>
            <a:r>
              <a:rPr lang="en-GB" dirty="0">
                <a:latin typeface="Arial" pitchFamily="34" charset="0"/>
                <a:cs typeface="Arial" pitchFamily="34" charset="0"/>
              </a:rPr>
              <a:t>Dedicated claims, inquest &amp; redress team- all legally trained</a:t>
            </a:r>
          </a:p>
          <a:p>
            <a:r>
              <a:rPr lang="en-GB" dirty="0">
                <a:latin typeface="Arial" pitchFamily="34" charset="0"/>
                <a:cs typeface="Arial" pitchFamily="34" charset="0"/>
              </a:rPr>
              <a:t>Dedicated Complaints Team- 50% clinically trained staff (therapists / nurses)</a:t>
            </a:r>
          </a:p>
          <a:p>
            <a:r>
              <a:rPr lang="en-GB" dirty="0">
                <a:latin typeface="Arial" pitchFamily="34" charset="0"/>
                <a:cs typeface="Arial" pitchFamily="34" charset="0"/>
              </a:rPr>
              <a:t>Sufficient Admin Support </a:t>
            </a:r>
          </a:p>
          <a:p>
            <a:r>
              <a:rPr lang="en-GB" dirty="0">
                <a:latin typeface="Arial" pitchFamily="34" charset="0"/>
                <a:cs typeface="Arial" pitchFamily="34" charset="0"/>
              </a:rPr>
              <a:t>Getting case numbers right – 15 open complaints</a:t>
            </a:r>
          </a:p>
          <a:p>
            <a:r>
              <a:rPr lang="en-GB" dirty="0">
                <a:latin typeface="Arial" pitchFamily="34" charset="0"/>
                <a:cs typeface="Arial" pitchFamily="34" charset="0"/>
              </a:rPr>
              <a:t>More senior staff on emails (band 4’s)</a:t>
            </a:r>
          </a:p>
          <a:p>
            <a:r>
              <a:rPr lang="en-GB" dirty="0">
                <a:latin typeface="Arial" pitchFamily="34" charset="0"/>
                <a:cs typeface="Arial" pitchFamily="34" charset="0"/>
              </a:rPr>
              <a:t> Dedicated customer care / nipping issues in</a:t>
            </a:r>
          </a:p>
          <a:p>
            <a:pPr>
              <a:buNone/>
            </a:pPr>
            <a:r>
              <a:rPr lang="en-GB" dirty="0">
                <a:latin typeface="Arial" pitchFamily="34" charset="0"/>
                <a:cs typeface="Arial" pitchFamily="34" charset="0"/>
              </a:rPr>
              <a:t>                   bud / telephone aggression trainer </a:t>
            </a:r>
          </a:p>
          <a:p>
            <a:pPr>
              <a:buNone/>
            </a:pPr>
            <a:endParaRPr lang="en-GB" dirty="0"/>
          </a:p>
        </p:txBody>
      </p:sp>
      <p:sp>
        <p:nvSpPr>
          <p:cNvPr id="3" name="Title 2"/>
          <p:cNvSpPr>
            <a:spLocks noGrp="1"/>
          </p:cNvSpPr>
          <p:nvPr>
            <p:ph type="title"/>
          </p:nvPr>
        </p:nvSpPr>
        <p:spPr>
          <a:xfrm>
            <a:off x="457200" y="274638"/>
            <a:ext cx="8229600" cy="634082"/>
          </a:xfrm>
        </p:spPr>
        <p:txBody>
          <a:bodyPr>
            <a:normAutofit fontScale="90000"/>
          </a:bodyPr>
          <a:lstStyle/>
          <a:p>
            <a:r>
              <a:rPr lang="en-GB" dirty="0"/>
              <a:t>Re-designed Team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latin typeface="Arial" pitchFamily="34" charset="0"/>
                <a:cs typeface="Arial" pitchFamily="34" charset="0"/>
              </a:rPr>
              <a:t>Ensure all staff trained to do the job their are being asked to do </a:t>
            </a:r>
          </a:p>
          <a:p>
            <a:r>
              <a:rPr lang="en-GB" dirty="0">
                <a:latin typeface="Arial" pitchFamily="34" charset="0"/>
                <a:cs typeface="Arial" pitchFamily="34" charset="0"/>
              </a:rPr>
              <a:t>RCA training</a:t>
            </a:r>
          </a:p>
          <a:p>
            <a:r>
              <a:rPr lang="en-GB" dirty="0">
                <a:latin typeface="Arial" pitchFamily="34" charset="0"/>
                <a:cs typeface="Arial" pitchFamily="34" charset="0"/>
              </a:rPr>
              <a:t>Dedicated specialist Investigation training</a:t>
            </a:r>
          </a:p>
          <a:p>
            <a:r>
              <a:rPr lang="en-GB" dirty="0">
                <a:latin typeface="Arial" pitchFamily="34" charset="0"/>
                <a:cs typeface="Arial" pitchFamily="34" charset="0"/>
              </a:rPr>
              <a:t>Customer Care / nipping issues in bud training front line staff </a:t>
            </a:r>
          </a:p>
          <a:p>
            <a:r>
              <a:rPr lang="en-GB" dirty="0">
                <a:latin typeface="Arial" pitchFamily="34" charset="0"/>
                <a:cs typeface="Arial" pitchFamily="34" charset="0"/>
              </a:rPr>
              <a:t>Mandatory Complaints &amp; redress training for all managers &amp; governance staff </a:t>
            </a:r>
          </a:p>
          <a:p>
            <a:r>
              <a:rPr lang="en-GB" dirty="0">
                <a:latin typeface="Arial" pitchFamily="34" charset="0"/>
                <a:cs typeface="Arial" pitchFamily="34" charset="0"/>
              </a:rPr>
              <a:t>POVA training</a:t>
            </a:r>
          </a:p>
        </p:txBody>
      </p:sp>
      <p:sp>
        <p:nvSpPr>
          <p:cNvPr id="3" name="Title 2"/>
          <p:cNvSpPr>
            <a:spLocks noGrp="1"/>
          </p:cNvSpPr>
          <p:nvPr>
            <p:ph type="title"/>
          </p:nvPr>
        </p:nvSpPr>
        <p:spPr/>
        <p:txBody>
          <a:bodyPr/>
          <a:lstStyle/>
          <a:p>
            <a:r>
              <a:rPr lang="en-GB" dirty="0"/>
              <a:t>Education / Training &amp; Support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568952" cy="5472608"/>
          </a:xfrm>
        </p:spPr>
        <p:txBody>
          <a:bodyPr/>
          <a:lstStyle/>
          <a:p>
            <a:r>
              <a:rPr lang="en-GB" dirty="0">
                <a:latin typeface="Arial" pitchFamily="34" charset="0"/>
                <a:cs typeface="Arial" pitchFamily="34" charset="0"/>
              </a:rPr>
              <a:t>Speedy Resolution Waiting List / appointment complaints</a:t>
            </a:r>
          </a:p>
          <a:p>
            <a:r>
              <a:rPr lang="en-GB" dirty="0">
                <a:latin typeface="Arial" pitchFamily="34" charset="0"/>
                <a:cs typeface="Arial" pitchFamily="34" charset="0"/>
              </a:rPr>
              <a:t>Immediate contact on receipt of letter – have discussion / discuss requirements &amp; expectations, apologise &amp; agree way forward- fantastic difference – e.g. 50% closure of ED complaints</a:t>
            </a:r>
          </a:p>
          <a:p>
            <a:r>
              <a:rPr lang="en-GB" dirty="0">
                <a:latin typeface="Arial" pitchFamily="34" charset="0"/>
                <a:cs typeface="Arial" pitchFamily="34" charset="0"/>
              </a:rPr>
              <a:t>Develop a relationship of trust with complainant</a:t>
            </a:r>
          </a:p>
          <a:p>
            <a:r>
              <a:rPr lang="en-GB" dirty="0">
                <a:latin typeface="Arial" pitchFamily="34" charset="0"/>
                <a:cs typeface="Arial" pitchFamily="34" charset="0"/>
              </a:rPr>
              <a:t>Keep to all promises</a:t>
            </a:r>
          </a:p>
          <a:p>
            <a:r>
              <a:rPr lang="en-GB" dirty="0">
                <a:latin typeface="Arial" pitchFamily="34" charset="0"/>
                <a:cs typeface="Arial" pitchFamily="34" charset="0"/>
              </a:rPr>
              <a:t>Offer meeting with senior clinicians to discuss </a:t>
            </a:r>
          </a:p>
          <a:p>
            <a:pPr>
              <a:buNone/>
            </a:pPr>
            <a:r>
              <a:rPr lang="en-GB" dirty="0">
                <a:latin typeface="Arial" pitchFamily="34" charset="0"/>
                <a:cs typeface="Arial" pitchFamily="34" charset="0"/>
              </a:rPr>
              <a:t>                 issues </a:t>
            </a:r>
          </a:p>
        </p:txBody>
      </p:sp>
      <p:sp>
        <p:nvSpPr>
          <p:cNvPr id="3" name="Title 2"/>
          <p:cNvSpPr>
            <a:spLocks noGrp="1"/>
          </p:cNvSpPr>
          <p:nvPr>
            <p:ph type="title"/>
          </p:nvPr>
        </p:nvSpPr>
        <p:spPr>
          <a:xfrm>
            <a:off x="457200" y="274638"/>
            <a:ext cx="8229600" cy="922114"/>
          </a:xfrm>
        </p:spPr>
        <p:txBody>
          <a:bodyPr/>
          <a:lstStyle/>
          <a:p>
            <a:r>
              <a:rPr lang="en-GB" dirty="0"/>
              <a:t>Revised Complaints Processes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04664"/>
            <a:ext cx="8435280" cy="6192688"/>
          </a:xfrm>
        </p:spPr>
        <p:txBody>
          <a:bodyPr/>
          <a:lstStyle/>
          <a:p>
            <a:r>
              <a:rPr lang="en-GB" dirty="0">
                <a:latin typeface="Arial" pitchFamily="34" charset="0"/>
                <a:cs typeface="Arial" pitchFamily="34" charset="0"/>
              </a:rPr>
              <a:t>Clinical triage of all formal complaints – each complaint assessed individually – lead nurse &amp; medical speciality leads taken active lead role</a:t>
            </a:r>
          </a:p>
          <a:p>
            <a:r>
              <a:rPr lang="en-GB" dirty="0">
                <a:latin typeface="Arial" pitchFamily="34" charset="0"/>
                <a:cs typeface="Arial" pitchFamily="34" charset="0"/>
              </a:rPr>
              <a:t>Clinical Independent Investigation Team – Nursing </a:t>
            </a:r>
          </a:p>
          <a:p>
            <a:r>
              <a:rPr lang="en-GB" dirty="0">
                <a:latin typeface="Arial" pitchFamily="34" charset="0"/>
                <a:cs typeface="Arial" pitchFamily="34" charset="0"/>
              </a:rPr>
              <a:t>Urgent work to address backlog</a:t>
            </a:r>
          </a:p>
          <a:p>
            <a:r>
              <a:rPr lang="en-GB" dirty="0">
                <a:latin typeface="Arial" pitchFamily="34" charset="0"/>
                <a:cs typeface="Arial" pitchFamily="34" charset="0"/>
              </a:rPr>
              <a:t>Very Senior review all response letters </a:t>
            </a:r>
          </a:p>
          <a:p>
            <a:r>
              <a:rPr lang="en-GB" dirty="0">
                <a:latin typeface="Arial" pitchFamily="34" charset="0"/>
                <a:cs typeface="Arial" pitchFamily="34" charset="0"/>
              </a:rPr>
              <a:t>Full engagement of CDs / Locality Directors</a:t>
            </a:r>
          </a:p>
          <a:p>
            <a:r>
              <a:rPr lang="en-GB" dirty="0">
                <a:latin typeface="Arial" pitchFamily="34" charset="0"/>
                <a:cs typeface="Arial" pitchFamily="34" charset="0"/>
              </a:rPr>
              <a:t>Mandatory Directorate / Locality Board detailed complaint analysis </a:t>
            </a:r>
          </a:p>
          <a:p>
            <a:r>
              <a:rPr lang="en-GB" dirty="0">
                <a:latin typeface="Arial" pitchFamily="34" charset="0"/>
                <a:cs typeface="Arial" pitchFamily="34" charset="0"/>
              </a:rPr>
              <a:t>Patient Advisory Liaison Service 7 days – 9am-8pm successfully introduced into one acute hospital site – support for staff, patients &amp; </a:t>
            </a:r>
          </a:p>
          <a:p>
            <a:pPr>
              <a:buNone/>
            </a:pPr>
            <a:r>
              <a:rPr lang="en-GB" dirty="0">
                <a:latin typeface="Arial" pitchFamily="34" charset="0"/>
                <a:cs typeface="Arial" pitchFamily="34" charset="0"/>
              </a:rPr>
              <a:t>                      their loved ones </a:t>
            </a:r>
          </a:p>
          <a:p>
            <a:pPr>
              <a:buNone/>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76672"/>
            <a:ext cx="8363272" cy="5530428"/>
          </a:xfrm>
        </p:spPr>
        <p:txBody>
          <a:bodyPr/>
          <a:lstStyle/>
          <a:p>
            <a:r>
              <a:rPr lang="en-GB" dirty="0">
                <a:latin typeface="Arial" pitchFamily="34" charset="0"/>
                <a:cs typeface="Arial" pitchFamily="34" charset="0"/>
              </a:rPr>
              <a:t>Don’t raise expectations – be clear what will be delivered and by when – especially if historical</a:t>
            </a:r>
          </a:p>
          <a:p>
            <a:r>
              <a:rPr lang="en-GB" dirty="0">
                <a:latin typeface="Arial" pitchFamily="34" charset="0"/>
                <a:cs typeface="Arial" pitchFamily="34" charset="0"/>
              </a:rPr>
              <a:t>Proportionate investigation using relevant RCA Tools- arrange an RCA meeting to get as many parties together </a:t>
            </a:r>
          </a:p>
          <a:p>
            <a:r>
              <a:rPr lang="en-GB" dirty="0">
                <a:latin typeface="Arial" pitchFamily="34" charset="0"/>
                <a:cs typeface="Arial" pitchFamily="34" charset="0"/>
              </a:rPr>
              <a:t>Earlier commissioning of external / </a:t>
            </a:r>
            <a:r>
              <a:rPr lang="en-GB" b="1" dirty="0">
                <a:latin typeface="Arial" pitchFamily="34" charset="0"/>
                <a:cs typeface="Arial" pitchFamily="34" charset="0"/>
              </a:rPr>
              <a:t>peer</a:t>
            </a:r>
            <a:r>
              <a:rPr lang="en-GB" dirty="0">
                <a:latin typeface="Arial" pitchFamily="34" charset="0"/>
                <a:cs typeface="Arial" pitchFamily="34" charset="0"/>
              </a:rPr>
              <a:t> review</a:t>
            </a:r>
          </a:p>
          <a:p>
            <a:r>
              <a:rPr lang="en-GB" dirty="0">
                <a:latin typeface="Arial" pitchFamily="34" charset="0"/>
                <a:cs typeface="Arial" pitchFamily="34" charset="0"/>
              </a:rPr>
              <a:t>Scope out all relevant national / care / NICE standards / guidelines- clear what you are measuring against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336704"/>
          </a:xfrm>
        </p:spPr>
        <p:txBody>
          <a:bodyPr/>
          <a:lstStyle/>
          <a:p>
            <a:r>
              <a:rPr lang="en-GB" dirty="0">
                <a:latin typeface="Arial" pitchFamily="34" charset="0"/>
                <a:cs typeface="Arial" pitchFamily="34" charset="0"/>
              </a:rPr>
              <a:t>Raising profile of need to consider breach of duty of care / qualifying liability</a:t>
            </a:r>
          </a:p>
          <a:p>
            <a:r>
              <a:rPr lang="en-GB" dirty="0">
                <a:latin typeface="Arial" pitchFamily="34" charset="0"/>
                <a:cs typeface="Arial" pitchFamily="34" charset="0"/>
              </a:rPr>
              <a:t>Ensuring 30 &amp; 60 day response timescales uppermost in everyone’s minds</a:t>
            </a:r>
          </a:p>
          <a:p>
            <a:r>
              <a:rPr lang="en-GB" dirty="0">
                <a:latin typeface="Arial" pitchFamily="34" charset="0"/>
                <a:cs typeface="Arial" pitchFamily="34" charset="0"/>
              </a:rPr>
              <a:t>Not allowing </a:t>
            </a:r>
            <a:r>
              <a:rPr lang="en-GB" dirty="0" err="1">
                <a:latin typeface="Arial" pitchFamily="34" charset="0"/>
                <a:cs typeface="Arial" pitchFamily="34" charset="0"/>
              </a:rPr>
              <a:t>jargonistic</a:t>
            </a:r>
            <a:r>
              <a:rPr lang="en-GB" dirty="0">
                <a:latin typeface="Arial" pitchFamily="34" charset="0"/>
                <a:cs typeface="Arial" pitchFamily="34" charset="0"/>
              </a:rPr>
              <a:t>, negative &amp; defensive responses to go out </a:t>
            </a:r>
          </a:p>
          <a:p>
            <a:r>
              <a:rPr lang="en-GB" dirty="0">
                <a:latin typeface="Arial" pitchFamily="34" charset="0"/>
                <a:cs typeface="Arial" pitchFamily="34" charset="0"/>
              </a:rPr>
              <a:t>Treating complainants &amp; their issues as you would wish for yourself or your family- </a:t>
            </a:r>
            <a:r>
              <a:rPr lang="en-GB" b="1" dirty="0">
                <a:latin typeface="Arial" pitchFamily="34" charset="0"/>
                <a:cs typeface="Arial" pitchFamily="34" charset="0"/>
              </a:rPr>
              <a:t>always put ourselves in their shoes</a:t>
            </a:r>
          </a:p>
          <a:p>
            <a:r>
              <a:rPr lang="en-GB" dirty="0">
                <a:latin typeface="Arial" pitchFamily="34" charset="0"/>
                <a:cs typeface="Arial" pitchFamily="34" charset="0"/>
              </a:rPr>
              <a:t>Ensure all staff escalate anything they cannot handle / not sure of / not getting support for immediately</a:t>
            </a:r>
          </a:p>
          <a:p>
            <a:r>
              <a:rPr lang="en-GB" dirty="0">
                <a:latin typeface="Arial" pitchFamily="34" charset="0"/>
                <a:cs typeface="Arial" pitchFamily="34" charset="0"/>
              </a:rPr>
              <a:t>Ensure Accountable &amp; Responsible Officer /s ‘sign off’(before final sign off)- THIS SHOULD </a:t>
            </a:r>
          </a:p>
          <a:p>
            <a:pPr>
              <a:buNone/>
            </a:pPr>
            <a:r>
              <a:rPr lang="en-GB" dirty="0">
                <a:latin typeface="Arial" pitchFamily="34" charset="0"/>
                <a:cs typeface="Arial" pitchFamily="34" charset="0"/>
              </a:rPr>
              <a:t>                              NOT BE DELEGATED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2856"/>
            <a:ext cx="8229600" cy="3874244"/>
          </a:xfrm>
        </p:spPr>
        <p:txBody>
          <a:bodyPr/>
          <a:lstStyle/>
          <a:p>
            <a:r>
              <a:rPr lang="en-GB" dirty="0">
                <a:latin typeface="Arial" pitchFamily="34" charset="0"/>
                <a:cs typeface="Arial" pitchFamily="34" charset="0"/>
              </a:rPr>
              <a:t>Patient Support Officers advising bereaved if at any point they have any questions to contact Patient Feedback team / PALs</a:t>
            </a:r>
          </a:p>
          <a:p>
            <a:r>
              <a:rPr lang="en-GB" dirty="0">
                <a:latin typeface="Arial" pitchFamily="34" charset="0"/>
                <a:cs typeface="Arial" pitchFamily="34" charset="0"/>
              </a:rPr>
              <a:t>Small cards being produced </a:t>
            </a:r>
          </a:p>
        </p:txBody>
      </p:sp>
      <p:sp>
        <p:nvSpPr>
          <p:cNvPr id="3" name="Title 2"/>
          <p:cNvSpPr>
            <a:spLocks noGrp="1"/>
          </p:cNvSpPr>
          <p:nvPr>
            <p:ph type="title"/>
          </p:nvPr>
        </p:nvSpPr>
        <p:spPr/>
        <p:txBody>
          <a:bodyPr>
            <a:normAutofit fontScale="90000"/>
          </a:bodyPr>
          <a:lstStyle/>
          <a:p>
            <a:r>
              <a:rPr lang="en-GB" dirty="0"/>
              <a:t>Working on proactive contact with bereaved families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48"/>
            <a:ext cx="8229600" cy="3946252"/>
          </a:xfrm>
        </p:spPr>
        <p:txBody>
          <a:bodyPr/>
          <a:lstStyle/>
          <a:p>
            <a:r>
              <a:rPr lang="en-GB" dirty="0">
                <a:latin typeface="Arial" pitchFamily="34" charset="0"/>
                <a:cs typeface="Arial" pitchFamily="34" charset="0"/>
              </a:rPr>
              <a:t>Rolling out Friends &amp; family Test across whole Health Board- feedback cards/ smart device/ feedback zones</a:t>
            </a:r>
          </a:p>
          <a:p>
            <a:r>
              <a:rPr lang="en-GB" dirty="0">
                <a:latin typeface="Arial" pitchFamily="34" charset="0"/>
                <a:cs typeface="Arial" pitchFamily="34" charset="0"/>
              </a:rPr>
              <a:t>Weekly feedback to each clinical area</a:t>
            </a:r>
          </a:p>
          <a:p>
            <a:r>
              <a:rPr lang="en-GB" dirty="0">
                <a:latin typeface="Arial" pitchFamily="34" charset="0"/>
                <a:cs typeface="Arial" pitchFamily="34" charset="0"/>
              </a:rPr>
              <a:t>Ensuring changes made as a result of feedback </a:t>
            </a:r>
          </a:p>
          <a:p>
            <a:r>
              <a:rPr lang="en-GB" dirty="0">
                <a:latin typeface="Arial" pitchFamily="34" charset="0"/>
                <a:cs typeface="Arial" pitchFamily="34" charset="0"/>
              </a:rPr>
              <a:t>Email alerts from agreed buzz words for immediate action </a:t>
            </a:r>
          </a:p>
        </p:txBody>
      </p:sp>
      <p:sp>
        <p:nvSpPr>
          <p:cNvPr id="3" name="Title 2"/>
          <p:cNvSpPr>
            <a:spLocks noGrp="1"/>
          </p:cNvSpPr>
          <p:nvPr>
            <p:ph type="title"/>
          </p:nvPr>
        </p:nvSpPr>
        <p:spPr/>
        <p:txBody>
          <a:bodyPr>
            <a:normAutofit fontScale="90000"/>
          </a:bodyPr>
          <a:lstStyle/>
          <a:p>
            <a:r>
              <a:rPr lang="en-GB" dirty="0"/>
              <a:t>Proactive Patient Feedback Mechanisms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0728"/>
            <a:ext cx="8892480" cy="5026372"/>
          </a:xfrm>
        </p:spPr>
        <p:txBody>
          <a:bodyPr/>
          <a:lstStyle/>
          <a:p>
            <a:r>
              <a:rPr lang="en-GB" b="1" dirty="0"/>
              <a:t>Oct 2012- </a:t>
            </a:r>
            <a:r>
              <a:rPr lang="en-GB" dirty="0"/>
              <a:t>Letter received from parents of a lady in</a:t>
            </a:r>
            <a:r>
              <a:rPr lang="en-GB" b="1" dirty="0"/>
              <a:t> </a:t>
            </a:r>
            <a:r>
              <a:rPr lang="en-GB" dirty="0"/>
              <a:t>her early 20’s regarding the care received prior to her sad death in June 2012</a:t>
            </a:r>
          </a:p>
          <a:p>
            <a:r>
              <a:rPr lang="en-GB" dirty="0"/>
              <a:t>Graded as ‘amber’ complaint </a:t>
            </a:r>
          </a:p>
          <a:p>
            <a:r>
              <a:rPr lang="en-GB" dirty="0"/>
              <a:t>At time backlog in responding to complaints  </a:t>
            </a:r>
          </a:p>
          <a:p>
            <a:r>
              <a:rPr lang="en-GB" b="1" dirty="0"/>
              <a:t>Sept 2013- </a:t>
            </a:r>
            <a:r>
              <a:rPr lang="en-GB" dirty="0"/>
              <a:t>complaint picked up by Senior Nurse asked to oversee dept- no work had started – complex -involved GP &amp; a number of HB services </a:t>
            </a:r>
          </a:p>
          <a:p>
            <a:r>
              <a:rPr lang="en-GB" b="1" dirty="0"/>
              <a:t>Dec 2013 </a:t>
            </a:r>
            <a:r>
              <a:rPr lang="en-GB" dirty="0"/>
              <a:t>response sent to family &amp; offered a meeting (14 months after complaint received) – family rang wished to meet </a:t>
            </a:r>
          </a:p>
          <a:p>
            <a:endParaRPr lang="en-GB" dirty="0"/>
          </a:p>
        </p:txBody>
      </p:sp>
      <p:sp>
        <p:nvSpPr>
          <p:cNvPr id="3" name="Title 2"/>
          <p:cNvSpPr>
            <a:spLocks noGrp="1"/>
          </p:cNvSpPr>
          <p:nvPr>
            <p:ph type="title"/>
          </p:nvPr>
        </p:nvSpPr>
        <p:spPr>
          <a:xfrm>
            <a:off x="539552" y="0"/>
            <a:ext cx="8229600" cy="1268760"/>
          </a:xfrm>
        </p:spPr>
        <p:txBody>
          <a:bodyPr/>
          <a:lstStyle/>
          <a:p>
            <a:r>
              <a:rPr lang="en-GB" dirty="0"/>
              <a:t>A Complainants 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356"/>
          </a:xfrm>
        </p:spPr>
        <p:txBody>
          <a:bodyPr/>
          <a:lstStyle/>
          <a:p>
            <a:r>
              <a:rPr lang="en-GB" dirty="0">
                <a:latin typeface="Arial" pitchFamily="34" charset="0"/>
                <a:cs typeface="Arial" pitchFamily="34" charset="0"/>
              </a:rPr>
              <a:t>Notes called on day complaint arrives- scanned &amp; emailed to all relevant staff &amp; clinical leads</a:t>
            </a:r>
          </a:p>
          <a:p>
            <a:r>
              <a:rPr lang="en-GB" dirty="0">
                <a:latin typeface="Arial" pitchFamily="34" charset="0"/>
                <a:cs typeface="Arial" pitchFamily="34" charset="0"/>
              </a:rPr>
              <a:t>Arrange a RCA / Review meeting around key staff’s availability – within 2 weeks – allow enough time to do a full review at meeting and agree response- support to do drafting at meeting</a:t>
            </a:r>
          </a:p>
          <a:p>
            <a:r>
              <a:rPr lang="en-GB" dirty="0">
                <a:latin typeface="Arial" pitchFamily="34" charset="0"/>
                <a:cs typeface="Arial" pitchFamily="34" charset="0"/>
              </a:rPr>
              <a:t>Full RCA for red and amber’s – formal statements- these are the only ones that should take up to 60 working days </a:t>
            </a:r>
          </a:p>
          <a:p>
            <a:r>
              <a:rPr lang="en-GB" dirty="0">
                <a:latin typeface="Arial" pitchFamily="34" charset="0"/>
                <a:cs typeface="Arial" pitchFamily="34" charset="0"/>
              </a:rPr>
              <a:t>Clinical Independence instigated – not</a:t>
            </a:r>
          </a:p>
          <a:p>
            <a:pPr>
              <a:buNone/>
            </a:pPr>
            <a:r>
              <a:rPr lang="en-GB" dirty="0">
                <a:latin typeface="Arial" pitchFamily="34" charset="0"/>
                <a:cs typeface="Arial" pitchFamily="34" charset="0"/>
              </a:rPr>
              <a:t>                         marking own homework </a:t>
            </a:r>
          </a:p>
        </p:txBody>
      </p:sp>
      <p:sp>
        <p:nvSpPr>
          <p:cNvPr id="3" name="Title 2"/>
          <p:cNvSpPr>
            <a:spLocks noGrp="1"/>
          </p:cNvSpPr>
          <p:nvPr>
            <p:ph type="title"/>
          </p:nvPr>
        </p:nvSpPr>
        <p:spPr>
          <a:xfrm>
            <a:off x="467544" y="188640"/>
            <a:ext cx="8229600" cy="994122"/>
          </a:xfrm>
        </p:spPr>
        <p:txBody>
          <a:bodyPr/>
          <a:lstStyle/>
          <a:p>
            <a:r>
              <a:rPr lang="en-GB" dirty="0"/>
              <a:t>Investigative approach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8507288" cy="5170388"/>
          </a:xfrm>
        </p:spPr>
        <p:txBody>
          <a:bodyPr/>
          <a:lstStyle/>
          <a:p>
            <a:r>
              <a:rPr lang="en-GB" dirty="0">
                <a:latin typeface="Arial" pitchFamily="34" charset="0"/>
                <a:cs typeface="Arial" pitchFamily="34" charset="0"/>
              </a:rPr>
              <a:t>What went wrong</a:t>
            </a:r>
          </a:p>
          <a:p>
            <a:r>
              <a:rPr lang="en-GB" dirty="0">
                <a:latin typeface="Arial" pitchFamily="34" charset="0"/>
                <a:cs typeface="Arial" pitchFamily="34" charset="0"/>
              </a:rPr>
              <a:t>Why went wrong</a:t>
            </a:r>
          </a:p>
          <a:p>
            <a:r>
              <a:rPr lang="en-GB" dirty="0">
                <a:latin typeface="Arial" pitchFamily="34" charset="0"/>
                <a:cs typeface="Arial" pitchFamily="34" charset="0"/>
              </a:rPr>
              <a:t>What going to do to stop it happening again</a:t>
            </a:r>
          </a:p>
          <a:p>
            <a:r>
              <a:rPr lang="en-GB" dirty="0">
                <a:latin typeface="Arial" pitchFamily="34" charset="0"/>
                <a:cs typeface="Arial" pitchFamily="34" charset="0"/>
              </a:rPr>
              <a:t>Explore &amp; Explain Breach of duty of care &amp; Qualifying liability (if harm or possible harm alleged)</a:t>
            </a:r>
          </a:p>
          <a:p>
            <a:r>
              <a:rPr lang="en-GB" dirty="0">
                <a:latin typeface="Arial" pitchFamily="34" charset="0"/>
                <a:cs typeface="Arial" pitchFamily="34" charset="0"/>
              </a:rPr>
              <a:t>Chronologies only if required to explain a point (can be a small part of the investigation report – not main element)</a:t>
            </a:r>
          </a:p>
          <a:p>
            <a:r>
              <a:rPr lang="en-GB" dirty="0">
                <a:latin typeface="Arial" pitchFamily="34" charset="0"/>
                <a:cs typeface="Arial" pitchFamily="34" charset="0"/>
              </a:rPr>
              <a:t>Peer Review </a:t>
            </a:r>
          </a:p>
          <a:p>
            <a:r>
              <a:rPr lang="en-GB" dirty="0">
                <a:latin typeface="Arial" pitchFamily="34" charset="0"/>
                <a:cs typeface="Arial" pitchFamily="34" charset="0"/>
              </a:rPr>
              <a:t>When timescale &gt;6 months offer of ex gratia payment up front and apologise poor complaints </a:t>
            </a:r>
          </a:p>
          <a:p>
            <a:pPr>
              <a:buNone/>
            </a:pPr>
            <a:r>
              <a:rPr lang="en-GB" dirty="0">
                <a:latin typeface="Arial" pitchFamily="34" charset="0"/>
                <a:cs typeface="Arial" pitchFamily="34" charset="0"/>
              </a:rPr>
              <a:t>        handling </a:t>
            </a:r>
          </a:p>
        </p:txBody>
      </p:sp>
      <p:sp>
        <p:nvSpPr>
          <p:cNvPr id="3" name="Title 2"/>
          <p:cNvSpPr>
            <a:spLocks noGrp="1"/>
          </p:cNvSpPr>
          <p:nvPr>
            <p:ph type="title"/>
          </p:nvPr>
        </p:nvSpPr>
        <p:spPr>
          <a:xfrm>
            <a:off x="467544" y="0"/>
            <a:ext cx="8229600" cy="908720"/>
          </a:xfrm>
        </p:spPr>
        <p:txBody>
          <a:bodyPr>
            <a:normAutofit/>
          </a:bodyPr>
          <a:lstStyle/>
          <a:p>
            <a:r>
              <a:rPr lang="en-GB" dirty="0"/>
              <a:t>Responses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752528"/>
          </a:xfrm>
        </p:spPr>
        <p:txBody>
          <a:bodyPr/>
          <a:lstStyle/>
          <a:p>
            <a:r>
              <a:rPr lang="en-GB" dirty="0">
                <a:latin typeface="Arial" pitchFamily="34" charset="0"/>
                <a:cs typeface="Arial" pitchFamily="34" charset="0"/>
              </a:rPr>
              <a:t>Have we sought the complainants  expectations and confirmed these? </a:t>
            </a:r>
          </a:p>
          <a:p>
            <a:r>
              <a:rPr lang="en-GB" dirty="0">
                <a:latin typeface="Arial" pitchFamily="34" charset="0"/>
                <a:cs typeface="Arial" pitchFamily="34" charset="0"/>
              </a:rPr>
              <a:t>Thank for raising concern; sincere apology; explanation; remedy</a:t>
            </a:r>
          </a:p>
          <a:p>
            <a:r>
              <a:rPr lang="en-GB" dirty="0">
                <a:latin typeface="Arial" pitchFamily="34" charset="0"/>
                <a:cs typeface="Arial" pitchFamily="34" charset="0"/>
              </a:rPr>
              <a:t>Are our conclusions clearly expressed? </a:t>
            </a:r>
          </a:p>
          <a:p>
            <a:r>
              <a:rPr lang="en-GB" dirty="0">
                <a:latin typeface="Arial" pitchFamily="34" charset="0"/>
                <a:cs typeface="Arial" pitchFamily="34" charset="0"/>
              </a:rPr>
              <a:t>Have we visible evidence against each conclusion? </a:t>
            </a:r>
          </a:p>
          <a:p>
            <a:r>
              <a:rPr lang="en-GB" dirty="0">
                <a:latin typeface="Arial" pitchFamily="34" charset="0"/>
                <a:cs typeface="Arial" pitchFamily="34" charset="0"/>
              </a:rPr>
              <a:t>Is the report presented in an easy to read format </a:t>
            </a:r>
          </a:p>
          <a:p>
            <a:r>
              <a:rPr lang="en-GB" dirty="0">
                <a:latin typeface="Arial" pitchFamily="34" charset="0"/>
                <a:cs typeface="Arial" pitchFamily="34" charset="0"/>
              </a:rPr>
              <a:t>Is our language written to be understood by the complainant? </a:t>
            </a:r>
          </a:p>
          <a:p>
            <a:r>
              <a:rPr lang="en-GB" dirty="0">
                <a:latin typeface="Arial" pitchFamily="34" charset="0"/>
                <a:cs typeface="Arial" pitchFamily="34" charset="0"/>
              </a:rPr>
              <a:t>Is it free from spelling and grammatical errors                 </a:t>
            </a:r>
          </a:p>
          <a:p>
            <a:pPr>
              <a:buNone/>
            </a:pPr>
            <a:r>
              <a:rPr lang="en-GB" dirty="0"/>
              <a:t>                               </a:t>
            </a:r>
          </a:p>
          <a:p>
            <a:pPr>
              <a:buNone/>
            </a:pPr>
            <a:endParaRPr lang="en-GB" dirty="0"/>
          </a:p>
        </p:txBody>
      </p:sp>
      <p:sp>
        <p:nvSpPr>
          <p:cNvPr id="3" name="Title 2"/>
          <p:cNvSpPr>
            <a:spLocks noGrp="1"/>
          </p:cNvSpPr>
          <p:nvPr>
            <p:ph type="title"/>
          </p:nvPr>
        </p:nvSpPr>
        <p:spPr>
          <a:xfrm>
            <a:off x="457200" y="274638"/>
            <a:ext cx="8229600" cy="850106"/>
          </a:xfrm>
        </p:spPr>
        <p:txBody>
          <a:bodyPr/>
          <a:lstStyle/>
          <a:p>
            <a:r>
              <a:rPr lang="en-GB" dirty="0"/>
              <a:t>Response Checklist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normAutofit/>
          </a:bodyPr>
          <a:lstStyle/>
          <a:p>
            <a:r>
              <a:rPr lang="en-GB" dirty="0"/>
              <a:t>Watch out for Brown M &amp; M ‘s</a:t>
            </a:r>
          </a:p>
        </p:txBody>
      </p:sp>
      <p:pic>
        <p:nvPicPr>
          <p:cNvPr id="5" name="Content Placeholder 4" descr="m&amp;ms.jpg"/>
          <p:cNvPicPr>
            <a:picLocks noGrp="1" noChangeAspect="1"/>
          </p:cNvPicPr>
          <p:nvPr>
            <p:ph idx="1"/>
          </p:nvPr>
        </p:nvPicPr>
        <p:blipFill>
          <a:blip r:embed="rId2" cstate="print"/>
          <a:stretch>
            <a:fillRect/>
          </a:stretch>
        </p:blipFill>
        <p:spPr>
          <a:xfrm>
            <a:off x="0" y="1268760"/>
            <a:ext cx="9144000" cy="558747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5256584"/>
          </a:xfrm>
        </p:spPr>
        <p:txBody>
          <a:bodyPr/>
          <a:lstStyle/>
          <a:p>
            <a:pPr>
              <a:buNone/>
            </a:pPr>
            <a:r>
              <a:rPr lang="en-GB" dirty="0">
                <a:latin typeface="Arial" pitchFamily="34" charset="0"/>
                <a:cs typeface="Arial" pitchFamily="34" charset="0"/>
              </a:rPr>
              <a:t>Accountable Officer signing off that they were confident that:</a:t>
            </a:r>
          </a:p>
          <a:p>
            <a:pPr>
              <a:buNone/>
            </a:pPr>
            <a:endParaRPr lang="en-GB" dirty="0">
              <a:latin typeface="Arial" pitchFamily="34" charset="0"/>
              <a:cs typeface="Arial" pitchFamily="34" charset="0"/>
            </a:endParaRPr>
          </a:p>
          <a:p>
            <a:r>
              <a:rPr lang="en-GB" dirty="0">
                <a:latin typeface="Arial" pitchFamily="34" charset="0"/>
                <a:cs typeface="Arial" pitchFamily="34" charset="0"/>
              </a:rPr>
              <a:t>The investigation has been clinically robust and undertaken ‘independently’</a:t>
            </a:r>
          </a:p>
          <a:p>
            <a:r>
              <a:rPr lang="en-GB" dirty="0">
                <a:latin typeface="Arial" pitchFamily="34" charset="0"/>
                <a:cs typeface="Arial" pitchFamily="34" charset="0"/>
              </a:rPr>
              <a:t>Outcome is clinically robust and clear</a:t>
            </a:r>
          </a:p>
          <a:p>
            <a:r>
              <a:rPr lang="en-GB" dirty="0">
                <a:latin typeface="Arial" pitchFamily="34" charset="0"/>
                <a:cs typeface="Arial" pitchFamily="34" charset="0"/>
              </a:rPr>
              <a:t>Complainants expectations have been sought and met</a:t>
            </a:r>
          </a:p>
          <a:p>
            <a:r>
              <a:rPr lang="en-GB" dirty="0">
                <a:latin typeface="Arial" pitchFamily="34" charset="0"/>
                <a:cs typeface="Arial" pitchFamily="34" charset="0"/>
              </a:rPr>
              <a:t>Response is not defensive, offers appropriate &amp; meaningful – not ‘I am sorry you feel that...’</a:t>
            </a:r>
          </a:p>
          <a:p>
            <a:r>
              <a:rPr lang="en-GB" dirty="0">
                <a:latin typeface="Arial" pitchFamily="34" charset="0"/>
                <a:cs typeface="Arial" pitchFamily="34" charset="0"/>
              </a:rPr>
              <a:t> Response written in plain English </a:t>
            </a:r>
          </a:p>
          <a:p>
            <a:endParaRPr lang="en-GB" dirty="0"/>
          </a:p>
        </p:txBody>
      </p:sp>
      <p:sp>
        <p:nvSpPr>
          <p:cNvPr id="3" name="Title 2"/>
          <p:cNvSpPr>
            <a:spLocks noGrp="1"/>
          </p:cNvSpPr>
          <p:nvPr>
            <p:ph type="title"/>
          </p:nvPr>
        </p:nvSpPr>
        <p:spPr/>
        <p:txBody>
          <a:bodyPr>
            <a:normAutofit fontScale="90000"/>
          </a:bodyPr>
          <a:lstStyle/>
          <a:p>
            <a:r>
              <a:rPr lang="en-GB" dirty="0"/>
              <a:t>Being Clear what Sign Off Means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388"/>
          </a:xfrm>
        </p:spPr>
        <p:txBody>
          <a:bodyPr/>
          <a:lstStyle/>
          <a:p>
            <a:r>
              <a:rPr lang="en-GB" dirty="0">
                <a:latin typeface="Arial" pitchFamily="34" charset="0"/>
                <a:cs typeface="Arial" pitchFamily="34" charset="0"/>
              </a:rPr>
              <a:t>All complaints citing possible / actual harm have been investigated in line with redress &amp; full redress outcome explanation given &amp; appropriate redress offered (or a plan if interim response)</a:t>
            </a:r>
          </a:p>
          <a:p>
            <a:r>
              <a:rPr lang="en-GB" dirty="0">
                <a:latin typeface="Arial" pitchFamily="34" charset="0"/>
                <a:cs typeface="Arial" pitchFamily="34" charset="0"/>
              </a:rPr>
              <a:t>You have ensured action taken to prevent re-occurrence within area concerned (and wider as appropriate)</a:t>
            </a:r>
          </a:p>
          <a:p>
            <a:r>
              <a:rPr lang="en-GB" dirty="0">
                <a:latin typeface="Arial" pitchFamily="34" charset="0"/>
                <a:cs typeface="Arial" pitchFamily="34" charset="0"/>
              </a:rPr>
              <a:t>You have identified any themes / trends and taken appropriate action</a:t>
            </a:r>
          </a:p>
          <a:p>
            <a:pPr>
              <a:buNone/>
            </a:pP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356"/>
          </a:xfrm>
        </p:spPr>
        <p:txBody>
          <a:bodyPr/>
          <a:lstStyle/>
          <a:p>
            <a:pPr lvl="0"/>
            <a:r>
              <a:rPr lang="en-US" dirty="0"/>
              <a:t>We are all accountable &amp; responsible </a:t>
            </a:r>
          </a:p>
          <a:p>
            <a:pPr lvl="0"/>
            <a:r>
              <a:rPr lang="en-US" dirty="0"/>
              <a:t>Make superhuman efforts to nip complaints in the bud &amp; respond within timeframes</a:t>
            </a:r>
            <a:endParaRPr lang="en-GB" dirty="0"/>
          </a:p>
          <a:p>
            <a:pPr lvl="0"/>
            <a:r>
              <a:rPr lang="en-US" dirty="0"/>
              <a:t>All front-line staff trained in handling complaints.  Listen/</a:t>
            </a:r>
            <a:r>
              <a:rPr lang="en-US" dirty="0" err="1"/>
              <a:t>sympathise</a:t>
            </a:r>
            <a:r>
              <a:rPr lang="en-US" dirty="0"/>
              <a:t>/don’t justify (don’t want to know) /agree action (make notes.  What to do about it?)/follow through (make sure it happens)</a:t>
            </a:r>
          </a:p>
          <a:p>
            <a:pPr lvl="0"/>
            <a:r>
              <a:rPr lang="en-US" dirty="0"/>
              <a:t>Action plans must be signed off and implementation monitored through Directorate / Locality Boards</a:t>
            </a:r>
          </a:p>
          <a:p>
            <a:pPr lvl="0"/>
            <a:r>
              <a:rPr lang="en-US" dirty="0"/>
              <a:t>There MUST be ward – Board monthly themed </a:t>
            </a:r>
          </a:p>
          <a:p>
            <a:pPr lvl="0">
              <a:buNone/>
            </a:pPr>
            <a:r>
              <a:rPr lang="en-US" dirty="0"/>
              <a:t>                                         analysis</a:t>
            </a:r>
            <a:endParaRPr lang="en-GB" dirty="0"/>
          </a:p>
          <a:p>
            <a:endParaRPr lang="en-GB" dirty="0"/>
          </a:p>
        </p:txBody>
      </p:sp>
      <p:sp>
        <p:nvSpPr>
          <p:cNvPr id="3" name="Title 2"/>
          <p:cNvSpPr>
            <a:spLocks noGrp="1"/>
          </p:cNvSpPr>
          <p:nvPr>
            <p:ph type="title"/>
          </p:nvPr>
        </p:nvSpPr>
        <p:spPr>
          <a:xfrm>
            <a:off x="457200" y="188640"/>
            <a:ext cx="8229600" cy="936104"/>
          </a:xfrm>
        </p:spPr>
        <p:txBody>
          <a:bodyPr/>
          <a:lstStyle/>
          <a:p>
            <a:r>
              <a:rPr lang="en-GB" dirty="0"/>
              <a:t>Key Messages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404664"/>
            <a:ext cx="8784976" cy="5602436"/>
          </a:xfrm>
        </p:spPr>
        <p:txBody>
          <a:bodyPr/>
          <a:lstStyle/>
          <a:p>
            <a:r>
              <a:rPr lang="en-GB" dirty="0"/>
              <a:t>Early contact / meetings actually saves time – it definitely does not take longer  - prevents rework &amp; memory is better</a:t>
            </a:r>
          </a:p>
          <a:p>
            <a:r>
              <a:rPr lang="en-GB" dirty="0"/>
              <a:t>Senior scrutiny &amp; support</a:t>
            </a:r>
          </a:p>
          <a:p>
            <a:r>
              <a:rPr lang="en-GB" dirty="0"/>
              <a:t>Staff have to be held to account</a:t>
            </a:r>
          </a:p>
          <a:p>
            <a:r>
              <a:rPr lang="en-GB" dirty="0"/>
              <a:t>After we go beyond 3 months we start loosing trust </a:t>
            </a:r>
          </a:p>
          <a:p>
            <a:r>
              <a:rPr lang="en-GB" dirty="0"/>
              <a:t>Clinical oversight &amp; a level of clinical independence is essential </a:t>
            </a:r>
          </a:p>
          <a:p>
            <a:r>
              <a:rPr lang="en-GB" dirty="0"/>
              <a:t>Special Care is required proactively with bereaved – especially unexpected deaths – opportunity for explanations </a:t>
            </a:r>
          </a:p>
          <a:p>
            <a:r>
              <a:rPr lang="en-GB" dirty="0"/>
              <a:t>PALs work as a support to staff &amp; patients </a:t>
            </a:r>
          </a:p>
          <a:p>
            <a:pPr>
              <a:buNone/>
            </a:pPr>
            <a:r>
              <a:rPr lang="en-GB" dirty="0"/>
              <a:t>                         nipping issues in the bud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9144000" cy="5098380"/>
          </a:xfrm>
        </p:spPr>
        <p:txBody>
          <a:bodyPr/>
          <a:lstStyle/>
          <a:p>
            <a:r>
              <a:rPr lang="en-GB" sz="2400" dirty="0">
                <a:latin typeface="Arial" pitchFamily="34" charset="0"/>
                <a:cs typeface="Arial" pitchFamily="34" charset="0"/>
              </a:rPr>
              <a:t>Continued Board level priority </a:t>
            </a:r>
          </a:p>
          <a:p>
            <a:r>
              <a:rPr lang="en-GB" sz="2400" dirty="0">
                <a:latin typeface="Arial" pitchFamily="34" charset="0"/>
                <a:cs typeface="Arial" pitchFamily="34" charset="0"/>
              </a:rPr>
              <a:t>Culture changes are underway- We are on a Journey </a:t>
            </a:r>
          </a:p>
          <a:p>
            <a:r>
              <a:rPr lang="en-GB" sz="2400" dirty="0">
                <a:latin typeface="Arial" pitchFamily="34" charset="0"/>
                <a:cs typeface="Arial" pitchFamily="34" charset="0"/>
              </a:rPr>
              <a:t>Improved escalation processes are working</a:t>
            </a:r>
          </a:p>
          <a:p>
            <a:r>
              <a:rPr lang="en-GB" sz="2400" dirty="0">
                <a:latin typeface="Arial" pitchFamily="34" charset="0"/>
                <a:cs typeface="Arial" pitchFamily="34" charset="0"/>
              </a:rPr>
              <a:t>201 less formal complaints April-Dec 2014 than 2013</a:t>
            </a:r>
          </a:p>
          <a:p>
            <a:r>
              <a:rPr lang="en-GB" sz="2400" dirty="0">
                <a:latin typeface="Arial" pitchFamily="34" charset="0"/>
                <a:cs typeface="Arial" pitchFamily="34" charset="0"/>
              </a:rPr>
              <a:t>Positive Feedback WHLS / CHC / PSOW</a:t>
            </a:r>
          </a:p>
          <a:p>
            <a:r>
              <a:rPr lang="en-GB" sz="2400" dirty="0">
                <a:latin typeface="Arial" pitchFamily="34" charset="0"/>
                <a:cs typeface="Arial" pitchFamily="34" charset="0"/>
              </a:rPr>
              <a:t>Half the number of open complaints </a:t>
            </a:r>
          </a:p>
          <a:p>
            <a:r>
              <a:rPr lang="en-GB" sz="2400" dirty="0">
                <a:latin typeface="Arial" pitchFamily="34" charset="0"/>
                <a:cs typeface="Arial" pitchFamily="34" charset="0"/>
              </a:rPr>
              <a:t>16 less open Ombudsman Cases – no S16/17 last  11 months</a:t>
            </a:r>
          </a:p>
          <a:p>
            <a:r>
              <a:rPr lang="en-GB" sz="2400" dirty="0">
                <a:latin typeface="Arial" pitchFamily="34" charset="0"/>
                <a:cs typeface="Arial" pitchFamily="34" charset="0"/>
              </a:rPr>
              <a:t>Less second resolution complaints </a:t>
            </a:r>
          </a:p>
          <a:p>
            <a:r>
              <a:rPr lang="en-GB" sz="2400" dirty="0">
                <a:latin typeface="Arial" pitchFamily="34" charset="0"/>
                <a:cs typeface="Arial" pitchFamily="34" charset="0"/>
              </a:rPr>
              <a:t>Backlog almost eradicated -Increasing 30 &amp; 60 day compliance &amp; most now responded within 6 months </a:t>
            </a:r>
          </a:p>
          <a:p>
            <a:r>
              <a:rPr lang="en-GB" sz="2400" dirty="0">
                <a:latin typeface="Arial" pitchFamily="34" charset="0"/>
                <a:cs typeface="Arial" pitchFamily="34" charset="0"/>
              </a:rPr>
              <a:t>Increasing positive proactive patient Experience Feedback at least 95%  would recommend ward / unit</a:t>
            </a:r>
          </a:p>
          <a:p>
            <a:endParaRPr lang="en-GB" dirty="0"/>
          </a:p>
        </p:txBody>
      </p:sp>
      <p:sp>
        <p:nvSpPr>
          <p:cNvPr id="3" name="Title 2"/>
          <p:cNvSpPr>
            <a:spLocks noGrp="1"/>
          </p:cNvSpPr>
          <p:nvPr>
            <p:ph type="title"/>
          </p:nvPr>
        </p:nvSpPr>
        <p:spPr>
          <a:xfrm>
            <a:off x="395536" y="0"/>
            <a:ext cx="8229600" cy="836712"/>
          </a:xfrm>
        </p:spPr>
        <p:txBody>
          <a:bodyPr>
            <a:normAutofit fontScale="90000"/>
          </a:bodyPr>
          <a:lstStyle/>
          <a:p>
            <a:r>
              <a:rPr lang="en-GB" dirty="0"/>
              <a:t>So what difference has this made?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 mark.jpg"/>
          <p:cNvPicPr>
            <a:picLocks noGrp="1" noChangeAspect="1"/>
          </p:cNvPicPr>
          <p:nvPr>
            <p:ph idx="1"/>
          </p:nvPr>
        </p:nvPicPr>
        <p:blipFill>
          <a:blip r:embed="rId2" cstate="print"/>
          <a:stretch>
            <a:fillRect/>
          </a:stretch>
        </p:blipFill>
        <p:spPr>
          <a:xfrm>
            <a:off x="1691680" y="1340768"/>
            <a:ext cx="4968552" cy="4968552"/>
          </a:xfrm>
        </p:spPr>
      </p:pic>
      <p:sp>
        <p:nvSpPr>
          <p:cNvPr id="3" name="Title 2"/>
          <p:cNvSpPr>
            <a:spLocks noGrp="1"/>
          </p:cNvSpPr>
          <p:nvPr>
            <p:ph type="title"/>
          </p:nvPr>
        </p:nvSpPr>
        <p:spPr/>
        <p:txBody>
          <a:bodyPr/>
          <a:lstStyle/>
          <a:p>
            <a:r>
              <a:rPr lang="en-GB"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507288" cy="6336704"/>
          </a:xfrm>
        </p:spPr>
        <p:txBody>
          <a:bodyPr/>
          <a:lstStyle/>
          <a:p>
            <a:r>
              <a:rPr lang="en-GB" b="1" dirty="0"/>
              <a:t>May 2014 </a:t>
            </a:r>
            <a:r>
              <a:rPr lang="en-GB" dirty="0"/>
              <a:t>-Meeting held with parents – </a:t>
            </a:r>
          </a:p>
          <a:p>
            <a:r>
              <a:rPr lang="en-GB" dirty="0"/>
              <a:t>Clinical Director went through all the questions the parents had - communicated well &amp; clearly &amp; concisely what had happened, lessons learnt, actions taken &amp; changes put in place</a:t>
            </a:r>
          </a:p>
          <a:p>
            <a:r>
              <a:rPr lang="en-GB" dirty="0"/>
              <a:t>At the end of the meeting - family thanked everyone very much for being so open &amp; honest and explaining everything to them. They made it very clear that if we had arranged a meeting when they sent the letter </a:t>
            </a:r>
            <a:r>
              <a:rPr lang="en-GB" dirty="0">
                <a:solidFill>
                  <a:srgbClr val="FF0000"/>
                </a:solidFill>
              </a:rPr>
              <a:t>(19 months earlier) </a:t>
            </a:r>
            <a:r>
              <a:rPr lang="en-GB" dirty="0"/>
              <a:t>they would have been able to move on following their daughters death - but up to that point they had not had closure.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549275"/>
            <a:ext cx="7772400" cy="1655763"/>
          </a:xfrm>
        </p:spPr>
        <p:txBody>
          <a:bodyPr/>
          <a:lstStyle/>
          <a:p>
            <a:pPr eaLnBrk="1" hangingPunct="1"/>
            <a:r>
              <a:rPr lang="en-GB" sz="5400"/>
              <a:t>Complaints Handling</a:t>
            </a:r>
          </a:p>
        </p:txBody>
      </p:sp>
      <p:sp>
        <p:nvSpPr>
          <p:cNvPr id="2051" name="Subtitle 2"/>
          <p:cNvSpPr>
            <a:spLocks noGrp="1"/>
          </p:cNvSpPr>
          <p:nvPr>
            <p:ph type="subTitle" idx="1"/>
          </p:nvPr>
        </p:nvSpPr>
        <p:spPr>
          <a:xfrm>
            <a:off x="179388" y="2565400"/>
            <a:ext cx="8785225" cy="2447925"/>
          </a:xfrm>
        </p:spPr>
        <p:txBody>
          <a:bodyPr/>
          <a:lstStyle/>
          <a:p>
            <a:pPr eaLnBrk="1" hangingPunct="1"/>
            <a:r>
              <a:rPr lang="en-GB" sz="5400"/>
              <a:t>Paul Lucas</a:t>
            </a:r>
          </a:p>
          <a:p>
            <a:pPr eaLnBrk="1" hangingPunct="1"/>
            <a:r>
              <a:rPr lang="en-GB"/>
              <a:t>Director of Legal and Democratic Services</a:t>
            </a:r>
          </a:p>
          <a:p>
            <a:pPr eaLnBrk="1" hangingPunct="1"/>
            <a:r>
              <a:rPr lang="en-GB"/>
              <a:t>and  Monitoring Officer</a:t>
            </a:r>
          </a:p>
          <a:p>
            <a:pPr eaLnBrk="1" hangingPunct="1"/>
            <a:r>
              <a:rPr lang="en-GB"/>
              <a:t>Rhondda Cynon Taf County Borough Council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549275"/>
            <a:ext cx="7772400" cy="1511300"/>
          </a:xfrm>
        </p:spPr>
        <p:txBody>
          <a:bodyPr/>
          <a:lstStyle/>
          <a:p>
            <a:pPr eaLnBrk="1" hangingPunct="1"/>
            <a:r>
              <a:rPr lang="en-GB" sz="4000"/>
              <a:t>Sharing Best Practice</a:t>
            </a:r>
          </a:p>
        </p:txBody>
      </p:sp>
      <p:sp>
        <p:nvSpPr>
          <p:cNvPr id="3075" name="Rectangle 3"/>
          <p:cNvSpPr>
            <a:spLocks noGrp="1" noChangeArrowheads="1"/>
          </p:cNvSpPr>
          <p:nvPr>
            <p:ph type="body" idx="1"/>
          </p:nvPr>
        </p:nvSpPr>
        <p:spPr>
          <a:xfrm>
            <a:off x="685800" y="2420938"/>
            <a:ext cx="8458200" cy="2879725"/>
          </a:xfrm>
        </p:spPr>
        <p:txBody>
          <a:bodyPr/>
          <a:lstStyle/>
          <a:p>
            <a:pPr eaLnBrk="1" hangingPunct="1"/>
            <a:r>
              <a:rPr lang="en-GB" sz="3600"/>
              <a:t>22 Unitary Authorities in Wales</a:t>
            </a:r>
          </a:p>
          <a:p>
            <a:pPr eaLnBrk="1" hangingPunct="1"/>
            <a:r>
              <a:rPr lang="en-GB" sz="3600"/>
              <a:t>Collaboration</a:t>
            </a:r>
          </a:p>
          <a:p>
            <a:pPr eaLnBrk="1" hangingPunct="1"/>
            <a:r>
              <a:rPr lang="en-GB" sz="3600"/>
              <a:t>Welsh Corporate Complaints Group</a:t>
            </a:r>
          </a:p>
          <a:p>
            <a:pPr eaLnBrk="1" hangingPunct="1"/>
            <a:r>
              <a:rPr lang="en-GB" sz="3600"/>
              <a:t>Terms of Reference </a:t>
            </a:r>
          </a:p>
          <a:p>
            <a:pPr eaLnBrk="1" hangingPunct="1"/>
            <a:endParaRPr lang="en-GB" sz="3600">
              <a:solidFill>
                <a:srgbClr val="FF0000"/>
              </a:solidFill>
            </a:endParaRPr>
          </a:p>
          <a:p>
            <a:pPr eaLnBrk="1" hangingPunct="1"/>
            <a:endParaRPr lang="en-GB"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457200"/>
            <a:ext cx="7772400" cy="234950"/>
          </a:xfrm>
        </p:spPr>
        <p:txBody>
          <a:bodyPr/>
          <a:lstStyle/>
          <a:p>
            <a:pPr algn="l" eaLnBrk="1" hangingPunct="1"/>
            <a:endParaRPr lang="en-GB"/>
          </a:p>
        </p:txBody>
      </p:sp>
      <p:sp>
        <p:nvSpPr>
          <p:cNvPr id="4099" name="Content Placeholder 2"/>
          <p:cNvSpPr>
            <a:spLocks noGrp="1"/>
          </p:cNvSpPr>
          <p:nvPr>
            <p:ph idx="1"/>
          </p:nvPr>
        </p:nvSpPr>
        <p:spPr>
          <a:xfrm>
            <a:off x="685800" y="1341438"/>
            <a:ext cx="7772400" cy="3743325"/>
          </a:xfrm>
        </p:spPr>
        <p:txBody>
          <a:bodyPr/>
          <a:lstStyle/>
          <a:p>
            <a:pPr eaLnBrk="1" hangingPunct="1"/>
            <a:r>
              <a:rPr lang="en-GB" sz="3600">
                <a:cs typeface="Arial" charset="0"/>
              </a:rPr>
              <a:t>Purpose</a:t>
            </a:r>
          </a:p>
          <a:p>
            <a:pPr eaLnBrk="1" hangingPunct="1"/>
            <a:r>
              <a:rPr lang="en-GB" sz="3600">
                <a:cs typeface="Arial" charset="0"/>
              </a:rPr>
              <a:t>Objectives</a:t>
            </a:r>
          </a:p>
          <a:p>
            <a:pPr eaLnBrk="1" hangingPunct="1"/>
            <a:r>
              <a:rPr lang="en-GB" sz="3600">
                <a:cs typeface="Arial" charset="0"/>
              </a:rPr>
              <a:t>Austerity</a:t>
            </a:r>
          </a:p>
          <a:p>
            <a:pPr eaLnBrk="1" hangingPunct="1"/>
            <a:r>
              <a:rPr lang="en-GB" sz="3600">
                <a:cs typeface="Arial" charset="0"/>
              </a:rPr>
              <a:t>Resource/Capacity</a:t>
            </a:r>
          </a:p>
          <a:p>
            <a:pPr eaLnBrk="1" hangingPunct="1"/>
            <a:r>
              <a:rPr lang="en-GB" sz="3600">
                <a:cs typeface="Arial" charset="0"/>
              </a:rPr>
              <a:t>“Virtual” Group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739775"/>
          </a:xfrm>
        </p:spPr>
        <p:txBody>
          <a:bodyPr/>
          <a:lstStyle/>
          <a:p>
            <a:pPr eaLnBrk="1" hangingPunct="1"/>
            <a:br>
              <a:rPr lang="en-GB" sz="4000"/>
            </a:br>
            <a:r>
              <a:rPr lang="en-GB" sz="4000"/>
              <a:t>Culture</a:t>
            </a:r>
          </a:p>
        </p:txBody>
      </p:sp>
      <p:sp>
        <p:nvSpPr>
          <p:cNvPr id="5123" name="Rectangle 3"/>
          <p:cNvSpPr>
            <a:spLocks noGrp="1" noChangeArrowheads="1"/>
          </p:cNvSpPr>
          <p:nvPr>
            <p:ph type="body" idx="1"/>
          </p:nvPr>
        </p:nvSpPr>
        <p:spPr>
          <a:xfrm>
            <a:off x="468313" y="1628775"/>
            <a:ext cx="7772400" cy="3671888"/>
          </a:xfrm>
        </p:spPr>
        <p:txBody>
          <a:bodyPr/>
          <a:lstStyle/>
          <a:p>
            <a:pPr eaLnBrk="1" hangingPunct="1"/>
            <a:r>
              <a:rPr lang="en-GB" sz="3600"/>
              <a:t>Negative </a:t>
            </a:r>
          </a:p>
          <a:p>
            <a:pPr eaLnBrk="1" hangingPunct="1"/>
            <a:r>
              <a:rPr lang="en-GB" sz="3600"/>
              <a:t>Defensive </a:t>
            </a:r>
          </a:p>
          <a:p>
            <a:pPr eaLnBrk="1" hangingPunct="1"/>
            <a:r>
              <a:rPr lang="en-GB" sz="3600"/>
              <a:t>Confrontational </a:t>
            </a:r>
          </a:p>
          <a:p>
            <a:pPr eaLnBrk="1" hangingPunct="1"/>
            <a:r>
              <a:rPr lang="en-GB" sz="3600"/>
              <a:t>Open</a:t>
            </a:r>
          </a:p>
          <a:p>
            <a:pPr eaLnBrk="1" hangingPunct="1"/>
            <a:r>
              <a:rPr lang="en-GB" sz="3600"/>
              <a:t>Treat each Case on its Merits </a:t>
            </a:r>
          </a:p>
          <a:p>
            <a:pPr eaLnBrk="1" hangingPunct="1"/>
            <a:r>
              <a:rPr lang="en-GB" sz="3600"/>
              <a:t>No Cover Up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z="4400"/>
              <a:t>“</a:t>
            </a:r>
            <a:r>
              <a:rPr lang="en-GB" sz="4000"/>
              <a:t>Unreasonably Persistent Customer”</a:t>
            </a:r>
          </a:p>
        </p:txBody>
      </p:sp>
      <p:sp>
        <p:nvSpPr>
          <p:cNvPr id="6147" name="Content Placeholder 2"/>
          <p:cNvSpPr>
            <a:spLocks noGrp="1"/>
          </p:cNvSpPr>
          <p:nvPr>
            <p:ph idx="1"/>
          </p:nvPr>
        </p:nvSpPr>
        <p:spPr>
          <a:xfrm>
            <a:off x="685800" y="1989138"/>
            <a:ext cx="7772400" cy="3240087"/>
          </a:xfrm>
        </p:spPr>
        <p:txBody>
          <a:bodyPr/>
          <a:lstStyle/>
          <a:p>
            <a:pPr eaLnBrk="1" hangingPunct="1"/>
            <a:r>
              <a:rPr lang="en-GB" sz="3600"/>
              <a:t>Clear Policy Criteria</a:t>
            </a:r>
          </a:p>
          <a:p>
            <a:pPr eaLnBrk="1" hangingPunct="1"/>
            <a:r>
              <a:rPr lang="en-GB" sz="3600"/>
              <a:t>Good Communication</a:t>
            </a:r>
          </a:p>
          <a:p>
            <a:pPr eaLnBrk="1" hangingPunct="1"/>
            <a:r>
              <a:rPr lang="en-GB" sz="3600"/>
              <a:t>Consistent </a:t>
            </a:r>
          </a:p>
          <a:p>
            <a:pPr eaLnBrk="1" hangingPunct="1"/>
            <a:r>
              <a:rPr lang="en-GB" sz="3600"/>
              <a:t>Polite but Firm</a:t>
            </a:r>
          </a:p>
          <a:p>
            <a:pPr eaLnBrk="1" hangingPunct="1"/>
            <a:r>
              <a:rPr lang="en-GB" sz="3600"/>
              <a:t>Don‘t confuse the Message with the Messenger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27088" y="549275"/>
            <a:ext cx="7772400" cy="955675"/>
          </a:xfrm>
        </p:spPr>
        <p:txBody>
          <a:bodyPr/>
          <a:lstStyle/>
          <a:p>
            <a:r>
              <a:rPr lang="en-GB" sz="4000"/>
              <a:t>Governance</a:t>
            </a:r>
          </a:p>
        </p:txBody>
      </p:sp>
      <p:sp>
        <p:nvSpPr>
          <p:cNvPr id="7171" name="Content Placeholder 2"/>
          <p:cNvSpPr>
            <a:spLocks noGrp="1"/>
          </p:cNvSpPr>
          <p:nvPr>
            <p:ph idx="1"/>
          </p:nvPr>
        </p:nvSpPr>
        <p:spPr>
          <a:xfrm>
            <a:off x="685800" y="1268413"/>
            <a:ext cx="7772400" cy="4176712"/>
          </a:xfrm>
        </p:spPr>
        <p:txBody>
          <a:bodyPr/>
          <a:lstStyle/>
          <a:p>
            <a:r>
              <a:rPr lang="en-GB" sz="3600"/>
              <a:t>Leadership</a:t>
            </a:r>
          </a:p>
          <a:p>
            <a:r>
              <a:rPr lang="en-GB" sz="3600"/>
              <a:t>Holistic View</a:t>
            </a:r>
          </a:p>
          <a:p>
            <a:r>
              <a:rPr lang="en-GB" sz="3600"/>
              <a:t>Be aware of Overlaps</a:t>
            </a:r>
          </a:p>
          <a:p>
            <a:pPr lvl="1"/>
            <a:r>
              <a:rPr lang="en-GB"/>
              <a:t>FOI / Data Protection</a:t>
            </a:r>
          </a:p>
          <a:p>
            <a:pPr lvl="1"/>
            <a:r>
              <a:rPr lang="en-GB"/>
              <a:t>Breach of Councillor Code of Conduct</a:t>
            </a:r>
          </a:p>
          <a:p>
            <a:pPr lvl="1"/>
            <a:r>
              <a:rPr lang="en-GB"/>
              <a:t>Standards Committee</a:t>
            </a:r>
          </a:p>
          <a:p>
            <a:pPr lvl="1"/>
            <a:r>
              <a:rPr lang="en-GB"/>
              <a:t>Maladministration</a:t>
            </a:r>
          </a:p>
          <a:p>
            <a:r>
              <a:rPr lang="en-GB" sz="3600"/>
              <a:t>2 Stage Process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457200"/>
            <a:ext cx="7772400" cy="739775"/>
          </a:xfrm>
        </p:spPr>
        <p:txBody>
          <a:bodyPr/>
          <a:lstStyle/>
          <a:p>
            <a:br>
              <a:rPr lang="en-GB"/>
            </a:br>
            <a:r>
              <a:rPr lang="en-GB" sz="4400"/>
              <a:t>Monitoring</a:t>
            </a:r>
            <a:br>
              <a:rPr lang="en-GB" sz="4400"/>
            </a:br>
            <a:endParaRPr lang="en-GB" sz="4400"/>
          </a:p>
        </p:txBody>
      </p:sp>
      <p:sp>
        <p:nvSpPr>
          <p:cNvPr id="8195" name="Content Placeholder 2"/>
          <p:cNvSpPr>
            <a:spLocks noGrp="1"/>
          </p:cNvSpPr>
          <p:nvPr>
            <p:ph idx="1"/>
          </p:nvPr>
        </p:nvSpPr>
        <p:spPr>
          <a:xfrm>
            <a:off x="685800" y="1484313"/>
            <a:ext cx="7772400" cy="3673475"/>
          </a:xfrm>
        </p:spPr>
        <p:txBody>
          <a:bodyPr/>
          <a:lstStyle/>
          <a:p>
            <a:r>
              <a:rPr lang="en-GB" sz="3600"/>
              <a:t>Annual Report</a:t>
            </a:r>
          </a:p>
          <a:p>
            <a:r>
              <a:rPr lang="en-GB" sz="3600"/>
              <a:t>Annual Letter</a:t>
            </a:r>
          </a:p>
          <a:p>
            <a:r>
              <a:rPr lang="en-GB" sz="3600"/>
              <a:t>Quick Fix</a:t>
            </a:r>
          </a:p>
          <a:p>
            <a:r>
              <a:rPr lang="en-GB" sz="3600"/>
              <a:t>Role for Scrutiny </a:t>
            </a:r>
          </a:p>
          <a:p>
            <a:r>
              <a:rPr lang="en-GB" sz="3600"/>
              <a:t>Identify Trends</a:t>
            </a:r>
          </a:p>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z="4400"/>
              <a:t>Conclusion</a:t>
            </a:r>
          </a:p>
        </p:txBody>
      </p:sp>
      <p:sp>
        <p:nvSpPr>
          <p:cNvPr id="9219" name="Content Placeholder 2"/>
          <p:cNvSpPr>
            <a:spLocks noGrp="1"/>
          </p:cNvSpPr>
          <p:nvPr>
            <p:ph idx="1"/>
          </p:nvPr>
        </p:nvSpPr>
        <p:spPr>
          <a:xfrm>
            <a:off x="685800" y="1828800"/>
            <a:ext cx="7772400" cy="2895600"/>
          </a:xfrm>
        </p:spPr>
        <p:txBody>
          <a:bodyPr/>
          <a:lstStyle/>
          <a:p>
            <a:r>
              <a:rPr lang="en-GB" sz="3600"/>
              <a:t>Learn Lessons</a:t>
            </a:r>
          </a:p>
          <a:p>
            <a:r>
              <a:rPr lang="en-GB" sz="3600"/>
              <a:t>Where did we go wrong?</a:t>
            </a:r>
          </a:p>
          <a:p>
            <a:r>
              <a:rPr lang="en-GB" sz="3600"/>
              <a:t>How could we do better?</a:t>
            </a:r>
          </a:p>
          <a:p>
            <a:r>
              <a:rPr lang="en-GB" sz="3600"/>
              <a:t>Monitoring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5536" y="5877272"/>
            <a:ext cx="6264696" cy="1224136"/>
          </a:xfrm>
        </p:spPr>
        <p:txBody>
          <a:bodyPr/>
          <a:lstStyle/>
          <a:p>
            <a:r>
              <a:rPr lang="en-GB" dirty="0"/>
              <a:t>Leigh-Anne Ellis – Customer Assurance Manager</a:t>
            </a:r>
          </a:p>
          <a:p>
            <a:r>
              <a:rPr lang="en-GB" dirty="0"/>
              <a:t>Catherine Weller - Director of Strategy and Governance</a:t>
            </a:r>
          </a:p>
        </p:txBody>
      </p:sp>
      <p:sp>
        <p:nvSpPr>
          <p:cNvPr id="2" name="Title 1"/>
          <p:cNvSpPr>
            <a:spLocks noGrp="1"/>
          </p:cNvSpPr>
          <p:nvPr>
            <p:ph type="ctrTitle"/>
          </p:nvPr>
        </p:nvSpPr>
        <p:spPr>
          <a:xfrm>
            <a:off x="395536" y="4077072"/>
            <a:ext cx="4462264" cy="1901825"/>
          </a:xfrm>
        </p:spPr>
        <p:txBody>
          <a:bodyPr/>
          <a:lstStyle/>
          <a:p>
            <a:br>
              <a:rPr lang="en-GB" sz="3200" dirty="0"/>
            </a:br>
            <a:r>
              <a:rPr lang="en-GB" sz="3200" dirty="0"/>
              <a:t>10</a:t>
            </a:r>
            <a:r>
              <a:rPr lang="en-GB" sz="3200" baseline="30000" dirty="0"/>
              <a:t>th</a:t>
            </a:r>
            <a:r>
              <a:rPr lang="en-GB" sz="3200" dirty="0"/>
              <a:t> February 2015</a:t>
            </a:r>
          </a:p>
        </p:txBody>
      </p:sp>
      <p:sp>
        <p:nvSpPr>
          <p:cNvPr id="5" name="Title 1"/>
          <p:cNvSpPr txBox="1">
            <a:spLocks/>
          </p:cNvSpPr>
          <p:nvPr/>
        </p:nvSpPr>
        <p:spPr>
          <a:xfrm>
            <a:off x="467544" y="2060848"/>
            <a:ext cx="8280920" cy="1901825"/>
          </a:xfrm>
          <a:prstGeom prst="rect">
            <a:avLst/>
          </a:prstGeom>
        </p:spPr>
        <p:txBody>
          <a:bodyPr>
            <a:noAutofit/>
          </a:bodyPr>
          <a:lstStyle>
            <a:lvl1pPr algn="l" defTabSz="914400" rtl="0" eaLnBrk="1" latinLnBrk="0" hangingPunct="1">
              <a:spcBef>
                <a:spcPct val="0"/>
              </a:spcBef>
              <a:buNone/>
              <a:defRPr sz="4400" kern="1200" baseline="0">
                <a:solidFill>
                  <a:schemeClr val="tx1"/>
                </a:solidFill>
                <a:latin typeface="Arial" pitchFamily="34" charset="0"/>
                <a:ea typeface="+mj-ea"/>
                <a:cs typeface="Arial" pitchFamily="34" charset="0"/>
              </a:defRPr>
            </a:lvl1pPr>
          </a:lstStyle>
          <a:p>
            <a:pPr algn="ctr" eaLnBrk="0" fontAlgn="auto" hangingPunct="0">
              <a:spcBef>
                <a:spcPct val="50000"/>
              </a:spcBef>
              <a:spcAft>
                <a:spcPts val="0"/>
              </a:spcAft>
            </a:pPr>
            <a:r>
              <a:rPr lang="en-GB" altLang="en-US" sz="3200" b="1" dirty="0">
                <a:solidFill>
                  <a:prstClr val="white"/>
                </a:solidFill>
                <a:ea typeface="ＭＳ Ｐゴシック" pitchFamily="34" charset="-128"/>
              </a:rPr>
              <a:t>Complaints resolution – Best Practice </a:t>
            </a:r>
          </a:p>
          <a:p>
            <a:pPr fontAlgn="auto">
              <a:spcAft>
                <a:spcPts val="0"/>
              </a:spcAft>
            </a:pPr>
            <a:br>
              <a:rPr lang="en-GB" sz="3200" dirty="0">
                <a:solidFill>
                  <a:prstClr val="white"/>
                </a:solidFill>
              </a:rPr>
            </a:br>
            <a:br>
              <a:rPr lang="en-GB" sz="3200" dirty="0">
                <a:solidFill>
                  <a:prstClr val="white"/>
                </a:solidFill>
              </a:rPr>
            </a:br>
            <a:endParaRPr lang="en-GB" sz="3200" dirty="0">
              <a:solidFill>
                <a:prstClr val="white"/>
              </a:solidFill>
            </a:endParaRPr>
          </a:p>
        </p:txBody>
      </p:sp>
    </p:spTree>
    <p:extLst>
      <p:ext uri="{BB962C8B-B14F-4D97-AF65-F5344CB8AC3E}">
        <p14:creationId xmlns:p14="http://schemas.microsoft.com/office/powerpoint/2010/main" val="3979044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tomerstalking.png"/>
          <p:cNvPicPr>
            <a:picLocks noGrp="1" noChangeAspect="1"/>
          </p:cNvPicPr>
          <p:nvPr>
            <p:ph idx="1"/>
          </p:nvPr>
        </p:nvPicPr>
        <p:blipFill>
          <a:blip r:embed="rId3" cstate="print">
            <a:extLst>
              <a:ext uri="{28A0092B-C50C-407E-A947-70E740481C1C}">
                <a14:useLocalDpi xmlns:a14="http://schemas.microsoft.com/office/drawing/2010/main" val="0"/>
              </a:ext>
            </a:extLst>
          </a:blip>
          <a:srcRect t="67" b="67"/>
          <a:stretch>
            <a:fillRect/>
          </a:stretch>
        </p:blipFill>
        <p:spPr>
          <a:xfrm>
            <a:off x="467544" y="908721"/>
            <a:ext cx="8229600" cy="4687446"/>
          </a:xfrm>
          <a:prstGeom prst="rect">
            <a:avLst/>
          </a:prstGeom>
        </p:spPr>
      </p:pic>
      <p:sp>
        <p:nvSpPr>
          <p:cNvPr id="5" name="TextBox 4"/>
          <p:cNvSpPr txBox="1"/>
          <p:nvPr/>
        </p:nvSpPr>
        <p:spPr>
          <a:xfrm>
            <a:off x="1331640" y="2204864"/>
            <a:ext cx="1800200" cy="923330"/>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Arial"/>
                <a:cs typeface="Arial"/>
              </a:rPr>
              <a:t>Complaints handled locally</a:t>
            </a:r>
          </a:p>
        </p:txBody>
      </p:sp>
      <p:sp>
        <p:nvSpPr>
          <p:cNvPr id="6" name="TextBox 5"/>
          <p:cNvSpPr txBox="1"/>
          <p:nvPr/>
        </p:nvSpPr>
        <p:spPr>
          <a:xfrm>
            <a:off x="4139952" y="1340768"/>
            <a:ext cx="2088232" cy="923330"/>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Arial"/>
                <a:cs typeface="Arial"/>
              </a:rPr>
              <a:t>No robust process or </a:t>
            </a:r>
          </a:p>
          <a:p>
            <a:pPr fontAlgn="auto">
              <a:spcBef>
                <a:spcPts val="0"/>
              </a:spcBef>
              <a:spcAft>
                <a:spcPts val="0"/>
              </a:spcAft>
            </a:pPr>
            <a:r>
              <a:rPr lang="en-US" b="1" dirty="0">
                <a:solidFill>
                  <a:prstClr val="black"/>
                </a:solidFill>
                <a:latin typeface="Arial"/>
                <a:cs typeface="Arial"/>
              </a:rPr>
              <a:t>data storage</a:t>
            </a:r>
          </a:p>
        </p:txBody>
      </p:sp>
      <p:sp>
        <p:nvSpPr>
          <p:cNvPr id="7" name="TextBox 6"/>
          <p:cNvSpPr txBox="1"/>
          <p:nvPr/>
        </p:nvSpPr>
        <p:spPr>
          <a:xfrm>
            <a:off x="6228184" y="1196752"/>
            <a:ext cx="2088232" cy="646331"/>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Arial"/>
                <a:cs typeface="Arial"/>
              </a:rPr>
              <a:t>Lack of staff engagement</a:t>
            </a:r>
          </a:p>
        </p:txBody>
      </p:sp>
      <p:sp>
        <p:nvSpPr>
          <p:cNvPr id="9" name="Slide Number Placeholder 8"/>
          <p:cNvSpPr>
            <a:spLocks noGrp="1"/>
          </p:cNvSpPr>
          <p:nvPr>
            <p:ph type="sldNum" sz="quarter" idx="12"/>
          </p:nvPr>
        </p:nvSpPr>
        <p:spPr/>
        <p:txBody>
          <a:bodyPr/>
          <a:lstStyle/>
          <a:p>
            <a:fld id="{B2406199-DA7C-4695-8349-8CE760934ECF}" type="slidenum">
              <a:rPr lang="en-GB" b="1" smtClean="0">
                <a:solidFill>
                  <a:prstClr val="black">
                    <a:tint val="75000"/>
                  </a:prstClr>
                </a:solidFill>
              </a:rPr>
              <a:pPr/>
              <a:t>39</a:t>
            </a:fld>
            <a:endParaRPr lang="en-GB" b="1" dirty="0">
              <a:solidFill>
                <a:prstClr val="black">
                  <a:tint val="75000"/>
                </a:prstClr>
              </a:solidFill>
            </a:endParaRPr>
          </a:p>
        </p:txBody>
      </p:sp>
      <p:sp>
        <p:nvSpPr>
          <p:cNvPr id="8" name="TextBox 7"/>
          <p:cNvSpPr txBox="1"/>
          <p:nvPr/>
        </p:nvSpPr>
        <p:spPr>
          <a:xfrm rot="10800000" flipH="1" flipV="1">
            <a:off x="1835696" y="1215116"/>
            <a:ext cx="1512168" cy="646331"/>
          </a:xfrm>
          <a:prstGeom prst="rect">
            <a:avLst/>
          </a:prstGeom>
          <a:noFill/>
        </p:spPr>
        <p:txBody>
          <a:bodyPr wrap="square" rtlCol="0">
            <a:spAutoFit/>
          </a:bodyPr>
          <a:lstStyle/>
          <a:p>
            <a:pPr fontAlgn="auto">
              <a:spcBef>
                <a:spcPts val="0"/>
              </a:spcBef>
              <a:spcAft>
                <a:spcPts val="0"/>
              </a:spcAft>
            </a:pPr>
            <a:r>
              <a:rPr lang="en-GB" b="1" dirty="0">
                <a:solidFill>
                  <a:prstClr val="black"/>
                </a:solidFill>
                <a:latin typeface="Gill Sans MT"/>
                <a:cs typeface="+mn-cs"/>
              </a:rPr>
              <a:t>Local trends not shared</a:t>
            </a:r>
          </a:p>
        </p:txBody>
      </p:sp>
      <p:sp>
        <p:nvSpPr>
          <p:cNvPr id="10" name="TextBox 9"/>
          <p:cNvSpPr txBox="1"/>
          <p:nvPr/>
        </p:nvSpPr>
        <p:spPr>
          <a:xfrm>
            <a:off x="5652121" y="2079432"/>
            <a:ext cx="1656184" cy="923330"/>
          </a:xfrm>
          <a:prstGeom prst="rect">
            <a:avLst/>
          </a:prstGeom>
          <a:noFill/>
        </p:spPr>
        <p:txBody>
          <a:bodyPr wrap="square" rtlCol="0">
            <a:spAutoFit/>
          </a:bodyPr>
          <a:lstStyle/>
          <a:p>
            <a:pPr fontAlgn="auto">
              <a:spcBef>
                <a:spcPts val="0"/>
              </a:spcBef>
              <a:spcAft>
                <a:spcPts val="0"/>
              </a:spcAft>
            </a:pPr>
            <a:r>
              <a:rPr lang="en-GB" b="1" dirty="0">
                <a:solidFill>
                  <a:prstClr val="black"/>
                </a:solidFill>
                <a:latin typeface="Arial" pitchFamily="34" charset="0"/>
                <a:cs typeface="Arial" pitchFamily="34" charset="0"/>
              </a:rPr>
              <a:t>Focus on Negative feedback</a:t>
            </a:r>
          </a:p>
        </p:txBody>
      </p:sp>
      <p:sp>
        <p:nvSpPr>
          <p:cNvPr id="3" name="Title 2"/>
          <p:cNvSpPr>
            <a:spLocks noGrp="1"/>
          </p:cNvSpPr>
          <p:nvPr>
            <p:ph type="title"/>
          </p:nvPr>
        </p:nvSpPr>
        <p:spPr/>
        <p:txBody>
          <a:bodyPr/>
          <a:lstStyle/>
          <a:p>
            <a:r>
              <a:rPr lang="en-GB" b="1" dirty="0"/>
              <a:t>Where we were</a:t>
            </a:r>
          </a:p>
        </p:txBody>
      </p:sp>
    </p:spTree>
    <p:extLst>
      <p:ext uri="{BB962C8B-B14F-4D97-AF65-F5344CB8AC3E}">
        <p14:creationId xmlns:p14="http://schemas.microsoft.com/office/powerpoint/2010/main" val="1905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80728"/>
            <a:ext cx="8507288" cy="5616624"/>
          </a:xfrm>
        </p:spPr>
        <p:txBody>
          <a:bodyPr/>
          <a:lstStyle/>
          <a:p>
            <a:r>
              <a:rPr lang="en-GB" dirty="0"/>
              <a:t>Some complaints unanswered for over a year- longer</a:t>
            </a:r>
          </a:p>
          <a:p>
            <a:r>
              <a:rPr lang="en-GB" dirty="0"/>
              <a:t>Not meeting PSOW deadlines</a:t>
            </a:r>
          </a:p>
          <a:p>
            <a:r>
              <a:rPr lang="en-GB" dirty="0"/>
              <a:t>Poor relationship CHC advocates</a:t>
            </a:r>
          </a:p>
          <a:p>
            <a:r>
              <a:rPr lang="en-GB" dirty="0"/>
              <a:t>Little clinical oversight / scrutiny</a:t>
            </a:r>
          </a:p>
          <a:p>
            <a:r>
              <a:rPr lang="en-GB" dirty="0"/>
              <a:t>Very Hard working department –each had high case load (over 100 each)- Handlers managing complaints, redress, inquests, claims, ombudsman – claims took precedence </a:t>
            </a:r>
          </a:p>
          <a:p>
            <a:r>
              <a:rPr lang="en-GB" sz="2800" dirty="0"/>
              <a:t>Welsh Risk Pool Assessment 2013/14- 35% lessons learnt</a:t>
            </a:r>
            <a:endParaRPr lang="en-GB" dirty="0"/>
          </a:p>
        </p:txBody>
      </p:sp>
      <p:sp>
        <p:nvSpPr>
          <p:cNvPr id="3" name="Title 2"/>
          <p:cNvSpPr>
            <a:spLocks noGrp="1"/>
          </p:cNvSpPr>
          <p:nvPr>
            <p:ph type="title"/>
          </p:nvPr>
        </p:nvSpPr>
        <p:spPr>
          <a:xfrm>
            <a:off x="457200" y="274638"/>
            <a:ext cx="8229600" cy="850106"/>
          </a:xfrm>
        </p:spPr>
        <p:txBody>
          <a:bodyPr/>
          <a:lstStyle/>
          <a:p>
            <a:r>
              <a:rPr lang="en-GB" dirty="0"/>
              <a:t>February 2014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Where we are now</a:t>
            </a:r>
          </a:p>
        </p:txBody>
      </p:sp>
      <p:sp>
        <p:nvSpPr>
          <p:cNvPr id="3" name="Slide Number Placeholder 2"/>
          <p:cNvSpPr>
            <a:spLocks noGrp="1"/>
          </p:cNvSpPr>
          <p:nvPr>
            <p:ph type="sldNum" sz="quarter" idx="12"/>
          </p:nvPr>
        </p:nvSpPr>
        <p:spPr/>
        <p:txBody>
          <a:bodyPr/>
          <a:lstStyle/>
          <a:p>
            <a:fld id="{B2406199-DA7C-4695-8349-8CE760934ECF}" type="slidenum">
              <a:rPr lang="en-GB" smtClean="0">
                <a:solidFill>
                  <a:prstClr val="black">
                    <a:tint val="75000"/>
                  </a:prstClr>
                </a:solidFill>
              </a:rPr>
              <a:pPr/>
              <a:t>40</a:t>
            </a:fld>
            <a:endParaRPr lang="en-GB"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9633903"/>
              </p:ext>
            </p:extLst>
          </p:nvPr>
        </p:nvGraphicFramePr>
        <p:xfrm>
          <a:off x="457200" y="12684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251520" y="2646204"/>
            <a:ext cx="1584176" cy="2006932"/>
            <a:chOff x="251520" y="2646204"/>
            <a:chExt cx="1584176" cy="2006932"/>
          </a:xfrm>
        </p:grpSpPr>
        <p:sp>
          <p:nvSpPr>
            <p:cNvPr id="4" name="TextBox 3"/>
            <p:cNvSpPr txBox="1"/>
            <p:nvPr/>
          </p:nvSpPr>
          <p:spPr>
            <a:xfrm>
              <a:off x="251520" y="2646204"/>
              <a:ext cx="1584176" cy="923330"/>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Gill Sans MT"/>
                  <a:cs typeface="+mn-cs"/>
                </a:rPr>
                <a:t>Customer and Staff fully engaged</a:t>
              </a:r>
            </a:p>
          </p:txBody>
        </p:sp>
        <p:cxnSp>
          <p:nvCxnSpPr>
            <p:cNvPr id="6" name="Straight Arrow Connector 5"/>
            <p:cNvCxnSpPr/>
            <p:nvPr/>
          </p:nvCxnSpPr>
          <p:spPr>
            <a:xfrm>
              <a:off x="1043608" y="3569534"/>
              <a:ext cx="648072" cy="1083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3131840" y="4005064"/>
            <a:ext cx="2376264" cy="1006371"/>
            <a:chOff x="2771800" y="4005064"/>
            <a:chExt cx="2376264" cy="1006371"/>
          </a:xfrm>
        </p:grpSpPr>
        <p:sp>
          <p:nvSpPr>
            <p:cNvPr id="9" name="TextBox 8"/>
            <p:cNvSpPr txBox="1"/>
            <p:nvPr/>
          </p:nvSpPr>
          <p:spPr>
            <a:xfrm>
              <a:off x="2915816" y="4365104"/>
              <a:ext cx="2232248" cy="646331"/>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Gill Sans MT"/>
                  <a:cs typeface="+mn-cs"/>
                </a:rPr>
                <a:t>New group wide policy adopted</a:t>
              </a:r>
            </a:p>
          </p:txBody>
        </p:sp>
        <p:cxnSp>
          <p:nvCxnSpPr>
            <p:cNvPr id="13" name="Straight Arrow Connector 12"/>
            <p:cNvCxnSpPr/>
            <p:nvPr/>
          </p:nvCxnSpPr>
          <p:spPr>
            <a:xfrm flipH="1" flipV="1">
              <a:off x="2771800" y="4005064"/>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 name="Group 7"/>
          <p:cNvGrpSpPr/>
          <p:nvPr/>
        </p:nvGrpSpPr>
        <p:grpSpPr>
          <a:xfrm>
            <a:off x="2555776" y="1772817"/>
            <a:ext cx="1656184" cy="1335052"/>
            <a:chOff x="2555776" y="1772817"/>
            <a:chExt cx="1656184" cy="1335052"/>
          </a:xfrm>
        </p:grpSpPr>
        <p:sp>
          <p:nvSpPr>
            <p:cNvPr id="15" name="TextBox 14"/>
            <p:cNvSpPr txBox="1"/>
            <p:nvPr/>
          </p:nvSpPr>
          <p:spPr>
            <a:xfrm>
              <a:off x="2555776" y="1772817"/>
              <a:ext cx="1656184" cy="923330"/>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Gill Sans MT"/>
                  <a:cs typeface="+mn-cs"/>
                </a:rPr>
                <a:t>Electronic system implemented </a:t>
              </a:r>
            </a:p>
          </p:txBody>
        </p:sp>
        <p:cxnSp>
          <p:nvCxnSpPr>
            <p:cNvPr id="17" name="Straight Arrow Connector 16"/>
            <p:cNvCxnSpPr/>
            <p:nvPr/>
          </p:nvCxnSpPr>
          <p:spPr>
            <a:xfrm>
              <a:off x="3383868" y="2696147"/>
              <a:ext cx="396044" cy="411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092280" y="1988840"/>
            <a:ext cx="1872208" cy="954107"/>
          </a:xfrm>
          <a:prstGeom prst="rect">
            <a:avLst/>
          </a:prstGeom>
          <a:noFill/>
        </p:spPr>
        <p:txBody>
          <a:bodyPr wrap="square" rtlCol="0">
            <a:spAutoFit/>
          </a:bodyPr>
          <a:lstStyle/>
          <a:p>
            <a:pPr fontAlgn="auto">
              <a:spcBef>
                <a:spcPts val="0"/>
              </a:spcBef>
              <a:spcAft>
                <a:spcPts val="0"/>
              </a:spcAft>
            </a:pPr>
            <a:r>
              <a:rPr lang="en-GB" sz="2800" b="1" dirty="0">
                <a:solidFill>
                  <a:prstClr val="black"/>
                </a:solidFill>
                <a:latin typeface="Gill Sans MT"/>
                <a:cs typeface="+mn-cs"/>
              </a:rPr>
              <a:t>Customer Focused</a:t>
            </a:r>
          </a:p>
        </p:txBody>
      </p:sp>
      <p:grpSp>
        <p:nvGrpSpPr>
          <p:cNvPr id="11" name="Group 9"/>
          <p:cNvGrpSpPr/>
          <p:nvPr/>
        </p:nvGrpSpPr>
        <p:grpSpPr>
          <a:xfrm>
            <a:off x="5295131" y="2996952"/>
            <a:ext cx="2232248" cy="1200311"/>
            <a:chOff x="5295131" y="2996952"/>
            <a:chExt cx="2232248" cy="1200311"/>
          </a:xfrm>
        </p:grpSpPr>
        <p:cxnSp>
          <p:nvCxnSpPr>
            <p:cNvPr id="19" name="Straight Arrow Connector 18"/>
            <p:cNvCxnSpPr/>
            <p:nvPr/>
          </p:nvCxnSpPr>
          <p:spPr>
            <a:xfrm flipH="1" flipV="1">
              <a:off x="5436096" y="299695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5131" y="3550932"/>
              <a:ext cx="2232248" cy="646331"/>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Gill Sans MT"/>
                  <a:cs typeface="+mn-cs"/>
                </a:rPr>
                <a:t>Staff trained and empowered</a:t>
              </a:r>
            </a:p>
          </p:txBody>
        </p:sp>
      </p:grpSp>
    </p:spTree>
    <p:extLst>
      <p:ext uri="{BB962C8B-B14F-4D97-AF65-F5344CB8AC3E}">
        <p14:creationId xmlns:p14="http://schemas.microsoft.com/office/powerpoint/2010/main" val="224449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Reporting – by volume</a:t>
            </a:r>
            <a:endParaRPr lang="en-GB" sz="2800" b="1" dirty="0"/>
          </a:p>
        </p:txBody>
      </p:sp>
      <p:sp>
        <p:nvSpPr>
          <p:cNvPr id="5" name="Slide Number Placeholder 4"/>
          <p:cNvSpPr>
            <a:spLocks noGrp="1"/>
          </p:cNvSpPr>
          <p:nvPr>
            <p:ph type="sldNum" sz="quarter" idx="12"/>
          </p:nvPr>
        </p:nvSpPr>
        <p:spPr/>
        <p:txBody>
          <a:bodyPr/>
          <a:lstStyle/>
          <a:p>
            <a:fld id="{B2406199-DA7C-4695-8349-8CE760934ECF}" type="slidenum">
              <a:rPr lang="en-GB" b="1" smtClean="0">
                <a:solidFill>
                  <a:prstClr val="black">
                    <a:tint val="75000"/>
                  </a:prstClr>
                </a:solidFill>
              </a:rPr>
              <a:pPr/>
              <a:t>41</a:t>
            </a:fld>
            <a:endParaRPr lang="en-GB" b="1" dirty="0">
              <a:solidFill>
                <a:prstClr val="black">
                  <a:tint val="75000"/>
                </a:prstClr>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6285" y="2564904"/>
            <a:ext cx="7571429"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3568" y="1052736"/>
            <a:ext cx="7848872" cy="646331"/>
          </a:xfrm>
          <a:prstGeom prst="rect">
            <a:avLst/>
          </a:prstGeom>
        </p:spPr>
        <p:txBody>
          <a:bodyPr wrap="square">
            <a:spAutoFit/>
          </a:bodyPr>
          <a:lstStyle/>
          <a:p>
            <a:pPr fontAlgn="auto">
              <a:spcBef>
                <a:spcPts val="0"/>
              </a:spcBef>
              <a:spcAft>
                <a:spcPts val="0"/>
              </a:spcAft>
            </a:pPr>
            <a:r>
              <a:rPr lang="en-US" dirty="0">
                <a:solidFill>
                  <a:prstClr val="black"/>
                </a:solidFill>
                <a:latin typeface="Gill Sans MT"/>
                <a:cs typeface="+mn-cs"/>
              </a:rPr>
              <a:t>The number of Compliments, Complaints and Expressions of Dissatisfactions logged per 1000 contacts</a:t>
            </a:r>
            <a:endParaRPr lang="en-GB" dirty="0">
              <a:solidFill>
                <a:prstClr val="black"/>
              </a:solidFill>
              <a:latin typeface="Gill Sans MT"/>
              <a:cs typeface="+mn-cs"/>
            </a:endParaRPr>
          </a:p>
        </p:txBody>
      </p:sp>
    </p:spTree>
    <p:extLst>
      <p:ext uri="{BB962C8B-B14F-4D97-AF65-F5344CB8AC3E}">
        <p14:creationId xmlns:p14="http://schemas.microsoft.com/office/powerpoint/2010/main" val="708143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2406199-DA7C-4695-8349-8CE760934ECF}" type="slidenum">
              <a:rPr lang="en-GB" smtClean="0">
                <a:solidFill>
                  <a:prstClr val="black">
                    <a:tint val="75000"/>
                  </a:prstClr>
                </a:solidFill>
              </a:rPr>
              <a:pPr/>
              <a:t>42</a:t>
            </a:fld>
            <a:endParaRPr lang="en-GB" dirty="0">
              <a:solidFill>
                <a:prstClr val="black">
                  <a:tint val="75000"/>
                </a:prstClr>
              </a:solidFill>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780928"/>
            <a:ext cx="634779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2736"/>
            <a:ext cx="3995936"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r>
              <a:rPr lang="en-GB" b="1" dirty="0"/>
              <a:t>Reporting – by geographic area</a:t>
            </a:r>
            <a:endParaRPr lang="en-GB" sz="2800" b="1" dirty="0"/>
          </a:p>
        </p:txBody>
      </p:sp>
    </p:spTree>
    <p:extLst>
      <p:ext uri="{BB962C8B-B14F-4D97-AF65-F5344CB8AC3E}">
        <p14:creationId xmlns:p14="http://schemas.microsoft.com/office/powerpoint/2010/main" val="1495505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2406199-DA7C-4695-8349-8CE760934ECF}" type="slidenum">
              <a:rPr lang="en-GB" smtClean="0">
                <a:solidFill>
                  <a:prstClr val="black">
                    <a:tint val="75000"/>
                  </a:prstClr>
                </a:solidFill>
              </a:rPr>
              <a:pPr/>
              <a:t>43</a:t>
            </a:fld>
            <a:endParaRPr lang="en-GB" dirty="0">
              <a:solidFill>
                <a:prstClr val="black">
                  <a:tint val="75000"/>
                </a:prstClr>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772816"/>
            <a:ext cx="388843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894" y="1772816"/>
            <a:ext cx="504055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68313" y="115888"/>
            <a:ext cx="8218487" cy="936625"/>
          </a:xfrm>
        </p:spPr>
        <p:txBody>
          <a:bodyPr/>
          <a:lstStyle/>
          <a:p>
            <a:r>
              <a:rPr lang="en-GB" b="1" dirty="0"/>
              <a:t>Reporting – by geographic area</a:t>
            </a:r>
            <a:endParaRPr lang="en-GB" sz="2800" b="1" dirty="0"/>
          </a:p>
        </p:txBody>
      </p:sp>
    </p:spTree>
    <p:extLst>
      <p:ext uri="{BB962C8B-B14F-4D97-AF65-F5344CB8AC3E}">
        <p14:creationId xmlns:p14="http://schemas.microsoft.com/office/powerpoint/2010/main" val="3054782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Performance</a:t>
            </a:r>
          </a:p>
        </p:txBody>
      </p:sp>
      <p:graphicFrame>
        <p:nvGraphicFramePr>
          <p:cNvPr id="5" name="Diagram 4"/>
          <p:cNvGraphicFramePr/>
          <p:nvPr>
            <p:extLst>
              <p:ext uri="{D42A27DB-BD31-4B8C-83A1-F6EECF244321}">
                <p14:modId xmlns:p14="http://schemas.microsoft.com/office/powerpoint/2010/main" val="180929812"/>
              </p:ext>
            </p:extLst>
          </p:nvPr>
        </p:nvGraphicFramePr>
        <p:xfrm>
          <a:off x="683568" y="1052736"/>
          <a:ext cx="763284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B2406199-DA7C-4695-8349-8CE760934ECF}" type="slidenum">
              <a:rPr lang="en-GB" b="1" smtClean="0">
                <a:solidFill>
                  <a:prstClr val="black">
                    <a:tint val="75000"/>
                  </a:prstClr>
                </a:solidFill>
              </a:rPr>
              <a:pPr/>
              <a:t>44</a:t>
            </a:fld>
            <a:endParaRPr lang="en-GB" b="1" dirty="0">
              <a:solidFill>
                <a:prstClr val="black">
                  <a:tint val="75000"/>
                </a:prstClr>
              </a:solidFill>
            </a:endParaRPr>
          </a:p>
        </p:txBody>
      </p:sp>
    </p:spTree>
    <p:extLst>
      <p:ext uri="{BB962C8B-B14F-4D97-AF65-F5344CB8AC3E}">
        <p14:creationId xmlns:p14="http://schemas.microsoft.com/office/powerpoint/2010/main" val="1321273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Going forward</a:t>
            </a:r>
          </a:p>
        </p:txBody>
      </p:sp>
      <p:sp>
        <p:nvSpPr>
          <p:cNvPr id="3" name="Slide Number Placeholder 2"/>
          <p:cNvSpPr>
            <a:spLocks noGrp="1"/>
          </p:cNvSpPr>
          <p:nvPr>
            <p:ph type="sldNum" sz="quarter" idx="12"/>
          </p:nvPr>
        </p:nvSpPr>
        <p:spPr/>
        <p:txBody>
          <a:bodyPr/>
          <a:lstStyle/>
          <a:p>
            <a:fld id="{B2406199-DA7C-4695-8349-8CE760934ECF}" type="slidenum">
              <a:rPr lang="en-GB" smtClean="0">
                <a:solidFill>
                  <a:prstClr val="black">
                    <a:tint val="75000"/>
                  </a:prstClr>
                </a:solidFill>
              </a:rPr>
              <a:pPr/>
              <a:t>45</a:t>
            </a:fld>
            <a:endParaRPr lang="en-GB"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2941797"/>
              </p:ext>
            </p:extLst>
          </p:nvPr>
        </p:nvGraphicFramePr>
        <p:xfrm>
          <a:off x="467544" y="1135633"/>
          <a:ext cx="8208912" cy="5029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val Callout 15"/>
          <p:cNvSpPr/>
          <p:nvPr/>
        </p:nvSpPr>
        <p:spPr>
          <a:xfrm>
            <a:off x="5508104" y="188640"/>
            <a:ext cx="2160240" cy="1512168"/>
          </a:xfrm>
          <a:prstGeom prst="wedgeEllipseCallout">
            <a:avLst>
              <a:gd name="adj1" fmla="val -49053"/>
              <a:gd name="adj2" fmla="val 44864"/>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a:solidFill>
                  <a:prstClr val="black"/>
                </a:solidFill>
              </a:rPr>
              <a:t>Check in with customers – do we have the correct methods which encourage customers to complain?</a:t>
            </a:r>
          </a:p>
        </p:txBody>
      </p:sp>
      <p:grpSp>
        <p:nvGrpSpPr>
          <p:cNvPr id="4" name="Group 18"/>
          <p:cNvGrpSpPr/>
          <p:nvPr/>
        </p:nvGrpSpPr>
        <p:grpSpPr>
          <a:xfrm>
            <a:off x="107504" y="980729"/>
            <a:ext cx="3384376" cy="2376263"/>
            <a:chOff x="107504" y="476672"/>
            <a:chExt cx="3384376" cy="2376263"/>
          </a:xfrm>
        </p:grpSpPr>
        <p:sp>
          <p:nvSpPr>
            <p:cNvPr id="8" name="Oval 7"/>
            <p:cNvSpPr/>
            <p:nvPr/>
          </p:nvSpPr>
          <p:spPr>
            <a:xfrm>
              <a:off x="107504" y="476672"/>
              <a:ext cx="3384376" cy="1656184"/>
            </a:xfrm>
            <a:prstGeom prst="ellips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fontAlgn="auto">
                <a:spcBef>
                  <a:spcPts val="0"/>
                </a:spcBef>
                <a:spcAft>
                  <a:spcPts val="0"/>
                </a:spcAft>
                <a:buFont typeface="Arial" pitchFamily="34" charset="0"/>
                <a:buChar char="•"/>
              </a:pPr>
              <a:r>
                <a:rPr lang="en-GB" sz="1100" dirty="0">
                  <a:solidFill>
                    <a:prstClr val="black"/>
                  </a:solidFill>
                </a:rPr>
                <a:t>Departments embedding improvements into local improvement plans</a:t>
              </a:r>
            </a:p>
            <a:p>
              <a:pPr marL="171450" indent="-171450" algn="ctr" fontAlgn="auto">
                <a:spcBef>
                  <a:spcPts val="0"/>
                </a:spcBef>
                <a:spcAft>
                  <a:spcPts val="0"/>
                </a:spcAft>
                <a:buFont typeface="Arial" pitchFamily="34" charset="0"/>
                <a:buChar char="•"/>
              </a:pPr>
              <a:r>
                <a:rPr lang="en-GB" sz="1100" dirty="0">
                  <a:solidFill>
                    <a:prstClr val="black"/>
                  </a:solidFill>
                </a:rPr>
                <a:t>Incorporate learning into organisation’s continuous cycle of improvement</a:t>
              </a:r>
            </a:p>
            <a:p>
              <a:pPr marL="171450" indent="-171450" algn="ctr" fontAlgn="auto">
                <a:spcBef>
                  <a:spcPts val="0"/>
                </a:spcBef>
                <a:spcAft>
                  <a:spcPts val="0"/>
                </a:spcAft>
                <a:buFont typeface="Arial" pitchFamily="34" charset="0"/>
                <a:buChar char="•"/>
              </a:pPr>
              <a:r>
                <a:rPr lang="en-GB" sz="1100" b="1" dirty="0">
                  <a:solidFill>
                    <a:prstClr val="black"/>
                  </a:solidFill>
                </a:rPr>
                <a:t>Share what we’re improving  with customers and staff!</a:t>
              </a:r>
            </a:p>
          </p:txBody>
        </p:sp>
        <p:cxnSp>
          <p:nvCxnSpPr>
            <p:cNvPr id="18" name="Curved Connector 17"/>
            <p:cNvCxnSpPr>
              <a:stCxn id="8" idx="3"/>
            </p:cNvCxnSpPr>
            <p:nvPr/>
          </p:nvCxnSpPr>
          <p:spPr>
            <a:xfrm rot="16200000" flipH="1">
              <a:off x="666096" y="1827351"/>
              <a:ext cx="962622" cy="108854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25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60648"/>
            <a:ext cx="8507288" cy="5746452"/>
          </a:xfrm>
        </p:spPr>
        <p:txBody>
          <a:bodyPr/>
          <a:lstStyle/>
          <a:p>
            <a:r>
              <a:rPr lang="en-GB" dirty="0"/>
              <a:t>Complaints ‘Handled’ (email chase!!)</a:t>
            </a:r>
          </a:p>
          <a:p>
            <a:r>
              <a:rPr lang="en-GB" dirty="0"/>
              <a:t>Cumbersome, bureaucratic paper chase!  With d</a:t>
            </a:r>
            <a:r>
              <a:rPr lang="en-GB" sz="2800" dirty="0"/>
              <a:t>efensive / negative responses not always answering all issues raised </a:t>
            </a:r>
          </a:p>
          <a:p>
            <a:r>
              <a:rPr lang="en-GB" dirty="0"/>
              <a:t>Not always keeping in contact with complainants</a:t>
            </a:r>
          </a:p>
          <a:p>
            <a:r>
              <a:rPr lang="en-GB" dirty="0"/>
              <a:t>Staff at ‘grass roots’ not clear how to handle concerns</a:t>
            </a:r>
          </a:p>
          <a:p>
            <a:r>
              <a:rPr lang="en-GB" dirty="0"/>
              <a:t>Not Independent</a:t>
            </a:r>
          </a:p>
          <a:p>
            <a:r>
              <a:rPr lang="en-GB" dirty="0"/>
              <a:t>‘Passing the hot potato!’</a:t>
            </a:r>
          </a:p>
          <a:p>
            <a:pPr>
              <a:buNone/>
            </a:pPr>
            <a:endParaRPr lang="en-GB" dirty="0"/>
          </a:p>
          <a:p>
            <a:endParaRPr lang="en-GB"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435280" cy="6336704"/>
          </a:xfrm>
        </p:spPr>
        <p:txBody>
          <a:bodyPr/>
          <a:lstStyle/>
          <a:p>
            <a:r>
              <a:rPr lang="en-GB" sz="2400" dirty="0"/>
              <a:t>Management &amp; Response not proportionate</a:t>
            </a:r>
          </a:p>
          <a:p>
            <a:r>
              <a:rPr lang="en-GB" sz="2400" dirty="0"/>
              <a:t>Protracted sign off process </a:t>
            </a:r>
          </a:p>
          <a:p>
            <a:r>
              <a:rPr lang="en-GB" sz="2400" dirty="0"/>
              <a:t>Not always following up on promises</a:t>
            </a:r>
          </a:p>
          <a:p>
            <a:r>
              <a:rPr lang="en-GB" sz="2400" dirty="0"/>
              <a:t>Issues not ‘nipped in the bud’ &amp; allowed to escalate</a:t>
            </a:r>
          </a:p>
          <a:p>
            <a:r>
              <a:rPr lang="en-GB" sz="2400" dirty="0"/>
              <a:t>Ward Staff / Managers telling people who were </a:t>
            </a:r>
          </a:p>
          <a:p>
            <a:pPr>
              <a:buNone/>
            </a:pPr>
            <a:r>
              <a:rPr lang="en-GB" sz="2400" dirty="0"/>
              <a:t>   unhappy to write to the Chief Executive</a:t>
            </a:r>
          </a:p>
          <a:p>
            <a:r>
              <a:rPr lang="en-GB" sz="2400" dirty="0"/>
              <a:t>Not always feeding back to families after a serious incident investigation</a:t>
            </a:r>
          </a:p>
          <a:p>
            <a:r>
              <a:rPr lang="en-GB" sz="2400" dirty="0"/>
              <a:t>Not meeting NHS Redress regulations:</a:t>
            </a:r>
          </a:p>
          <a:p>
            <a:pPr lvl="4"/>
            <a:r>
              <a:rPr lang="en-GB" dirty="0"/>
              <a:t>Breach duty care / qualifying liability</a:t>
            </a:r>
          </a:p>
          <a:p>
            <a:pPr lvl="4"/>
            <a:r>
              <a:rPr lang="en-GB" dirty="0"/>
              <a:t>Timescales</a:t>
            </a:r>
          </a:p>
          <a:p>
            <a:pPr lvl="4"/>
            <a:r>
              <a:rPr lang="en-GB" dirty="0"/>
              <a:t>Contact / expectations</a:t>
            </a:r>
          </a:p>
          <a:p>
            <a:pPr lvl="4"/>
            <a:r>
              <a:rPr lang="en-GB" dirty="0"/>
              <a:t>Holding letters </a:t>
            </a:r>
          </a:p>
          <a:p>
            <a:pPr lvl="4"/>
            <a:r>
              <a:rPr lang="en-GB" dirty="0"/>
              <a:t>Independent reviews </a:t>
            </a:r>
          </a:p>
          <a:p>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435280" cy="6021288"/>
          </a:xfrm>
        </p:spPr>
        <p:txBody>
          <a:bodyPr/>
          <a:lstStyle/>
          <a:p>
            <a:r>
              <a:rPr lang="en-GB" sz="2400" b="1" dirty="0"/>
              <a:t>Unnecessary formalisation &amp; escalation of concerns </a:t>
            </a:r>
          </a:p>
          <a:p>
            <a:r>
              <a:rPr lang="en-GB" sz="2400" b="1" dirty="0"/>
              <a:t>Complaints taking far to long to resolve</a:t>
            </a:r>
          </a:p>
          <a:p>
            <a:r>
              <a:rPr lang="en-GB" sz="2400" b="1" dirty="0"/>
              <a:t>High level complainant dissatisfaction</a:t>
            </a:r>
          </a:p>
          <a:p>
            <a:r>
              <a:rPr lang="en-GB" sz="2400" b="1" dirty="0"/>
              <a:t>Many complainants coming back unhappy or just Give up &amp; loose faith</a:t>
            </a:r>
          </a:p>
          <a:p>
            <a:r>
              <a:rPr lang="en-GB" sz="2400" b="1" dirty="0"/>
              <a:t>Distress to complainants (often bereaved)</a:t>
            </a:r>
          </a:p>
          <a:p>
            <a:r>
              <a:rPr lang="en-GB" sz="2400" b="1" dirty="0"/>
              <a:t>Loss of trust / fear – hiding something</a:t>
            </a:r>
          </a:p>
          <a:p>
            <a:r>
              <a:rPr lang="en-GB" sz="2400" b="1" dirty="0"/>
              <a:t>Poor Organisational Reputation </a:t>
            </a:r>
          </a:p>
          <a:p>
            <a:r>
              <a:rPr lang="en-GB" sz="2400" b="1" dirty="0"/>
              <a:t>39 open Ombudsman Investigations – a number of Section 16 /17 outcomes </a:t>
            </a:r>
          </a:p>
          <a:p>
            <a:r>
              <a:rPr lang="en-GB" sz="2400" b="1" dirty="0"/>
              <a:t>Spirals out of control -National Media interest</a:t>
            </a:r>
          </a:p>
          <a:p>
            <a:pPr>
              <a:buNone/>
            </a:pPr>
            <a:r>
              <a:rPr lang="en-GB" sz="2400" b="1" dirty="0"/>
              <a:t> </a:t>
            </a:r>
          </a:p>
        </p:txBody>
      </p:sp>
      <p:sp>
        <p:nvSpPr>
          <p:cNvPr id="3" name="Title 2"/>
          <p:cNvSpPr>
            <a:spLocks noGrp="1"/>
          </p:cNvSpPr>
          <p:nvPr>
            <p:ph type="title"/>
          </p:nvPr>
        </p:nvSpPr>
        <p:spPr>
          <a:xfrm>
            <a:off x="457200" y="0"/>
            <a:ext cx="8229600" cy="980728"/>
          </a:xfrm>
        </p:spPr>
        <p:txBody>
          <a:bodyPr>
            <a:normAutofit/>
          </a:bodyPr>
          <a:lstStyle/>
          <a:p>
            <a:r>
              <a:rPr lang="en-GB" dirty="0"/>
              <a:t>End 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Whole Scale Culture Change starting from the Top of the Health Board- Chief Executive &amp; Chairman</a:t>
            </a:r>
          </a:p>
          <a:p>
            <a:pPr lvl="1"/>
            <a:r>
              <a:rPr lang="en-GB" dirty="0"/>
              <a:t>Raising profile of importance of complaints </a:t>
            </a:r>
          </a:p>
          <a:p>
            <a:pPr lvl="1"/>
            <a:r>
              <a:rPr lang="en-GB" dirty="0"/>
              <a:t>Strengthening clinical accountability &amp; responsibility for complaints management &amp; learning lessons </a:t>
            </a:r>
          </a:p>
          <a:p>
            <a:pPr lvl="1"/>
            <a:r>
              <a:rPr lang="en-GB" dirty="0"/>
              <a:t>Clear Escalation processes</a:t>
            </a:r>
          </a:p>
          <a:p>
            <a:pPr lvl="1"/>
            <a:r>
              <a:rPr lang="en-GB" dirty="0"/>
              <a:t>Executive Board attention </a:t>
            </a:r>
          </a:p>
          <a:p>
            <a:pPr lvl="1"/>
            <a:r>
              <a:rPr lang="en-GB" dirty="0"/>
              <a:t>Link governance performance into finance &amp; target performance review processes</a:t>
            </a:r>
          </a:p>
          <a:p>
            <a:pPr lvl="1"/>
            <a:r>
              <a:rPr lang="en-GB" dirty="0"/>
              <a:t>Set up complaints Clinics each site – CEO /    </a:t>
            </a:r>
          </a:p>
          <a:p>
            <a:pPr lvl="1">
              <a:buNone/>
            </a:pPr>
            <a:r>
              <a:rPr lang="en-GB" dirty="0"/>
              <a:t>                    Executive Team with a senior clinician </a:t>
            </a:r>
          </a:p>
          <a:p>
            <a:pPr lvl="1">
              <a:buNone/>
            </a:pPr>
            <a:endParaRPr lang="en-GB" dirty="0"/>
          </a:p>
        </p:txBody>
      </p:sp>
      <p:sp>
        <p:nvSpPr>
          <p:cNvPr id="3" name="Title 2"/>
          <p:cNvSpPr>
            <a:spLocks noGrp="1"/>
          </p:cNvSpPr>
          <p:nvPr>
            <p:ph type="title"/>
          </p:nvPr>
        </p:nvSpPr>
        <p:spPr/>
        <p:txBody>
          <a:bodyPr/>
          <a:lstStyle/>
          <a:p>
            <a:r>
              <a:rPr lang="en-GB" dirty="0"/>
              <a:t>So What Did we 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4581128"/>
            <a:ext cx="7056784" cy="1938992"/>
          </a:xfrm>
          <a:prstGeom prst="rect">
            <a:avLst/>
          </a:prstGeom>
        </p:spPr>
        <p:txBody>
          <a:bodyPr wrap="square">
            <a:spAutoFit/>
          </a:bodyPr>
          <a:lstStyle/>
          <a:p>
            <a:pPr algn="ctr"/>
            <a:r>
              <a:rPr lang="en-GB" sz="2000" b="1" dirty="0">
                <a:solidFill>
                  <a:prstClr val="black"/>
                </a:solidFill>
              </a:rPr>
              <a:t>A complaint is a gift of feedback from a service user. They have taken time and trouble to communicate with us about how they think and feel about care &amp; treatment provided- often under very difficult circumstances. </a:t>
            </a:r>
          </a:p>
          <a:p>
            <a:pPr algn="ctr"/>
            <a:r>
              <a:rPr lang="en-GB" sz="2000" b="1" dirty="0">
                <a:solidFill>
                  <a:prstClr val="black"/>
                </a:solidFill>
              </a:rPr>
              <a:t>This gift, while it may not be comfortable to receive, is hugely valuable. </a:t>
            </a:r>
          </a:p>
        </p:txBody>
      </p:sp>
      <p:pic>
        <p:nvPicPr>
          <p:cNvPr id="7" name="Content Placeholder 6" descr="gift of complaints.jpg"/>
          <p:cNvPicPr>
            <a:picLocks noGrp="1" noChangeAspect="1"/>
          </p:cNvPicPr>
          <p:nvPr>
            <p:ph idx="1"/>
          </p:nvPr>
        </p:nvPicPr>
        <p:blipFill>
          <a:blip r:embed="rId2" cstate="print"/>
          <a:stretch>
            <a:fillRect/>
          </a:stretch>
        </p:blipFill>
        <p:spPr>
          <a:xfrm>
            <a:off x="1835696" y="1124744"/>
            <a:ext cx="5040560" cy="3360373"/>
          </a:xfrm>
        </p:spPr>
      </p:pic>
      <p:sp>
        <p:nvSpPr>
          <p:cNvPr id="8" name="Title 7"/>
          <p:cNvSpPr>
            <a:spLocks noGrp="1"/>
          </p:cNvSpPr>
          <p:nvPr>
            <p:ph type="title"/>
          </p:nvPr>
        </p:nvSpPr>
        <p:spPr>
          <a:xfrm>
            <a:off x="1259632" y="274638"/>
            <a:ext cx="7427168" cy="1143000"/>
          </a:xfrm>
        </p:spPr>
        <p:txBody>
          <a:bodyPr/>
          <a:lstStyle/>
          <a:p>
            <a:r>
              <a:rPr lang="en-GB" dirty="0"/>
              <a:t>The Gift of Complaints </a:t>
            </a:r>
          </a:p>
        </p:txBody>
      </p:sp>
    </p:spTree>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_rels/theme14.xml.rels><?xml version="1.0" encoding="UTF-8" standalone="yes"?>
<Relationships xmlns="http://schemas.openxmlformats.org/package/2006/relationships"><Relationship Id="rId1" Type="http://schemas.openxmlformats.org/officeDocument/2006/relationships/image" Target="../media/image5.jpeg"/></Relationships>
</file>

<file path=ppt/theme/_rels/theme15.xml.rels><?xml version="1.0" encoding="UTF-8" standalone="yes"?>
<Relationships xmlns="http://schemas.openxmlformats.org/package/2006/relationships"><Relationship Id="rId1" Type="http://schemas.openxmlformats.org/officeDocument/2006/relationships/image" Target="../media/image5.jpeg"/></Relationships>
</file>

<file path=ppt/theme/_rels/theme16.xml.rels><?xml version="1.0" encoding="UTF-8" standalone="yes"?>
<Relationships xmlns="http://schemas.openxmlformats.org/package/2006/relationships"><Relationship Id="rId1" Type="http://schemas.openxmlformats.org/officeDocument/2006/relationships/image" Target="../media/image5.jpeg"/></Relationships>
</file>

<file path=ppt/theme/_rels/theme17.xml.rels><?xml version="1.0" encoding="UTF-8" standalone="yes"?>
<Relationships xmlns="http://schemas.openxmlformats.org/package/2006/relationships"><Relationship Id="rId1" Type="http://schemas.openxmlformats.org/officeDocument/2006/relationships/image" Target="../media/image5.jpeg"/></Relationships>
</file>

<file path=ppt/theme/_rels/theme18.xml.rels><?xml version="1.0" encoding="UTF-8" standalone="yes"?>
<Relationships xmlns="http://schemas.openxmlformats.org/package/2006/relationships"><Relationship Id="rId1" Type="http://schemas.openxmlformats.org/officeDocument/2006/relationships/image" Target="../media/image5.jpeg"/></Relationships>
</file>

<file path=ppt/theme/_rels/theme19.xml.rels><?xml version="1.0" encoding="UTF-8" standalone="yes"?>
<Relationships xmlns="http://schemas.openxmlformats.org/package/2006/relationships"><Relationship Id="rId1" Type="http://schemas.openxmlformats.org/officeDocument/2006/relationships/image" Target="../media/image5.jpeg"/></Relationships>
</file>

<file path=ppt/theme/_rels/theme20.xml.rels><?xml version="1.0" encoding="UTF-8" standalone="yes"?>
<Relationships xmlns="http://schemas.openxmlformats.org/package/2006/relationships"><Relationship Id="rId1" Type="http://schemas.openxmlformats.org/officeDocument/2006/relationships/image" Target="../media/image5.jpeg"/></Relationships>
</file>

<file path=ppt/theme/_rels/theme21.xml.rels><?xml version="1.0" encoding="UTF-8" standalone="yes"?>
<Relationships xmlns="http://schemas.openxmlformats.org/package/2006/relationships"><Relationship Id="rId1" Type="http://schemas.openxmlformats.org/officeDocument/2006/relationships/image" Target="../media/image5.jpeg"/></Relationships>
</file>

<file path=ppt/theme/_rels/theme22.xml.rels><?xml version="1.0" encoding="UTF-8" standalone="yes"?>
<Relationships xmlns="http://schemas.openxmlformats.org/package/2006/relationships"><Relationship Id="rId1" Type="http://schemas.openxmlformats.org/officeDocument/2006/relationships/image" Target="../media/image5.jpeg"/></Relationships>
</file>

<file path=ppt/theme/_rels/theme23.xml.rels><?xml version="1.0" encoding="UTF-8" standalone="yes"?>
<Relationships xmlns="http://schemas.openxmlformats.org/package/2006/relationships"><Relationship Id="rId1" Type="http://schemas.openxmlformats.org/officeDocument/2006/relationships/image" Target="../media/image5.jpeg"/></Relationships>
</file>

<file path=ppt/theme/_rels/theme24.xml.rels><?xml version="1.0" encoding="UTF-8" standalone="yes"?>
<Relationships xmlns="http://schemas.openxmlformats.org/package/2006/relationships"><Relationship Id="rId1" Type="http://schemas.openxmlformats.org/officeDocument/2006/relationships/image" Target="../media/image5.jpeg"/></Relationships>
</file>

<file path=ppt/theme/_rels/theme25.xml.rels><?xml version="1.0" encoding="UTF-8" standalone="yes"?>
<Relationships xmlns="http://schemas.openxmlformats.org/package/2006/relationships"><Relationship Id="rId1" Type="http://schemas.openxmlformats.org/officeDocument/2006/relationships/image" Target="../media/image5.jpeg"/></Relationships>
</file>

<file path=ppt/theme/_rels/theme26.xml.rels><?xml version="1.0" encoding="UTF-8" standalone="yes"?>
<Relationships xmlns="http://schemas.openxmlformats.org/package/2006/relationships"><Relationship Id="rId1" Type="http://schemas.openxmlformats.org/officeDocument/2006/relationships/image" Target="../media/image5.jpeg"/></Relationships>
</file>

<file path=ppt/theme/_rels/theme27.xml.rels><?xml version="1.0" encoding="UTF-8" standalone="yes"?>
<Relationships xmlns="http://schemas.openxmlformats.org/package/2006/relationships"><Relationship Id="rId1" Type="http://schemas.openxmlformats.org/officeDocument/2006/relationships/image" Target="../media/image5.jpeg"/></Relationships>
</file>

<file path=ppt/theme/_rels/theme28.xml.rels><?xml version="1.0" encoding="UTF-8" standalone="yes"?>
<Relationships xmlns="http://schemas.openxmlformats.org/package/2006/relationships"><Relationship Id="rId1" Type="http://schemas.openxmlformats.org/officeDocument/2006/relationships/image" Target="../media/image5.jpeg"/></Relationships>
</file>

<file path=ppt/theme/_rels/theme29.xml.rels><?xml version="1.0" encoding="UTF-8" standalone="yes"?>
<Relationships xmlns="http://schemas.openxmlformats.org/package/2006/relationships"><Relationship Id="rId1" Type="http://schemas.openxmlformats.org/officeDocument/2006/relationships/image" Target="../media/image5.jpeg"/></Relationships>
</file>

<file path=ppt/theme/_rels/theme30.xml.rels><?xml version="1.0" encoding="UTF-8" standalone="yes"?>
<Relationships xmlns="http://schemas.openxmlformats.org/package/2006/relationships"><Relationship Id="rId1" Type="http://schemas.openxmlformats.org/officeDocument/2006/relationships/image" Target="../media/image5.jpeg"/></Relationships>
</file>

<file path=ppt/theme/_rels/theme31.xml.rels><?xml version="1.0" encoding="UTF-8" standalone="yes"?>
<Relationships xmlns="http://schemas.openxmlformats.org/package/2006/relationships"><Relationship Id="rId1" Type="http://schemas.openxmlformats.org/officeDocument/2006/relationships/image" Target="../media/image5.jpeg"/></Relationships>
</file>

<file path=ppt/theme/_rels/theme32.xml.rels><?xml version="1.0" encoding="UTF-8" standalone="yes"?>
<Relationships xmlns="http://schemas.openxmlformats.org/package/2006/relationships"><Relationship Id="rId1" Type="http://schemas.openxmlformats.org/officeDocument/2006/relationships/image" Target="../media/image5.jpeg"/></Relationships>
</file>

<file path=ppt/theme/_rels/theme33.xml.rels><?xml version="1.0" encoding="UTF-8" standalone="yes"?>
<Relationships xmlns="http://schemas.openxmlformats.org/package/2006/relationships"><Relationship Id="rId1" Type="http://schemas.openxmlformats.org/officeDocument/2006/relationships/image" Target="../media/image5.jpeg"/></Relationships>
</file>

<file path=ppt/theme/_rels/theme34.xml.rels><?xml version="1.0" encoding="UTF-8" standalone="yes"?>
<Relationships xmlns="http://schemas.openxmlformats.org/package/2006/relationships"><Relationship Id="rId1" Type="http://schemas.openxmlformats.org/officeDocument/2006/relationships/image" Target="../media/image5.jpeg"/></Relationships>
</file>

<file path=ppt/theme/_rels/theme35.xml.rels><?xml version="1.0" encoding="UTF-8" standalone="yes"?>
<Relationships xmlns="http://schemas.openxmlformats.org/package/2006/relationships"><Relationship Id="rId1" Type="http://schemas.openxmlformats.org/officeDocument/2006/relationships/image" Target="../media/image5.jpeg"/></Relationships>
</file>

<file path=ppt/theme/_rels/theme36.xml.rels><?xml version="1.0" encoding="UTF-8" standalone="yes"?>
<Relationships xmlns="http://schemas.openxmlformats.org/package/2006/relationships"><Relationship Id="rId1" Type="http://schemas.openxmlformats.org/officeDocument/2006/relationships/image" Target="../media/image5.jpeg"/></Relationships>
</file>

<file path=ppt/theme/_rels/theme37.xml.rels><?xml version="1.0" encoding="UTF-8" standalone="yes"?>
<Relationships xmlns="http://schemas.openxmlformats.org/package/2006/relationships"><Relationship Id="rId1" Type="http://schemas.openxmlformats.org/officeDocument/2006/relationships/image" Target="../media/image5.jpeg"/></Relationships>
</file>

<file path=ppt/theme/_rels/theme3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7.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1.xml><?xml version="1.0" encoding="utf-8"?>
<a:theme xmlns:a="http://schemas.openxmlformats.org/drawingml/2006/main" name="1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2.xml><?xml version="1.0" encoding="utf-8"?>
<a:theme xmlns:a="http://schemas.openxmlformats.org/drawingml/2006/main" name="1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3.xml><?xml version="1.0" encoding="utf-8"?>
<a:theme xmlns:a="http://schemas.openxmlformats.org/drawingml/2006/main" name="1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4.xml><?xml version="1.0" encoding="utf-8"?>
<a:theme xmlns:a="http://schemas.openxmlformats.org/drawingml/2006/main" name="1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5.xml><?xml version="1.0" encoding="utf-8"?>
<a:theme xmlns:a="http://schemas.openxmlformats.org/drawingml/2006/main" name="1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6.xml><?xml version="1.0" encoding="utf-8"?>
<a:theme xmlns:a="http://schemas.openxmlformats.org/drawingml/2006/main" name="1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7.xml><?xml version="1.0" encoding="utf-8"?>
<a:theme xmlns:a="http://schemas.openxmlformats.org/drawingml/2006/main" name="1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8.xml><?xml version="1.0" encoding="utf-8"?>
<a:theme xmlns:a="http://schemas.openxmlformats.org/drawingml/2006/main" name="1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9.xml><?xml version="1.0" encoding="utf-8"?>
<a:theme xmlns:a="http://schemas.openxmlformats.org/drawingml/2006/main" name="1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1.xml><?xml version="1.0" encoding="utf-8"?>
<a:theme xmlns:a="http://schemas.openxmlformats.org/drawingml/2006/main" name="2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2.xml><?xml version="1.0" encoding="utf-8"?>
<a:theme xmlns:a="http://schemas.openxmlformats.org/drawingml/2006/main" name="2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3.xml><?xml version="1.0" encoding="utf-8"?>
<a:theme xmlns:a="http://schemas.openxmlformats.org/drawingml/2006/main" name="2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4.xml><?xml version="1.0" encoding="utf-8"?>
<a:theme xmlns:a="http://schemas.openxmlformats.org/drawingml/2006/main" name="2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5.xml><?xml version="1.0" encoding="utf-8"?>
<a:theme xmlns:a="http://schemas.openxmlformats.org/drawingml/2006/main" name="2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6.xml><?xml version="1.0" encoding="utf-8"?>
<a:theme xmlns:a="http://schemas.openxmlformats.org/drawingml/2006/main" name="2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7.xml><?xml version="1.0" encoding="utf-8"?>
<a:theme xmlns:a="http://schemas.openxmlformats.org/drawingml/2006/main" name="2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8.xml><?xml version="1.0" encoding="utf-8"?>
<a:theme xmlns:a="http://schemas.openxmlformats.org/drawingml/2006/main" name="2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Gwal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 template</Template>
  <TotalTime>2084</TotalTime>
  <Words>2675</Words>
  <Application>Microsoft Office PowerPoint</Application>
  <PresentationFormat>On-screen Show (4:3)</PresentationFormat>
  <Paragraphs>326</Paragraphs>
  <Slides>45</Slides>
  <Notes>7</Notes>
  <HiddenSlides>0</HiddenSlides>
  <MMClips>0</MMClips>
  <ScaleCrop>false</ScaleCrop>
  <HeadingPairs>
    <vt:vector size="6" baseType="variant">
      <vt:variant>
        <vt:lpstr>Fonts Used</vt:lpstr>
      </vt:variant>
      <vt:variant>
        <vt:i4>8</vt:i4>
      </vt:variant>
      <vt:variant>
        <vt:lpstr>Theme</vt:lpstr>
      </vt:variant>
      <vt:variant>
        <vt:i4>38</vt:i4>
      </vt:variant>
      <vt:variant>
        <vt:lpstr>Slide Titles</vt:lpstr>
      </vt:variant>
      <vt:variant>
        <vt:i4>45</vt:i4>
      </vt:variant>
    </vt:vector>
  </HeadingPairs>
  <TitlesOfParts>
    <vt:vector size="91" baseType="lpstr">
      <vt:lpstr>ＭＳ Ｐゴシック</vt:lpstr>
      <vt:lpstr>Arial</vt:lpstr>
      <vt:lpstr>Calibri</vt:lpstr>
      <vt:lpstr>Gill Sans MT</vt:lpstr>
      <vt:lpstr>Lucida Sans Unicode</vt:lpstr>
      <vt:lpstr>Verdana</vt:lpstr>
      <vt:lpstr>Wingdings 2</vt:lpstr>
      <vt:lpstr>Wingdings 3</vt:lpstr>
      <vt:lpstr>Gwalia PowerPoint Template</vt:lpstr>
      <vt:lpstr>1_Gwalia PowerPoint Template</vt:lpstr>
      <vt:lpstr>2_Gwalia PowerPoint Template</vt:lpstr>
      <vt:lpstr>3_Gwalia PowerPoint Template</vt:lpstr>
      <vt:lpstr>4_Gwalia PowerPoint Template</vt:lpstr>
      <vt:lpstr>5_Gwalia PowerPoint Template</vt:lpstr>
      <vt:lpstr>6_Gwalia PowerPoint Template</vt:lpstr>
      <vt:lpstr>7_Gwalia PowerPoint Template</vt:lpstr>
      <vt:lpstr>1_Blank Presentation</vt:lpstr>
      <vt:lpstr>Concourse</vt:lpstr>
      <vt:lpstr>1_Concourse</vt:lpstr>
      <vt:lpstr>2_Concourse</vt:lpstr>
      <vt:lpstr>3_Concourse</vt:lpstr>
      <vt:lpstr>4_Concourse</vt:lpstr>
      <vt:lpstr>5_Concourse</vt:lpstr>
      <vt:lpstr>6_Concourse</vt:lpstr>
      <vt:lpstr>7_Concourse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21_Concourse</vt:lpstr>
      <vt:lpstr>22_Concourse</vt:lpstr>
      <vt:lpstr>23_Concourse</vt:lpstr>
      <vt:lpstr>24_Concourse</vt:lpstr>
      <vt:lpstr>25_Concourse</vt:lpstr>
      <vt:lpstr>26_Concourse</vt:lpstr>
      <vt:lpstr>27_Concourse</vt:lpstr>
      <vt:lpstr>28_Concourse</vt:lpstr>
      <vt:lpstr>Lets Make Complaints Better?</vt:lpstr>
      <vt:lpstr>A Complainants Story</vt:lpstr>
      <vt:lpstr>PowerPoint Presentation</vt:lpstr>
      <vt:lpstr>February 2014</vt:lpstr>
      <vt:lpstr>PowerPoint Presentation</vt:lpstr>
      <vt:lpstr>PowerPoint Presentation</vt:lpstr>
      <vt:lpstr>End Results</vt:lpstr>
      <vt:lpstr>So What Did we do??</vt:lpstr>
      <vt:lpstr>The Gift of Complaints </vt:lpstr>
      <vt:lpstr>Culture</vt:lpstr>
      <vt:lpstr>PowerPoint Presentation</vt:lpstr>
      <vt:lpstr>Re-designed Team </vt:lpstr>
      <vt:lpstr>Education / Training &amp; Support</vt:lpstr>
      <vt:lpstr>Revised Complaints Processes</vt:lpstr>
      <vt:lpstr>PowerPoint Presentation</vt:lpstr>
      <vt:lpstr>PowerPoint Presentation</vt:lpstr>
      <vt:lpstr>PowerPoint Presentation</vt:lpstr>
      <vt:lpstr>Working on proactive contact with bereaved families</vt:lpstr>
      <vt:lpstr>Proactive Patient Feedback Mechanisms </vt:lpstr>
      <vt:lpstr>Investigative approach</vt:lpstr>
      <vt:lpstr>Responses</vt:lpstr>
      <vt:lpstr>Response Checklist</vt:lpstr>
      <vt:lpstr>Watch out for Brown M &amp; M ‘s</vt:lpstr>
      <vt:lpstr>Being Clear what Sign Off Means</vt:lpstr>
      <vt:lpstr>PowerPoint Presentation</vt:lpstr>
      <vt:lpstr>Key Messages</vt:lpstr>
      <vt:lpstr>PowerPoint Presentation</vt:lpstr>
      <vt:lpstr>So what difference has this made?</vt:lpstr>
      <vt:lpstr>QUESTIONS!</vt:lpstr>
      <vt:lpstr>Complaints Handling</vt:lpstr>
      <vt:lpstr>Sharing Best Practice</vt:lpstr>
      <vt:lpstr>PowerPoint Presentation</vt:lpstr>
      <vt:lpstr> Culture</vt:lpstr>
      <vt:lpstr>“Unreasonably Persistent Customer”</vt:lpstr>
      <vt:lpstr>Governance</vt:lpstr>
      <vt:lpstr> Monitoring </vt:lpstr>
      <vt:lpstr>Conclusion</vt:lpstr>
      <vt:lpstr> 10th February 2015</vt:lpstr>
      <vt:lpstr>Where we were</vt:lpstr>
      <vt:lpstr>Where we are now</vt:lpstr>
      <vt:lpstr>Reporting – by volume</vt:lpstr>
      <vt:lpstr>Reporting – by geographic area</vt:lpstr>
      <vt:lpstr>Reporting – by geographic area</vt:lpstr>
      <vt:lpstr>Performance</vt:lpstr>
      <vt:lpstr>Going forward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marilynm</dc:creator>
  <cp:lastModifiedBy>John Young</cp:lastModifiedBy>
  <cp:revision>166</cp:revision>
  <dcterms:created xsi:type="dcterms:W3CDTF">2011-11-17T16:00:57Z</dcterms:created>
  <dcterms:modified xsi:type="dcterms:W3CDTF">2018-04-20T16:32:27Z</dcterms:modified>
</cp:coreProperties>
</file>