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48" r:id="rId4"/>
    <p:sldId id="321" r:id="rId5"/>
    <p:sldId id="320" r:id="rId6"/>
    <p:sldId id="322" r:id="rId7"/>
    <p:sldId id="349" r:id="rId8"/>
    <p:sldId id="341" r:id="rId9"/>
    <p:sldId id="357" r:id="rId10"/>
    <p:sldId id="358" r:id="rId11"/>
    <p:sldId id="359" r:id="rId12"/>
    <p:sldId id="412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50" r:id="rId30"/>
    <p:sldId id="323" r:id="rId31"/>
    <p:sldId id="324" r:id="rId32"/>
    <p:sldId id="352" r:id="rId33"/>
    <p:sldId id="325" r:id="rId34"/>
    <p:sldId id="413" r:id="rId35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ly\userdata\Susanh\susanh%20on%20Commission01\Complaints%20and%20Allegations%20Monitoring\Graph%202012%20-%20Trend%20of%20five%20years%202009-10%20to%202013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66417109386353E-2"/>
          <c:y val="6.0684334737217897E-2"/>
          <c:w val="0.81275390697329963"/>
          <c:h val="0.792219004285719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Enquiries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spPr>
              <a:ln>
                <a:solidFill>
                  <a:schemeClr val="accent1"/>
                </a:solidFill>
              </a:ln>
            </c:spPr>
            <c:trendlineType val="linear"/>
            <c:forward val="2"/>
            <c:dispRSqr val="0"/>
            <c:dispEq val="0"/>
          </c:trendline>
          <c:cat>
            <c:strRef>
              <c:f>Sheet1!$A$2:$A$110</c:f>
              <c:strCache>
                <c:ptCount val="108"/>
                <c:pt idx="0">
                  <c:v>April '09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 '10</c:v>
                </c:pt>
                <c:pt idx="13">
                  <c:v>May</c:v>
                </c:pt>
                <c:pt idx="14">
                  <c:v>June</c:v>
                </c:pt>
                <c:pt idx="15">
                  <c:v>July</c:v>
                </c:pt>
                <c:pt idx="16">
                  <c:v>August</c:v>
                </c:pt>
                <c:pt idx="17">
                  <c:v>September</c:v>
                </c:pt>
                <c:pt idx="18">
                  <c:v>October</c:v>
                </c:pt>
                <c:pt idx="19">
                  <c:v>November</c:v>
                </c:pt>
                <c:pt idx="20">
                  <c:v>December</c:v>
                </c:pt>
                <c:pt idx="21">
                  <c:v>January</c:v>
                </c:pt>
                <c:pt idx="22">
                  <c:v>February</c:v>
                </c:pt>
                <c:pt idx="23">
                  <c:v>March</c:v>
                </c:pt>
                <c:pt idx="24">
                  <c:v>April '11</c:v>
                </c:pt>
                <c:pt idx="25">
                  <c:v>May</c:v>
                </c:pt>
                <c:pt idx="26">
                  <c:v>June</c:v>
                </c:pt>
                <c:pt idx="27">
                  <c:v>July</c:v>
                </c:pt>
                <c:pt idx="28">
                  <c:v>August</c:v>
                </c:pt>
                <c:pt idx="29">
                  <c:v>September</c:v>
                </c:pt>
                <c:pt idx="30">
                  <c:v>October</c:v>
                </c:pt>
                <c:pt idx="31">
                  <c:v>November</c:v>
                </c:pt>
                <c:pt idx="32">
                  <c:v>December</c:v>
                </c:pt>
                <c:pt idx="33">
                  <c:v>January</c:v>
                </c:pt>
                <c:pt idx="34">
                  <c:v>February</c:v>
                </c:pt>
                <c:pt idx="35">
                  <c:v>March</c:v>
                </c:pt>
                <c:pt idx="36">
                  <c:v>April '12</c:v>
                </c:pt>
                <c:pt idx="37">
                  <c:v>May</c:v>
                </c:pt>
                <c:pt idx="38">
                  <c:v>June</c:v>
                </c:pt>
                <c:pt idx="39">
                  <c:v>July</c:v>
                </c:pt>
                <c:pt idx="40">
                  <c:v>August</c:v>
                </c:pt>
                <c:pt idx="41">
                  <c:v>September</c:v>
                </c:pt>
                <c:pt idx="42">
                  <c:v>October</c:v>
                </c:pt>
                <c:pt idx="43">
                  <c:v>November</c:v>
                </c:pt>
                <c:pt idx="44">
                  <c:v>December</c:v>
                </c:pt>
                <c:pt idx="45">
                  <c:v>January</c:v>
                </c:pt>
                <c:pt idx="46">
                  <c:v>February</c:v>
                </c:pt>
                <c:pt idx="47">
                  <c:v>March</c:v>
                </c:pt>
                <c:pt idx="48">
                  <c:v>April '13</c:v>
                </c:pt>
                <c:pt idx="49">
                  <c:v>May</c:v>
                </c:pt>
                <c:pt idx="50">
                  <c:v>June</c:v>
                </c:pt>
                <c:pt idx="51">
                  <c:v>July</c:v>
                </c:pt>
                <c:pt idx="52">
                  <c:v>August</c:v>
                </c:pt>
                <c:pt idx="53">
                  <c:v>September</c:v>
                </c:pt>
                <c:pt idx="54">
                  <c:v>October</c:v>
                </c:pt>
                <c:pt idx="55">
                  <c:v>November</c:v>
                </c:pt>
                <c:pt idx="56">
                  <c:v>December</c:v>
                </c:pt>
                <c:pt idx="57">
                  <c:v>January</c:v>
                </c:pt>
                <c:pt idx="58">
                  <c:v>February</c:v>
                </c:pt>
                <c:pt idx="59">
                  <c:v>March</c:v>
                </c:pt>
                <c:pt idx="60">
                  <c:v>April '14</c:v>
                </c:pt>
                <c:pt idx="61">
                  <c:v>May</c:v>
                </c:pt>
                <c:pt idx="62">
                  <c:v>June</c:v>
                </c:pt>
                <c:pt idx="63">
                  <c:v>July</c:v>
                </c:pt>
                <c:pt idx="64">
                  <c:v>August</c:v>
                </c:pt>
                <c:pt idx="65">
                  <c:v>September</c:v>
                </c:pt>
                <c:pt idx="66">
                  <c:v>October</c:v>
                </c:pt>
                <c:pt idx="67">
                  <c:v>November</c:v>
                </c:pt>
                <c:pt idx="68">
                  <c:v>December</c:v>
                </c:pt>
                <c:pt idx="69">
                  <c:v>January</c:v>
                </c:pt>
                <c:pt idx="70">
                  <c:v>February</c:v>
                </c:pt>
                <c:pt idx="71">
                  <c:v>March</c:v>
                </c:pt>
                <c:pt idx="72">
                  <c:v>April '15</c:v>
                </c:pt>
                <c:pt idx="73">
                  <c:v>May</c:v>
                </c:pt>
                <c:pt idx="74">
                  <c:v>June</c:v>
                </c:pt>
                <c:pt idx="75">
                  <c:v>July</c:v>
                </c:pt>
                <c:pt idx="76">
                  <c:v>August</c:v>
                </c:pt>
                <c:pt idx="77">
                  <c:v>September</c:v>
                </c:pt>
                <c:pt idx="78">
                  <c:v>October</c:v>
                </c:pt>
                <c:pt idx="79">
                  <c:v>November</c:v>
                </c:pt>
                <c:pt idx="80">
                  <c:v>December</c:v>
                </c:pt>
                <c:pt idx="81">
                  <c:v>January</c:v>
                </c:pt>
                <c:pt idx="82">
                  <c:v>February</c:v>
                </c:pt>
                <c:pt idx="83">
                  <c:v>March</c:v>
                </c:pt>
                <c:pt idx="84">
                  <c:v>April '16</c:v>
                </c:pt>
                <c:pt idx="85">
                  <c:v>May</c:v>
                </c:pt>
                <c:pt idx="86">
                  <c:v>June</c:v>
                </c:pt>
                <c:pt idx="87">
                  <c:v>July</c:v>
                </c:pt>
                <c:pt idx="88">
                  <c:v>August</c:v>
                </c:pt>
                <c:pt idx="89">
                  <c:v>September</c:v>
                </c:pt>
                <c:pt idx="90">
                  <c:v>October</c:v>
                </c:pt>
                <c:pt idx="91">
                  <c:v>November</c:v>
                </c:pt>
                <c:pt idx="92">
                  <c:v>December</c:v>
                </c:pt>
                <c:pt idx="93">
                  <c:v>January</c:v>
                </c:pt>
                <c:pt idx="94">
                  <c:v>February</c:v>
                </c:pt>
                <c:pt idx="95">
                  <c:v>March</c:v>
                </c:pt>
                <c:pt idx="96">
                  <c:v>April '17</c:v>
                </c:pt>
                <c:pt idx="97">
                  <c:v>May</c:v>
                </c:pt>
                <c:pt idx="98">
                  <c:v>June</c:v>
                </c:pt>
                <c:pt idx="99">
                  <c:v>July</c:v>
                </c:pt>
                <c:pt idx="100">
                  <c:v>August</c:v>
                </c:pt>
                <c:pt idx="101">
                  <c:v>September</c:v>
                </c:pt>
                <c:pt idx="102">
                  <c:v>October</c:v>
                </c:pt>
                <c:pt idx="103">
                  <c:v>November</c:v>
                </c:pt>
                <c:pt idx="104">
                  <c:v>December</c:v>
                </c:pt>
                <c:pt idx="105">
                  <c:v>January</c:v>
                </c:pt>
                <c:pt idx="106">
                  <c:v>February</c:v>
                </c:pt>
                <c:pt idx="107">
                  <c:v>March</c:v>
                </c:pt>
              </c:strCache>
            </c:strRef>
          </c:cat>
          <c:val>
            <c:numRef>
              <c:f>Sheet1!$B$2:$B$110</c:f>
              <c:numCache>
                <c:formatCode>General</c:formatCode>
                <c:ptCount val="109"/>
                <c:pt idx="0">
                  <c:v>55</c:v>
                </c:pt>
                <c:pt idx="1">
                  <c:v>56</c:v>
                </c:pt>
                <c:pt idx="2">
                  <c:v>70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  <c:pt idx="6">
                  <c:v>63</c:v>
                </c:pt>
                <c:pt idx="7">
                  <c:v>52</c:v>
                </c:pt>
                <c:pt idx="8">
                  <c:v>59</c:v>
                </c:pt>
                <c:pt idx="9">
                  <c:v>88</c:v>
                </c:pt>
                <c:pt idx="10">
                  <c:v>73</c:v>
                </c:pt>
                <c:pt idx="11">
                  <c:v>75</c:v>
                </c:pt>
                <c:pt idx="12">
                  <c:v>50</c:v>
                </c:pt>
                <c:pt idx="13">
                  <c:v>43</c:v>
                </c:pt>
                <c:pt idx="14">
                  <c:v>63</c:v>
                </c:pt>
                <c:pt idx="15">
                  <c:v>68</c:v>
                </c:pt>
                <c:pt idx="16">
                  <c:v>88</c:v>
                </c:pt>
                <c:pt idx="17">
                  <c:v>89</c:v>
                </c:pt>
                <c:pt idx="18">
                  <c:v>128</c:v>
                </c:pt>
                <c:pt idx="19">
                  <c:v>131</c:v>
                </c:pt>
                <c:pt idx="20">
                  <c:v>96</c:v>
                </c:pt>
                <c:pt idx="21">
                  <c:v>112</c:v>
                </c:pt>
                <c:pt idx="22">
                  <c:v>128</c:v>
                </c:pt>
                <c:pt idx="23">
                  <c:v>131</c:v>
                </c:pt>
                <c:pt idx="24">
                  <c:v>82</c:v>
                </c:pt>
                <c:pt idx="25">
                  <c:v>107</c:v>
                </c:pt>
                <c:pt idx="26">
                  <c:v>111</c:v>
                </c:pt>
                <c:pt idx="27">
                  <c:v>116</c:v>
                </c:pt>
                <c:pt idx="28">
                  <c:v>146</c:v>
                </c:pt>
                <c:pt idx="29">
                  <c:v>174</c:v>
                </c:pt>
                <c:pt idx="30">
                  <c:v>171</c:v>
                </c:pt>
                <c:pt idx="31">
                  <c:v>179</c:v>
                </c:pt>
                <c:pt idx="32">
                  <c:v>135</c:v>
                </c:pt>
                <c:pt idx="33">
                  <c:v>218</c:v>
                </c:pt>
                <c:pt idx="34">
                  <c:v>224</c:v>
                </c:pt>
                <c:pt idx="35">
                  <c:v>199</c:v>
                </c:pt>
                <c:pt idx="36">
                  <c:v>229</c:v>
                </c:pt>
                <c:pt idx="37">
                  <c:v>224</c:v>
                </c:pt>
                <c:pt idx="38">
                  <c:v>190</c:v>
                </c:pt>
                <c:pt idx="39">
                  <c:v>225</c:v>
                </c:pt>
                <c:pt idx="40">
                  <c:v>234</c:v>
                </c:pt>
                <c:pt idx="41">
                  <c:v>226</c:v>
                </c:pt>
                <c:pt idx="42">
                  <c:v>266</c:v>
                </c:pt>
                <c:pt idx="43">
                  <c:v>287</c:v>
                </c:pt>
                <c:pt idx="44">
                  <c:v>147</c:v>
                </c:pt>
                <c:pt idx="45">
                  <c:v>253</c:v>
                </c:pt>
                <c:pt idx="46">
                  <c:v>329</c:v>
                </c:pt>
                <c:pt idx="47">
                  <c:v>304</c:v>
                </c:pt>
                <c:pt idx="48">
                  <c:v>288</c:v>
                </c:pt>
                <c:pt idx="49">
                  <c:v>252</c:v>
                </c:pt>
                <c:pt idx="50">
                  <c:v>260</c:v>
                </c:pt>
                <c:pt idx="51">
                  <c:v>277</c:v>
                </c:pt>
                <c:pt idx="52">
                  <c:v>257</c:v>
                </c:pt>
                <c:pt idx="53">
                  <c:v>255</c:v>
                </c:pt>
                <c:pt idx="54">
                  <c:v>280</c:v>
                </c:pt>
                <c:pt idx="55">
                  <c:v>281</c:v>
                </c:pt>
                <c:pt idx="56">
                  <c:v>184</c:v>
                </c:pt>
                <c:pt idx="57">
                  <c:v>279</c:v>
                </c:pt>
                <c:pt idx="58">
                  <c:v>274</c:v>
                </c:pt>
                <c:pt idx="59">
                  <c:v>351</c:v>
                </c:pt>
                <c:pt idx="60">
                  <c:v>260</c:v>
                </c:pt>
                <c:pt idx="61">
                  <c:v>300</c:v>
                </c:pt>
                <c:pt idx="62">
                  <c:v>290</c:v>
                </c:pt>
                <c:pt idx="63">
                  <c:v>338</c:v>
                </c:pt>
                <c:pt idx="64">
                  <c:v>276</c:v>
                </c:pt>
                <c:pt idx="108">
                  <c:v>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B2-4EED-B196-31BCE10157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Body Complaints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forward val="2"/>
            <c:dispRSqr val="0"/>
            <c:dispEq val="0"/>
          </c:trendline>
          <c:cat>
            <c:strRef>
              <c:f>Sheet1!$A$2:$A$110</c:f>
              <c:strCache>
                <c:ptCount val="108"/>
                <c:pt idx="0">
                  <c:v>April '09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 '10</c:v>
                </c:pt>
                <c:pt idx="13">
                  <c:v>May</c:v>
                </c:pt>
                <c:pt idx="14">
                  <c:v>June</c:v>
                </c:pt>
                <c:pt idx="15">
                  <c:v>July</c:v>
                </c:pt>
                <c:pt idx="16">
                  <c:v>August</c:v>
                </c:pt>
                <c:pt idx="17">
                  <c:v>September</c:v>
                </c:pt>
                <c:pt idx="18">
                  <c:v>October</c:v>
                </c:pt>
                <c:pt idx="19">
                  <c:v>November</c:v>
                </c:pt>
                <c:pt idx="20">
                  <c:v>December</c:v>
                </c:pt>
                <c:pt idx="21">
                  <c:v>January</c:v>
                </c:pt>
                <c:pt idx="22">
                  <c:v>February</c:v>
                </c:pt>
                <c:pt idx="23">
                  <c:v>March</c:v>
                </c:pt>
                <c:pt idx="24">
                  <c:v>April '11</c:v>
                </c:pt>
                <c:pt idx="25">
                  <c:v>May</c:v>
                </c:pt>
                <c:pt idx="26">
                  <c:v>June</c:v>
                </c:pt>
                <c:pt idx="27">
                  <c:v>July</c:v>
                </c:pt>
                <c:pt idx="28">
                  <c:v>August</c:v>
                </c:pt>
                <c:pt idx="29">
                  <c:v>September</c:v>
                </c:pt>
                <c:pt idx="30">
                  <c:v>October</c:v>
                </c:pt>
                <c:pt idx="31">
                  <c:v>November</c:v>
                </c:pt>
                <c:pt idx="32">
                  <c:v>December</c:v>
                </c:pt>
                <c:pt idx="33">
                  <c:v>January</c:v>
                </c:pt>
                <c:pt idx="34">
                  <c:v>February</c:v>
                </c:pt>
                <c:pt idx="35">
                  <c:v>March</c:v>
                </c:pt>
                <c:pt idx="36">
                  <c:v>April '12</c:v>
                </c:pt>
                <c:pt idx="37">
                  <c:v>May</c:v>
                </c:pt>
                <c:pt idx="38">
                  <c:v>June</c:v>
                </c:pt>
                <c:pt idx="39">
                  <c:v>July</c:v>
                </c:pt>
                <c:pt idx="40">
                  <c:v>August</c:v>
                </c:pt>
                <c:pt idx="41">
                  <c:v>September</c:v>
                </c:pt>
                <c:pt idx="42">
                  <c:v>October</c:v>
                </c:pt>
                <c:pt idx="43">
                  <c:v>November</c:v>
                </c:pt>
                <c:pt idx="44">
                  <c:v>December</c:v>
                </c:pt>
                <c:pt idx="45">
                  <c:v>January</c:v>
                </c:pt>
                <c:pt idx="46">
                  <c:v>February</c:v>
                </c:pt>
                <c:pt idx="47">
                  <c:v>March</c:v>
                </c:pt>
                <c:pt idx="48">
                  <c:v>April '13</c:v>
                </c:pt>
                <c:pt idx="49">
                  <c:v>May</c:v>
                </c:pt>
                <c:pt idx="50">
                  <c:v>June</c:v>
                </c:pt>
                <c:pt idx="51">
                  <c:v>July</c:v>
                </c:pt>
                <c:pt idx="52">
                  <c:v>August</c:v>
                </c:pt>
                <c:pt idx="53">
                  <c:v>September</c:v>
                </c:pt>
                <c:pt idx="54">
                  <c:v>October</c:v>
                </c:pt>
                <c:pt idx="55">
                  <c:v>November</c:v>
                </c:pt>
                <c:pt idx="56">
                  <c:v>December</c:v>
                </c:pt>
                <c:pt idx="57">
                  <c:v>January</c:v>
                </c:pt>
                <c:pt idx="58">
                  <c:v>February</c:v>
                </c:pt>
                <c:pt idx="59">
                  <c:v>March</c:v>
                </c:pt>
                <c:pt idx="60">
                  <c:v>April '14</c:v>
                </c:pt>
                <c:pt idx="61">
                  <c:v>May</c:v>
                </c:pt>
                <c:pt idx="62">
                  <c:v>June</c:v>
                </c:pt>
                <c:pt idx="63">
                  <c:v>July</c:v>
                </c:pt>
                <c:pt idx="64">
                  <c:v>August</c:v>
                </c:pt>
                <c:pt idx="65">
                  <c:v>September</c:v>
                </c:pt>
                <c:pt idx="66">
                  <c:v>October</c:v>
                </c:pt>
                <c:pt idx="67">
                  <c:v>November</c:v>
                </c:pt>
                <c:pt idx="68">
                  <c:v>December</c:v>
                </c:pt>
                <c:pt idx="69">
                  <c:v>January</c:v>
                </c:pt>
                <c:pt idx="70">
                  <c:v>February</c:v>
                </c:pt>
                <c:pt idx="71">
                  <c:v>March</c:v>
                </c:pt>
                <c:pt idx="72">
                  <c:v>April '15</c:v>
                </c:pt>
                <c:pt idx="73">
                  <c:v>May</c:v>
                </c:pt>
                <c:pt idx="74">
                  <c:v>June</c:v>
                </c:pt>
                <c:pt idx="75">
                  <c:v>July</c:v>
                </c:pt>
                <c:pt idx="76">
                  <c:v>August</c:v>
                </c:pt>
                <c:pt idx="77">
                  <c:v>September</c:v>
                </c:pt>
                <c:pt idx="78">
                  <c:v>October</c:v>
                </c:pt>
                <c:pt idx="79">
                  <c:v>November</c:v>
                </c:pt>
                <c:pt idx="80">
                  <c:v>December</c:v>
                </c:pt>
                <c:pt idx="81">
                  <c:v>January</c:v>
                </c:pt>
                <c:pt idx="82">
                  <c:v>February</c:v>
                </c:pt>
                <c:pt idx="83">
                  <c:v>March</c:v>
                </c:pt>
                <c:pt idx="84">
                  <c:v>April '16</c:v>
                </c:pt>
                <c:pt idx="85">
                  <c:v>May</c:v>
                </c:pt>
                <c:pt idx="86">
                  <c:v>June</c:v>
                </c:pt>
                <c:pt idx="87">
                  <c:v>July</c:v>
                </c:pt>
                <c:pt idx="88">
                  <c:v>August</c:v>
                </c:pt>
                <c:pt idx="89">
                  <c:v>September</c:v>
                </c:pt>
                <c:pt idx="90">
                  <c:v>October</c:v>
                </c:pt>
                <c:pt idx="91">
                  <c:v>November</c:v>
                </c:pt>
                <c:pt idx="92">
                  <c:v>December</c:v>
                </c:pt>
                <c:pt idx="93">
                  <c:v>January</c:v>
                </c:pt>
                <c:pt idx="94">
                  <c:v>February</c:v>
                </c:pt>
                <c:pt idx="95">
                  <c:v>March</c:v>
                </c:pt>
                <c:pt idx="96">
                  <c:v>April '17</c:v>
                </c:pt>
                <c:pt idx="97">
                  <c:v>May</c:v>
                </c:pt>
                <c:pt idx="98">
                  <c:v>June</c:v>
                </c:pt>
                <c:pt idx="99">
                  <c:v>July</c:v>
                </c:pt>
                <c:pt idx="100">
                  <c:v>August</c:v>
                </c:pt>
                <c:pt idx="101">
                  <c:v>September</c:v>
                </c:pt>
                <c:pt idx="102">
                  <c:v>October</c:v>
                </c:pt>
                <c:pt idx="103">
                  <c:v>November</c:v>
                </c:pt>
                <c:pt idx="104">
                  <c:v>December</c:v>
                </c:pt>
                <c:pt idx="105">
                  <c:v>January</c:v>
                </c:pt>
                <c:pt idx="106">
                  <c:v>February</c:v>
                </c:pt>
                <c:pt idx="107">
                  <c:v>March</c:v>
                </c:pt>
              </c:strCache>
            </c:strRef>
          </c:cat>
          <c:val>
            <c:numRef>
              <c:f>Sheet1!$C$2:$C$110</c:f>
              <c:numCache>
                <c:formatCode>General</c:formatCode>
                <c:ptCount val="109"/>
                <c:pt idx="0">
                  <c:v>129</c:v>
                </c:pt>
                <c:pt idx="1">
                  <c:v>141</c:v>
                </c:pt>
                <c:pt idx="2">
                  <c:v>145</c:v>
                </c:pt>
                <c:pt idx="3">
                  <c:v>121</c:v>
                </c:pt>
                <c:pt idx="4">
                  <c:v>119</c:v>
                </c:pt>
                <c:pt idx="5">
                  <c:v>126</c:v>
                </c:pt>
                <c:pt idx="6">
                  <c:v>118</c:v>
                </c:pt>
                <c:pt idx="7">
                  <c:v>119</c:v>
                </c:pt>
                <c:pt idx="8">
                  <c:v>57</c:v>
                </c:pt>
                <c:pt idx="9">
                  <c:v>98</c:v>
                </c:pt>
                <c:pt idx="10">
                  <c:v>93</c:v>
                </c:pt>
                <c:pt idx="11">
                  <c:v>118</c:v>
                </c:pt>
                <c:pt idx="12">
                  <c:v>138</c:v>
                </c:pt>
                <c:pt idx="13">
                  <c:v>126</c:v>
                </c:pt>
                <c:pt idx="14">
                  <c:v>127</c:v>
                </c:pt>
                <c:pt idx="15">
                  <c:v>127</c:v>
                </c:pt>
                <c:pt idx="16">
                  <c:v>135</c:v>
                </c:pt>
                <c:pt idx="17">
                  <c:v>138</c:v>
                </c:pt>
                <c:pt idx="18">
                  <c:v>128</c:v>
                </c:pt>
                <c:pt idx="19">
                  <c:v>105</c:v>
                </c:pt>
                <c:pt idx="20">
                  <c:v>77</c:v>
                </c:pt>
                <c:pt idx="21">
                  <c:v>85</c:v>
                </c:pt>
                <c:pt idx="22">
                  <c:v>116</c:v>
                </c:pt>
                <c:pt idx="23">
                  <c:v>122</c:v>
                </c:pt>
                <c:pt idx="24">
                  <c:v>136</c:v>
                </c:pt>
                <c:pt idx="25">
                  <c:v>122</c:v>
                </c:pt>
                <c:pt idx="26">
                  <c:v>138</c:v>
                </c:pt>
                <c:pt idx="27">
                  <c:v>123</c:v>
                </c:pt>
                <c:pt idx="28">
                  <c:v>149</c:v>
                </c:pt>
                <c:pt idx="29">
                  <c:v>135</c:v>
                </c:pt>
                <c:pt idx="30">
                  <c:v>163</c:v>
                </c:pt>
                <c:pt idx="31">
                  <c:v>160</c:v>
                </c:pt>
                <c:pt idx="32">
                  <c:v>102</c:v>
                </c:pt>
                <c:pt idx="33">
                  <c:v>120</c:v>
                </c:pt>
                <c:pt idx="34">
                  <c:v>133</c:v>
                </c:pt>
                <c:pt idx="35">
                  <c:v>127</c:v>
                </c:pt>
                <c:pt idx="36">
                  <c:v>151</c:v>
                </c:pt>
                <c:pt idx="37">
                  <c:v>140</c:v>
                </c:pt>
                <c:pt idx="38">
                  <c:v>138</c:v>
                </c:pt>
                <c:pt idx="39">
                  <c:v>168</c:v>
                </c:pt>
                <c:pt idx="40">
                  <c:v>144</c:v>
                </c:pt>
                <c:pt idx="41">
                  <c:v>139</c:v>
                </c:pt>
                <c:pt idx="42">
                  <c:v>187</c:v>
                </c:pt>
                <c:pt idx="43">
                  <c:v>154</c:v>
                </c:pt>
                <c:pt idx="44">
                  <c:v>102</c:v>
                </c:pt>
                <c:pt idx="45">
                  <c:v>150</c:v>
                </c:pt>
                <c:pt idx="46">
                  <c:v>142</c:v>
                </c:pt>
                <c:pt idx="47">
                  <c:v>163</c:v>
                </c:pt>
                <c:pt idx="48">
                  <c:v>193</c:v>
                </c:pt>
                <c:pt idx="49">
                  <c:v>153</c:v>
                </c:pt>
                <c:pt idx="50">
                  <c:v>171</c:v>
                </c:pt>
                <c:pt idx="51">
                  <c:v>174</c:v>
                </c:pt>
                <c:pt idx="52">
                  <c:v>160</c:v>
                </c:pt>
                <c:pt idx="53">
                  <c:v>140</c:v>
                </c:pt>
                <c:pt idx="54">
                  <c:v>173</c:v>
                </c:pt>
                <c:pt idx="55">
                  <c:v>170</c:v>
                </c:pt>
                <c:pt idx="56">
                  <c:v>143</c:v>
                </c:pt>
                <c:pt idx="57">
                  <c:v>165</c:v>
                </c:pt>
                <c:pt idx="58">
                  <c:v>142</c:v>
                </c:pt>
                <c:pt idx="59">
                  <c:v>155</c:v>
                </c:pt>
                <c:pt idx="60">
                  <c:v>177</c:v>
                </c:pt>
                <c:pt idx="61">
                  <c:v>191</c:v>
                </c:pt>
                <c:pt idx="62">
                  <c:v>172</c:v>
                </c:pt>
                <c:pt idx="63">
                  <c:v>220</c:v>
                </c:pt>
                <c:pt idx="64">
                  <c:v>141</c:v>
                </c:pt>
                <c:pt idx="108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8B2-4EED-B196-31BCE10157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Code of Conduct Complaints</c:v>
                </c:pt>
              </c:strCache>
            </c:strRef>
          </c:tx>
          <c:trendline>
            <c:spPr>
              <a:ln>
                <a:solidFill>
                  <a:srgbClr val="92D05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Sheet1!$A$2:$A$110</c:f>
              <c:strCache>
                <c:ptCount val="108"/>
                <c:pt idx="0">
                  <c:v>April '09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 '10</c:v>
                </c:pt>
                <c:pt idx="13">
                  <c:v>May</c:v>
                </c:pt>
                <c:pt idx="14">
                  <c:v>June</c:v>
                </c:pt>
                <c:pt idx="15">
                  <c:v>July</c:v>
                </c:pt>
                <c:pt idx="16">
                  <c:v>August</c:v>
                </c:pt>
                <c:pt idx="17">
                  <c:v>September</c:v>
                </c:pt>
                <c:pt idx="18">
                  <c:v>October</c:v>
                </c:pt>
                <c:pt idx="19">
                  <c:v>November</c:v>
                </c:pt>
                <c:pt idx="20">
                  <c:v>December</c:v>
                </c:pt>
                <c:pt idx="21">
                  <c:v>January</c:v>
                </c:pt>
                <c:pt idx="22">
                  <c:v>February</c:v>
                </c:pt>
                <c:pt idx="23">
                  <c:v>March</c:v>
                </c:pt>
                <c:pt idx="24">
                  <c:v>April '11</c:v>
                </c:pt>
                <c:pt idx="25">
                  <c:v>May</c:v>
                </c:pt>
                <c:pt idx="26">
                  <c:v>June</c:v>
                </c:pt>
                <c:pt idx="27">
                  <c:v>July</c:v>
                </c:pt>
                <c:pt idx="28">
                  <c:v>August</c:v>
                </c:pt>
                <c:pt idx="29">
                  <c:v>September</c:v>
                </c:pt>
                <c:pt idx="30">
                  <c:v>October</c:v>
                </c:pt>
                <c:pt idx="31">
                  <c:v>November</c:v>
                </c:pt>
                <c:pt idx="32">
                  <c:v>December</c:v>
                </c:pt>
                <c:pt idx="33">
                  <c:v>January</c:v>
                </c:pt>
                <c:pt idx="34">
                  <c:v>February</c:v>
                </c:pt>
                <c:pt idx="35">
                  <c:v>March</c:v>
                </c:pt>
                <c:pt idx="36">
                  <c:v>April '12</c:v>
                </c:pt>
                <c:pt idx="37">
                  <c:v>May</c:v>
                </c:pt>
                <c:pt idx="38">
                  <c:v>June</c:v>
                </c:pt>
                <c:pt idx="39">
                  <c:v>July</c:v>
                </c:pt>
                <c:pt idx="40">
                  <c:v>August</c:v>
                </c:pt>
                <c:pt idx="41">
                  <c:v>September</c:v>
                </c:pt>
                <c:pt idx="42">
                  <c:v>October</c:v>
                </c:pt>
                <c:pt idx="43">
                  <c:v>November</c:v>
                </c:pt>
                <c:pt idx="44">
                  <c:v>December</c:v>
                </c:pt>
                <c:pt idx="45">
                  <c:v>January</c:v>
                </c:pt>
                <c:pt idx="46">
                  <c:v>February</c:v>
                </c:pt>
                <c:pt idx="47">
                  <c:v>March</c:v>
                </c:pt>
                <c:pt idx="48">
                  <c:v>April '13</c:v>
                </c:pt>
                <c:pt idx="49">
                  <c:v>May</c:v>
                </c:pt>
                <c:pt idx="50">
                  <c:v>June</c:v>
                </c:pt>
                <c:pt idx="51">
                  <c:v>July</c:v>
                </c:pt>
                <c:pt idx="52">
                  <c:v>August</c:v>
                </c:pt>
                <c:pt idx="53">
                  <c:v>September</c:v>
                </c:pt>
                <c:pt idx="54">
                  <c:v>October</c:v>
                </c:pt>
                <c:pt idx="55">
                  <c:v>November</c:v>
                </c:pt>
                <c:pt idx="56">
                  <c:v>December</c:v>
                </c:pt>
                <c:pt idx="57">
                  <c:v>January</c:v>
                </c:pt>
                <c:pt idx="58">
                  <c:v>February</c:v>
                </c:pt>
                <c:pt idx="59">
                  <c:v>March</c:v>
                </c:pt>
                <c:pt idx="60">
                  <c:v>April '14</c:v>
                </c:pt>
                <c:pt idx="61">
                  <c:v>May</c:v>
                </c:pt>
                <c:pt idx="62">
                  <c:v>June</c:v>
                </c:pt>
                <c:pt idx="63">
                  <c:v>July</c:v>
                </c:pt>
                <c:pt idx="64">
                  <c:v>August</c:v>
                </c:pt>
                <c:pt idx="65">
                  <c:v>September</c:v>
                </c:pt>
                <c:pt idx="66">
                  <c:v>October</c:v>
                </c:pt>
                <c:pt idx="67">
                  <c:v>November</c:v>
                </c:pt>
                <c:pt idx="68">
                  <c:v>December</c:v>
                </c:pt>
                <c:pt idx="69">
                  <c:v>January</c:v>
                </c:pt>
                <c:pt idx="70">
                  <c:v>February</c:v>
                </c:pt>
                <c:pt idx="71">
                  <c:v>March</c:v>
                </c:pt>
                <c:pt idx="72">
                  <c:v>April '15</c:v>
                </c:pt>
                <c:pt idx="73">
                  <c:v>May</c:v>
                </c:pt>
                <c:pt idx="74">
                  <c:v>June</c:v>
                </c:pt>
                <c:pt idx="75">
                  <c:v>July</c:v>
                </c:pt>
                <c:pt idx="76">
                  <c:v>August</c:v>
                </c:pt>
                <c:pt idx="77">
                  <c:v>September</c:v>
                </c:pt>
                <c:pt idx="78">
                  <c:v>October</c:v>
                </c:pt>
                <c:pt idx="79">
                  <c:v>November</c:v>
                </c:pt>
                <c:pt idx="80">
                  <c:v>December</c:v>
                </c:pt>
                <c:pt idx="81">
                  <c:v>January</c:v>
                </c:pt>
                <c:pt idx="82">
                  <c:v>February</c:v>
                </c:pt>
                <c:pt idx="83">
                  <c:v>March</c:v>
                </c:pt>
                <c:pt idx="84">
                  <c:v>April '16</c:v>
                </c:pt>
                <c:pt idx="85">
                  <c:v>May</c:v>
                </c:pt>
                <c:pt idx="86">
                  <c:v>June</c:v>
                </c:pt>
                <c:pt idx="87">
                  <c:v>July</c:v>
                </c:pt>
                <c:pt idx="88">
                  <c:v>August</c:v>
                </c:pt>
                <c:pt idx="89">
                  <c:v>September</c:v>
                </c:pt>
                <c:pt idx="90">
                  <c:v>October</c:v>
                </c:pt>
                <c:pt idx="91">
                  <c:v>November</c:v>
                </c:pt>
                <c:pt idx="92">
                  <c:v>December</c:v>
                </c:pt>
                <c:pt idx="93">
                  <c:v>January</c:v>
                </c:pt>
                <c:pt idx="94">
                  <c:v>February</c:v>
                </c:pt>
                <c:pt idx="95">
                  <c:v>March</c:v>
                </c:pt>
                <c:pt idx="96">
                  <c:v>April '17</c:v>
                </c:pt>
                <c:pt idx="97">
                  <c:v>May</c:v>
                </c:pt>
                <c:pt idx="98">
                  <c:v>June</c:v>
                </c:pt>
                <c:pt idx="99">
                  <c:v>July</c:v>
                </c:pt>
                <c:pt idx="100">
                  <c:v>August</c:v>
                </c:pt>
                <c:pt idx="101">
                  <c:v>September</c:v>
                </c:pt>
                <c:pt idx="102">
                  <c:v>October</c:v>
                </c:pt>
                <c:pt idx="103">
                  <c:v>November</c:v>
                </c:pt>
                <c:pt idx="104">
                  <c:v>December</c:v>
                </c:pt>
                <c:pt idx="105">
                  <c:v>January</c:v>
                </c:pt>
                <c:pt idx="106">
                  <c:v>February</c:v>
                </c:pt>
                <c:pt idx="107">
                  <c:v>March</c:v>
                </c:pt>
              </c:strCache>
            </c:strRef>
          </c:cat>
          <c:val>
            <c:numRef>
              <c:f>Sheet1!$D$2:$D$110</c:f>
              <c:numCache>
                <c:formatCode>General</c:formatCode>
                <c:ptCount val="109"/>
                <c:pt idx="0">
                  <c:v>37</c:v>
                </c:pt>
                <c:pt idx="1">
                  <c:v>17</c:v>
                </c:pt>
                <c:pt idx="2">
                  <c:v>38</c:v>
                </c:pt>
                <c:pt idx="3">
                  <c:v>29</c:v>
                </c:pt>
                <c:pt idx="4">
                  <c:v>28</c:v>
                </c:pt>
                <c:pt idx="5">
                  <c:v>18</c:v>
                </c:pt>
                <c:pt idx="6">
                  <c:v>31</c:v>
                </c:pt>
                <c:pt idx="7">
                  <c:v>45</c:v>
                </c:pt>
                <c:pt idx="8">
                  <c:v>15</c:v>
                </c:pt>
                <c:pt idx="9">
                  <c:v>28</c:v>
                </c:pt>
                <c:pt idx="10">
                  <c:v>19</c:v>
                </c:pt>
                <c:pt idx="11">
                  <c:v>22</c:v>
                </c:pt>
                <c:pt idx="12">
                  <c:v>22</c:v>
                </c:pt>
                <c:pt idx="13">
                  <c:v>15</c:v>
                </c:pt>
                <c:pt idx="14">
                  <c:v>21</c:v>
                </c:pt>
                <c:pt idx="15">
                  <c:v>33</c:v>
                </c:pt>
                <c:pt idx="16">
                  <c:v>22</c:v>
                </c:pt>
                <c:pt idx="17">
                  <c:v>24</c:v>
                </c:pt>
                <c:pt idx="18">
                  <c:v>24</c:v>
                </c:pt>
                <c:pt idx="19">
                  <c:v>18</c:v>
                </c:pt>
                <c:pt idx="20">
                  <c:v>31</c:v>
                </c:pt>
                <c:pt idx="21">
                  <c:v>36</c:v>
                </c:pt>
                <c:pt idx="22">
                  <c:v>24</c:v>
                </c:pt>
                <c:pt idx="23">
                  <c:v>33</c:v>
                </c:pt>
                <c:pt idx="24">
                  <c:v>36</c:v>
                </c:pt>
                <c:pt idx="25">
                  <c:v>24</c:v>
                </c:pt>
                <c:pt idx="26">
                  <c:v>33</c:v>
                </c:pt>
                <c:pt idx="27">
                  <c:v>27</c:v>
                </c:pt>
                <c:pt idx="28">
                  <c:v>21</c:v>
                </c:pt>
                <c:pt idx="29">
                  <c:v>26</c:v>
                </c:pt>
                <c:pt idx="30">
                  <c:v>21</c:v>
                </c:pt>
                <c:pt idx="31">
                  <c:v>34</c:v>
                </c:pt>
                <c:pt idx="32">
                  <c:v>31</c:v>
                </c:pt>
                <c:pt idx="33">
                  <c:v>34</c:v>
                </c:pt>
                <c:pt idx="34">
                  <c:v>61</c:v>
                </c:pt>
                <c:pt idx="35">
                  <c:v>64</c:v>
                </c:pt>
                <c:pt idx="36">
                  <c:v>91</c:v>
                </c:pt>
                <c:pt idx="37">
                  <c:v>8</c:v>
                </c:pt>
                <c:pt idx="38">
                  <c:v>5</c:v>
                </c:pt>
                <c:pt idx="39">
                  <c:v>25</c:v>
                </c:pt>
                <c:pt idx="40">
                  <c:v>19</c:v>
                </c:pt>
                <c:pt idx="41">
                  <c:v>27</c:v>
                </c:pt>
                <c:pt idx="42">
                  <c:v>21</c:v>
                </c:pt>
                <c:pt idx="43">
                  <c:v>24</c:v>
                </c:pt>
                <c:pt idx="44">
                  <c:v>15</c:v>
                </c:pt>
                <c:pt idx="45">
                  <c:v>17</c:v>
                </c:pt>
                <c:pt idx="46">
                  <c:v>21</c:v>
                </c:pt>
                <c:pt idx="47">
                  <c:v>19</c:v>
                </c:pt>
                <c:pt idx="48">
                  <c:v>31</c:v>
                </c:pt>
                <c:pt idx="49">
                  <c:v>23</c:v>
                </c:pt>
                <c:pt idx="50">
                  <c:v>35</c:v>
                </c:pt>
                <c:pt idx="51">
                  <c:v>13</c:v>
                </c:pt>
                <c:pt idx="52">
                  <c:v>15</c:v>
                </c:pt>
                <c:pt idx="53">
                  <c:v>10</c:v>
                </c:pt>
                <c:pt idx="54">
                  <c:v>9</c:v>
                </c:pt>
                <c:pt idx="55">
                  <c:v>15</c:v>
                </c:pt>
                <c:pt idx="56">
                  <c:v>10</c:v>
                </c:pt>
                <c:pt idx="57">
                  <c:v>21</c:v>
                </c:pt>
                <c:pt idx="58">
                  <c:v>25</c:v>
                </c:pt>
                <c:pt idx="59">
                  <c:v>10</c:v>
                </c:pt>
                <c:pt idx="60">
                  <c:v>22</c:v>
                </c:pt>
                <c:pt idx="61">
                  <c:v>22</c:v>
                </c:pt>
                <c:pt idx="62">
                  <c:v>30</c:v>
                </c:pt>
                <c:pt idx="63">
                  <c:v>24</c:v>
                </c:pt>
                <c:pt idx="64">
                  <c:v>26</c:v>
                </c:pt>
                <c:pt idx="108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8B2-4EED-B196-31BCE1015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98784"/>
        <c:axId val="81408768"/>
      </c:lineChart>
      <c:catAx>
        <c:axId val="8139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408768"/>
        <c:crosses val="autoZero"/>
        <c:auto val="1"/>
        <c:lblAlgn val="ctr"/>
        <c:lblOffset val="25"/>
        <c:noMultiLvlLbl val="0"/>
      </c:catAx>
      <c:valAx>
        <c:axId val="8140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98784"/>
        <c:crosses val="autoZero"/>
        <c:crossBetween val="between"/>
        <c:majorUnit val="50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8598577204005311"/>
          <c:y val="3.8888647074624812E-2"/>
          <c:w val="0.14014227959947123"/>
          <c:h val="0.9594452957385616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6206B-2473-421E-BE7D-ED50D5F7F1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1D9C13-B05C-44FF-8704-2937D178826B}">
      <dgm:prSet custT="1"/>
      <dgm:spPr/>
      <dgm:t>
        <a:bodyPr/>
        <a:lstStyle/>
        <a:p>
          <a:pPr rtl="0"/>
          <a:r>
            <a:rPr lang="en-GB" sz="3600" dirty="0">
              <a:solidFill>
                <a:schemeClr val="tx1"/>
              </a:solidFill>
            </a:rPr>
            <a:t>1. “What’s that man for?”</a:t>
          </a:r>
        </a:p>
      </dgm:t>
    </dgm:pt>
    <dgm:pt modelId="{2833A173-4C63-4D8D-B406-A2EA6FB8DB89}" type="parTrans" cxnId="{372ACF14-87AC-47DE-BAFA-41EA529D6D9A}">
      <dgm:prSet/>
      <dgm:spPr/>
      <dgm:t>
        <a:bodyPr/>
        <a:lstStyle/>
        <a:p>
          <a:endParaRPr lang="en-GB"/>
        </a:p>
      </dgm:t>
    </dgm:pt>
    <dgm:pt modelId="{A84AE4D8-61D7-4A22-8FA3-0AD14A61EE3A}" type="sibTrans" cxnId="{372ACF14-87AC-47DE-BAFA-41EA529D6D9A}">
      <dgm:prSet/>
      <dgm:spPr/>
      <dgm:t>
        <a:bodyPr/>
        <a:lstStyle/>
        <a:p>
          <a:endParaRPr lang="en-GB"/>
        </a:p>
      </dgm:t>
    </dgm:pt>
    <dgm:pt modelId="{3B29415C-576E-4159-AA68-774BB7B55FDE}">
      <dgm:prSet custT="1"/>
      <dgm:spPr/>
      <dgm:t>
        <a:bodyPr/>
        <a:lstStyle/>
        <a:p>
          <a:pPr rtl="0"/>
          <a:r>
            <a:rPr lang="en-GB" sz="3600" dirty="0">
              <a:solidFill>
                <a:schemeClr val="tx1"/>
              </a:solidFill>
            </a:rPr>
            <a:t>2. Specifics and synergies</a:t>
          </a:r>
        </a:p>
      </dgm:t>
    </dgm:pt>
    <dgm:pt modelId="{7B25FED1-7509-46FA-B51F-C1B127FDD29E}" type="parTrans" cxnId="{5A9CCB54-5F70-4E50-84C5-4DF3A0966751}">
      <dgm:prSet/>
      <dgm:spPr/>
      <dgm:t>
        <a:bodyPr/>
        <a:lstStyle/>
        <a:p>
          <a:endParaRPr lang="en-GB"/>
        </a:p>
      </dgm:t>
    </dgm:pt>
    <dgm:pt modelId="{B2C654D0-6389-4027-9D33-D4419D0CBE14}" type="sibTrans" cxnId="{5A9CCB54-5F70-4E50-84C5-4DF3A0966751}">
      <dgm:prSet/>
      <dgm:spPr/>
      <dgm:t>
        <a:bodyPr/>
        <a:lstStyle/>
        <a:p>
          <a:endParaRPr lang="en-GB"/>
        </a:p>
      </dgm:t>
    </dgm:pt>
    <dgm:pt modelId="{5C73A6E1-6C1D-40EE-BFF9-FD5BDBED0795}" type="pres">
      <dgm:prSet presAssocID="{0236206B-2473-421E-BE7D-ED50D5F7F1A8}" presName="linear" presStyleCnt="0">
        <dgm:presLayoutVars>
          <dgm:animLvl val="lvl"/>
          <dgm:resizeHandles val="exact"/>
        </dgm:presLayoutVars>
      </dgm:prSet>
      <dgm:spPr/>
    </dgm:pt>
    <dgm:pt modelId="{AA149A9E-2B64-4E18-A0B7-E3327D3C82DB}" type="pres">
      <dgm:prSet presAssocID="{DB1D9C13-B05C-44FF-8704-2937D17882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4D541-7C29-484A-9AB4-2A086CB539D5}" type="pres">
      <dgm:prSet presAssocID="{A84AE4D8-61D7-4A22-8FA3-0AD14A61EE3A}" presName="spacer" presStyleCnt="0"/>
      <dgm:spPr/>
    </dgm:pt>
    <dgm:pt modelId="{94DCF7B7-391E-4842-9BDF-051A2C2A4405}" type="pres">
      <dgm:prSet presAssocID="{3B29415C-576E-4159-AA68-774BB7B55FDE}" presName="parentText" presStyleLbl="node1" presStyleIdx="1" presStyleCnt="2" custLinFactY="594" custLinFactNeighborY="100000">
        <dgm:presLayoutVars>
          <dgm:chMax val="0"/>
          <dgm:bulletEnabled val="1"/>
        </dgm:presLayoutVars>
      </dgm:prSet>
      <dgm:spPr/>
    </dgm:pt>
  </dgm:ptLst>
  <dgm:cxnLst>
    <dgm:cxn modelId="{372ACF14-87AC-47DE-BAFA-41EA529D6D9A}" srcId="{0236206B-2473-421E-BE7D-ED50D5F7F1A8}" destId="{DB1D9C13-B05C-44FF-8704-2937D178826B}" srcOrd="0" destOrd="0" parTransId="{2833A173-4C63-4D8D-B406-A2EA6FB8DB89}" sibTransId="{A84AE4D8-61D7-4A22-8FA3-0AD14A61EE3A}"/>
    <dgm:cxn modelId="{EBF3042B-79A0-445F-8FA4-52B5EB2A2926}" type="presOf" srcId="{0236206B-2473-421E-BE7D-ED50D5F7F1A8}" destId="{5C73A6E1-6C1D-40EE-BFF9-FD5BDBED0795}" srcOrd="0" destOrd="0" presId="urn:microsoft.com/office/officeart/2005/8/layout/vList2"/>
    <dgm:cxn modelId="{5A9CCB54-5F70-4E50-84C5-4DF3A0966751}" srcId="{0236206B-2473-421E-BE7D-ED50D5F7F1A8}" destId="{3B29415C-576E-4159-AA68-774BB7B55FDE}" srcOrd="1" destOrd="0" parTransId="{7B25FED1-7509-46FA-B51F-C1B127FDD29E}" sibTransId="{B2C654D0-6389-4027-9D33-D4419D0CBE14}"/>
    <dgm:cxn modelId="{2E00AFE9-AAA4-4C28-B361-783202CDFFE7}" type="presOf" srcId="{3B29415C-576E-4159-AA68-774BB7B55FDE}" destId="{94DCF7B7-391E-4842-9BDF-051A2C2A4405}" srcOrd="0" destOrd="0" presId="urn:microsoft.com/office/officeart/2005/8/layout/vList2"/>
    <dgm:cxn modelId="{F094B5F4-CFB4-4F97-8070-EB3D496C7BFA}" type="presOf" srcId="{DB1D9C13-B05C-44FF-8704-2937D178826B}" destId="{AA149A9E-2B64-4E18-A0B7-E3327D3C82DB}" srcOrd="0" destOrd="0" presId="urn:microsoft.com/office/officeart/2005/8/layout/vList2"/>
    <dgm:cxn modelId="{967ECF0A-9957-4C0E-9199-79BC029D034A}" type="presParOf" srcId="{5C73A6E1-6C1D-40EE-BFF9-FD5BDBED0795}" destId="{AA149A9E-2B64-4E18-A0B7-E3327D3C82DB}" srcOrd="0" destOrd="0" presId="urn:microsoft.com/office/officeart/2005/8/layout/vList2"/>
    <dgm:cxn modelId="{02B8DB98-7FA6-4694-A496-6E5E5405C497}" type="presParOf" srcId="{5C73A6E1-6C1D-40EE-BFF9-FD5BDBED0795}" destId="{DA84D541-7C29-484A-9AB4-2A086CB539D5}" srcOrd="1" destOrd="0" presId="urn:microsoft.com/office/officeart/2005/8/layout/vList2"/>
    <dgm:cxn modelId="{F75DC4B2-3DCB-408E-B9F1-E50B5F3D63C2}" type="presParOf" srcId="{5C73A6E1-6C1D-40EE-BFF9-FD5BDBED0795}" destId="{94DCF7B7-391E-4842-9BDF-051A2C2A44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6206B-2473-421E-BE7D-ED50D5F7F1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1D9C13-B05C-44FF-8704-2937D178826B}">
      <dgm:prSet custT="1"/>
      <dgm:spPr>
        <a:ln w="19050"/>
        <a:effectLst>
          <a:glow rad="63500">
            <a:schemeClr val="accent4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GB" sz="3600" b="1" dirty="0">
              <a:solidFill>
                <a:schemeClr val="tx1"/>
              </a:solidFill>
            </a:rPr>
            <a:t>1. “What’s that man for?”</a:t>
          </a:r>
        </a:p>
      </dgm:t>
    </dgm:pt>
    <dgm:pt modelId="{2833A173-4C63-4D8D-B406-A2EA6FB8DB89}" type="parTrans" cxnId="{372ACF14-87AC-47DE-BAFA-41EA529D6D9A}">
      <dgm:prSet/>
      <dgm:spPr/>
      <dgm:t>
        <a:bodyPr/>
        <a:lstStyle/>
        <a:p>
          <a:endParaRPr lang="en-GB"/>
        </a:p>
      </dgm:t>
    </dgm:pt>
    <dgm:pt modelId="{A84AE4D8-61D7-4A22-8FA3-0AD14A61EE3A}" type="sibTrans" cxnId="{372ACF14-87AC-47DE-BAFA-41EA529D6D9A}">
      <dgm:prSet/>
      <dgm:spPr/>
      <dgm:t>
        <a:bodyPr/>
        <a:lstStyle/>
        <a:p>
          <a:endParaRPr lang="en-GB"/>
        </a:p>
      </dgm:t>
    </dgm:pt>
    <dgm:pt modelId="{3B29415C-576E-4159-AA68-774BB7B55FDE}">
      <dgm:prSet custT="1"/>
      <dgm:spPr/>
      <dgm:t>
        <a:bodyPr/>
        <a:lstStyle/>
        <a:p>
          <a:pPr rtl="0"/>
          <a:r>
            <a:rPr lang="en-GB" sz="3600" dirty="0">
              <a:solidFill>
                <a:schemeClr val="bg1">
                  <a:lumMod val="95000"/>
                </a:schemeClr>
              </a:solidFill>
            </a:rPr>
            <a:t>2. Specifics and synergies</a:t>
          </a:r>
        </a:p>
      </dgm:t>
    </dgm:pt>
    <dgm:pt modelId="{7B25FED1-7509-46FA-B51F-C1B127FDD29E}" type="parTrans" cxnId="{5A9CCB54-5F70-4E50-84C5-4DF3A0966751}">
      <dgm:prSet/>
      <dgm:spPr/>
      <dgm:t>
        <a:bodyPr/>
        <a:lstStyle/>
        <a:p>
          <a:endParaRPr lang="en-GB"/>
        </a:p>
      </dgm:t>
    </dgm:pt>
    <dgm:pt modelId="{B2C654D0-6389-4027-9D33-D4419D0CBE14}" type="sibTrans" cxnId="{5A9CCB54-5F70-4E50-84C5-4DF3A0966751}">
      <dgm:prSet/>
      <dgm:spPr/>
      <dgm:t>
        <a:bodyPr/>
        <a:lstStyle/>
        <a:p>
          <a:endParaRPr lang="en-GB"/>
        </a:p>
      </dgm:t>
    </dgm:pt>
    <dgm:pt modelId="{5C73A6E1-6C1D-40EE-BFF9-FD5BDBED0795}" type="pres">
      <dgm:prSet presAssocID="{0236206B-2473-421E-BE7D-ED50D5F7F1A8}" presName="linear" presStyleCnt="0">
        <dgm:presLayoutVars>
          <dgm:animLvl val="lvl"/>
          <dgm:resizeHandles val="exact"/>
        </dgm:presLayoutVars>
      </dgm:prSet>
      <dgm:spPr/>
    </dgm:pt>
    <dgm:pt modelId="{AA149A9E-2B64-4E18-A0B7-E3327D3C82DB}" type="pres">
      <dgm:prSet presAssocID="{DB1D9C13-B05C-44FF-8704-2937D17882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4D541-7C29-484A-9AB4-2A086CB539D5}" type="pres">
      <dgm:prSet presAssocID="{A84AE4D8-61D7-4A22-8FA3-0AD14A61EE3A}" presName="spacer" presStyleCnt="0"/>
      <dgm:spPr/>
    </dgm:pt>
    <dgm:pt modelId="{94DCF7B7-391E-4842-9BDF-051A2C2A4405}" type="pres">
      <dgm:prSet presAssocID="{3B29415C-576E-4159-AA68-774BB7B55FDE}" presName="parentText" presStyleLbl="node1" presStyleIdx="1" presStyleCnt="2" custLinFactY="594" custLinFactNeighborY="100000">
        <dgm:presLayoutVars>
          <dgm:chMax val="0"/>
          <dgm:bulletEnabled val="1"/>
        </dgm:presLayoutVars>
      </dgm:prSet>
      <dgm:spPr/>
    </dgm:pt>
  </dgm:ptLst>
  <dgm:cxnLst>
    <dgm:cxn modelId="{372ACF14-87AC-47DE-BAFA-41EA529D6D9A}" srcId="{0236206B-2473-421E-BE7D-ED50D5F7F1A8}" destId="{DB1D9C13-B05C-44FF-8704-2937D178826B}" srcOrd="0" destOrd="0" parTransId="{2833A173-4C63-4D8D-B406-A2EA6FB8DB89}" sibTransId="{A84AE4D8-61D7-4A22-8FA3-0AD14A61EE3A}"/>
    <dgm:cxn modelId="{5A9CCB54-5F70-4E50-84C5-4DF3A0966751}" srcId="{0236206B-2473-421E-BE7D-ED50D5F7F1A8}" destId="{3B29415C-576E-4159-AA68-774BB7B55FDE}" srcOrd="1" destOrd="0" parTransId="{7B25FED1-7509-46FA-B51F-C1B127FDD29E}" sibTransId="{B2C654D0-6389-4027-9D33-D4419D0CBE14}"/>
    <dgm:cxn modelId="{FFDDA879-9F09-490A-91DD-40EB4B807E6B}" type="presOf" srcId="{0236206B-2473-421E-BE7D-ED50D5F7F1A8}" destId="{5C73A6E1-6C1D-40EE-BFF9-FD5BDBED0795}" srcOrd="0" destOrd="0" presId="urn:microsoft.com/office/officeart/2005/8/layout/vList2"/>
    <dgm:cxn modelId="{9381AC94-B29B-4A32-BBEB-EE679E98DBC2}" type="presOf" srcId="{3B29415C-576E-4159-AA68-774BB7B55FDE}" destId="{94DCF7B7-391E-4842-9BDF-051A2C2A4405}" srcOrd="0" destOrd="0" presId="urn:microsoft.com/office/officeart/2005/8/layout/vList2"/>
    <dgm:cxn modelId="{05AA82CB-0F4D-4746-A194-9686339A0E4E}" type="presOf" srcId="{DB1D9C13-B05C-44FF-8704-2937D178826B}" destId="{AA149A9E-2B64-4E18-A0B7-E3327D3C82DB}" srcOrd="0" destOrd="0" presId="urn:microsoft.com/office/officeart/2005/8/layout/vList2"/>
    <dgm:cxn modelId="{873EE69A-15E4-4B20-9745-A96D1C5015C8}" type="presParOf" srcId="{5C73A6E1-6C1D-40EE-BFF9-FD5BDBED0795}" destId="{AA149A9E-2B64-4E18-A0B7-E3327D3C82DB}" srcOrd="0" destOrd="0" presId="urn:microsoft.com/office/officeart/2005/8/layout/vList2"/>
    <dgm:cxn modelId="{6A3AE9DE-2A74-40D6-BFF8-9B85583A7162}" type="presParOf" srcId="{5C73A6E1-6C1D-40EE-BFF9-FD5BDBED0795}" destId="{DA84D541-7C29-484A-9AB4-2A086CB539D5}" srcOrd="1" destOrd="0" presId="urn:microsoft.com/office/officeart/2005/8/layout/vList2"/>
    <dgm:cxn modelId="{0AE2BE10-03F9-4E7F-B34D-0D8AC5BC4B86}" type="presParOf" srcId="{5C73A6E1-6C1D-40EE-BFF9-FD5BDBED0795}" destId="{94DCF7B7-391E-4842-9BDF-051A2C2A44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09F62-F144-403D-BF38-73416708EF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FD8996A-F5A4-40AA-94DF-5605B45A329F}">
      <dgm:prSet/>
      <dgm:spPr/>
      <dgm:t>
        <a:bodyPr/>
        <a:lstStyle/>
        <a:p>
          <a:pPr rtl="0"/>
          <a:r>
            <a:rPr lang="en-GB" dirty="0"/>
            <a:t>New EU Regulation for data protection</a:t>
          </a:r>
        </a:p>
      </dgm:t>
    </dgm:pt>
    <dgm:pt modelId="{4A6D60E7-669E-4EE5-AF75-8A6191E8DB83}" type="parTrans" cxnId="{04663FF8-6860-4747-AA2E-48054D6095AE}">
      <dgm:prSet/>
      <dgm:spPr/>
      <dgm:t>
        <a:bodyPr/>
        <a:lstStyle/>
        <a:p>
          <a:endParaRPr lang="en-GB"/>
        </a:p>
      </dgm:t>
    </dgm:pt>
    <dgm:pt modelId="{910FE237-4321-4F00-B1C6-927CEF3F8FF6}" type="sibTrans" cxnId="{04663FF8-6860-4747-AA2E-48054D6095AE}">
      <dgm:prSet/>
      <dgm:spPr/>
      <dgm:t>
        <a:bodyPr/>
        <a:lstStyle/>
        <a:p>
          <a:endParaRPr lang="en-GB"/>
        </a:p>
      </dgm:t>
    </dgm:pt>
    <dgm:pt modelId="{8A970007-0296-41E4-9AD2-D2992087F3AE}">
      <dgm:prSet/>
      <dgm:spPr/>
      <dgm:t>
        <a:bodyPr/>
        <a:lstStyle/>
        <a:p>
          <a:pPr rtl="0"/>
          <a:r>
            <a:rPr lang="en-GB" dirty="0"/>
            <a:t>Privacy seals </a:t>
          </a:r>
        </a:p>
      </dgm:t>
    </dgm:pt>
    <dgm:pt modelId="{9F600C2D-E63D-432D-84DF-14DC60A8D352}" type="parTrans" cxnId="{15965A96-2E29-4B37-8435-BFE2EF757D3B}">
      <dgm:prSet/>
      <dgm:spPr/>
      <dgm:t>
        <a:bodyPr/>
        <a:lstStyle/>
        <a:p>
          <a:endParaRPr lang="en-GB"/>
        </a:p>
      </dgm:t>
    </dgm:pt>
    <dgm:pt modelId="{30EA8F8A-686A-4FB5-86BB-533F3FBF1F34}" type="sibTrans" cxnId="{15965A96-2E29-4B37-8435-BFE2EF757D3B}">
      <dgm:prSet/>
      <dgm:spPr/>
      <dgm:t>
        <a:bodyPr/>
        <a:lstStyle/>
        <a:p>
          <a:endParaRPr lang="en-GB"/>
        </a:p>
      </dgm:t>
    </dgm:pt>
    <dgm:pt modelId="{6F96E04F-0979-4626-BF21-3E50EFDE5B14}">
      <dgm:prSet/>
      <dgm:spPr/>
      <dgm:t>
        <a:bodyPr/>
        <a:lstStyle/>
        <a:p>
          <a:pPr rtl="0"/>
          <a:r>
            <a:rPr lang="en-GB" dirty="0"/>
            <a:t>Internet of things</a:t>
          </a:r>
        </a:p>
      </dgm:t>
    </dgm:pt>
    <dgm:pt modelId="{5416C574-55B4-41E6-9ACA-0FABDFD95890}" type="parTrans" cxnId="{350EB4B6-873C-4992-A2D2-476AB0B847B0}">
      <dgm:prSet/>
      <dgm:spPr/>
      <dgm:t>
        <a:bodyPr/>
        <a:lstStyle/>
        <a:p>
          <a:endParaRPr lang="en-GB"/>
        </a:p>
      </dgm:t>
    </dgm:pt>
    <dgm:pt modelId="{977D0B1D-C687-4EA3-A053-5BCBC0FED4D3}" type="sibTrans" cxnId="{350EB4B6-873C-4992-A2D2-476AB0B847B0}">
      <dgm:prSet/>
      <dgm:spPr/>
      <dgm:t>
        <a:bodyPr/>
        <a:lstStyle/>
        <a:p>
          <a:endParaRPr lang="en-GB"/>
        </a:p>
      </dgm:t>
    </dgm:pt>
    <dgm:pt modelId="{A3A4CD26-5F87-452F-BBED-08D4668EC7A2}">
      <dgm:prSet/>
      <dgm:spPr/>
      <dgm:t>
        <a:bodyPr/>
        <a:lstStyle/>
        <a:p>
          <a:pPr rtl="0"/>
          <a:r>
            <a:rPr lang="en-GB" dirty="0"/>
            <a:t>Nuisance marketing calls and texts</a:t>
          </a:r>
        </a:p>
      </dgm:t>
    </dgm:pt>
    <dgm:pt modelId="{7083A669-2105-4AF5-9BFE-FFEA051C72F5}" type="parTrans" cxnId="{4F2D18E1-41E9-40F6-BDFC-0D1072AA8D55}">
      <dgm:prSet/>
      <dgm:spPr/>
      <dgm:t>
        <a:bodyPr/>
        <a:lstStyle/>
        <a:p>
          <a:endParaRPr lang="en-GB"/>
        </a:p>
      </dgm:t>
    </dgm:pt>
    <dgm:pt modelId="{F9C50A24-E15F-4F19-A2B6-AC56C1A311E6}" type="sibTrans" cxnId="{4F2D18E1-41E9-40F6-BDFC-0D1072AA8D55}">
      <dgm:prSet/>
      <dgm:spPr/>
      <dgm:t>
        <a:bodyPr/>
        <a:lstStyle/>
        <a:p>
          <a:endParaRPr lang="en-GB"/>
        </a:p>
      </dgm:t>
    </dgm:pt>
    <dgm:pt modelId="{E922E1E6-2574-451C-A0C8-6ABA1F4CDAA6}">
      <dgm:prSet/>
      <dgm:spPr/>
      <dgm:t>
        <a:bodyPr/>
        <a:lstStyle/>
        <a:p>
          <a:pPr rtl="0"/>
          <a:r>
            <a:rPr lang="en-GB" dirty="0"/>
            <a:t>Google judgment</a:t>
          </a:r>
        </a:p>
      </dgm:t>
    </dgm:pt>
    <dgm:pt modelId="{92C2FC78-75ED-4465-ADFB-525520DF8C72}" type="parTrans" cxnId="{16CB5074-1A28-4C66-9E07-F4EB083BB250}">
      <dgm:prSet/>
      <dgm:spPr/>
      <dgm:t>
        <a:bodyPr/>
        <a:lstStyle/>
        <a:p>
          <a:endParaRPr lang="en-GB"/>
        </a:p>
      </dgm:t>
    </dgm:pt>
    <dgm:pt modelId="{3C4FE87F-F2B8-449D-BE5D-A007CE6DBD3A}" type="sibTrans" cxnId="{16CB5074-1A28-4C66-9E07-F4EB083BB250}">
      <dgm:prSet/>
      <dgm:spPr/>
      <dgm:t>
        <a:bodyPr/>
        <a:lstStyle/>
        <a:p>
          <a:endParaRPr lang="en-GB"/>
        </a:p>
      </dgm:t>
    </dgm:pt>
    <dgm:pt modelId="{1DCDFEAA-FA3D-4194-822F-59A783955E00}">
      <dgm:prSet/>
      <dgm:spPr/>
      <dgm:t>
        <a:bodyPr/>
        <a:lstStyle/>
        <a:p>
          <a:pPr rtl="0"/>
          <a:r>
            <a:rPr lang="en-GB" dirty="0"/>
            <a:t>Personal information online</a:t>
          </a:r>
        </a:p>
      </dgm:t>
    </dgm:pt>
    <dgm:pt modelId="{9E8C0A20-6B00-4763-B84F-BAFFE1448564}" type="parTrans" cxnId="{3B666834-695B-435F-BCB8-99407E33ADA6}">
      <dgm:prSet/>
      <dgm:spPr/>
      <dgm:t>
        <a:bodyPr/>
        <a:lstStyle/>
        <a:p>
          <a:endParaRPr lang="en-GB"/>
        </a:p>
      </dgm:t>
    </dgm:pt>
    <dgm:pt modelId="{7988F9BB-4EA5-438A-9714-E29F6ADC0ECA}" type="sibTrans" cxnId="{3B666834-695B-435F-BCB8-99407E33ADA6}">
      <dgm:prSet/>
      <dgm:spPr/>
      <dgm:t>
        <a:bodyPr/>
        <a:lstStyle/>
        <a:p>
          <a:endParaRPr lang="en-GB"/>
        </a:p>
      </dgm:t>
    </dgm:pt>
    <dgm:pt modelId="{DB2463C5-792A-4152-A920-4D16F75BFA6C}">
      <dgm:prSet/>
      <dgm:spPr/>
      <dgm:t>
        <a:bodyPr/>
        <a:lstStyle/>
        <a:p>
          <a:pPr rtl="0"/>
          <a:r>
            <a:rPr lang="en-GB" dirty="0"/>
            <a:t>Big data / open data</a:t>
          </a:r>
        </a:p>
      </dgm:t>
    </dgm:pt>
    <dgm:pt modelId="{B492A461-606B-413A-9533-C80389055351}" type="parTrans" cxnId="{F4A2BB3C-C06A-4B11-A106-18481B63A72C}">
      <dgm:prSet/>
      <dgm:spPr/>
      <dgm:t>
        <a:bodyPr/>
        <a:lstStyle/>
        <a:p>
          <a:endParaRPr lang="en-GB"/>
        </a:p>
      </dgm:t>
    </dgm:pt>
    <dgm:pt modelId="{A54AA73F-B014-490B-8A49-704D70ECEA4B}" type="sibTrans" cxnId="{F4A2BB3C-C06A-4B11-A106-18481B63A72C}">
      <dgm:prSet/>
      <dgm:spPr/>
      <dgm:t>
        <a:bodyPr/>
        <a:lstStyle/>
        <a:p>
          <a:endParaRPr lang="en-GB"/>
        </a:p>
      </dgm:t>
    </dgm:pt>
    <dgm:pt modelId="{712FA675-1B10-4392-9F37-05EBFACA3DCD}" type="pres">
      <dgm:prSet presAssocID="{F0109F62-F144-403D-BF38-73416708EF92}" presName="vert0" presStyleCnt="0">
        <dgm:presLayoutVars>
          <dgm:dir/>
          <dgm:animOne val="branch"/>
          <dgm:animLvl val="lvl"/>
        </dgm:presLayoutVars>
      </dgm:prSet>
      <dgm:spPr/>
    </dgm:pt>
    <dgm:pt modelId="{9C860F17-5CB0-4289-BB11-767E7498670C}" type="pres">
      <dgm:prSet presAssocID="{7FD8996A-F5A4-40AA-94DF-5605B45A329F}" presName="thickLine" presStyleLbl="alignNode1" presStyleIdx="0" presStyleCnt="7"/>
      <dgm:spPr/>
    </dgm:pt>
    <dgm:pt modelId="{F25E607A-0564-4905-9CD4-75A1D00BC688}" type="pres">
      <dgm:prSet presAssocID="{7FD8996A-F5A4-40AA-94DF-5605B45A329F}" presName="horz1" presStyleCnt="0"/>
      <dgm:spPr/>
    </dgm:pt>
    <dgm:pt modelId="{74AA8ED5-19E8-4407-848A-42A0812ADE0E}" type="pres">
      <dgm:prSet presAssocID="{7FD8996A-F5A4-40AA-94DF-5605B45A329F}" presName="tx1" presStyleLbl="revTx" presStyleIdx="0" presStyleCnt="7"/>
      <dgm:spPr/>
    </dgm:pt>
    <dgm:pt modelId="{7DB02D95-4D97-4DC7-BE7F-FA4DF0B7D905}" type="pres">
      <dgm:prSet presAssocID="{7FD8996A-F5A4-40AA-94DF-5605B45A329F}" presName="vert1" presStyleCnt="0"/>
      <dgm:spPr/>
    </dgm:pt>
    <dgm:pt modelId="{64C7B592-C93E-4DC9-912B-F87A37F7C662}" type="pres">
      <dgm:prSet presAssocID="{8A970007-0296-41E4-9AD2-D2992087F3AE}" presName="thickLine" presStyleLbl="alignNode1" presStyleIdx="1" presStyleCnt="7"/>
      <dgm:spPr/>
    </dgm:pt>
    <dgm:pt modelId="{6FBDBA16-7BFA-4A14-BBD3-DE5543BA2060}" type="pres">
      <dgm:prSet presAssocID="{8A970007-0296-41E4-9AD2-D2992087F3AE}" presName="horz1" presStyleCnt="0"/>
      <dgm:spPr/>
    </dgm:pt>
    <dgm:pt modelId="{DE840AD1-EF0A-4C3C-9428-EB3610F09385}" type="pres">
      <dgm:prSet presAssocID="{8A970007-0296-41E4-9AD2-D2992087F3AE}" presName="tx1" presStyleLbl="revTx" presStyleIdx="1" presStyleCnt="7"/>
      <dgm:spPr/>
    </dgm:pt>
    <dgm:pt modelId="{5189FD37-0B4D-4470-9BCE-A0472491BAC2}" type="pres">
      <dgm:prSet presAssocID="{8A970007-0296-41E4-9AD2-D2992087F3AE}" presName="vert1" presStyleCnt="0"/>
      <dgm:spPr/>
    </dgm:pt>
    <dgm:pt modelId="{5B6BB7BA-7DE4-4077-87E6-0E7DECFB7D35}" type="pres">
      <dgm:prSet presAssocID="{6F96E04F-0979-4626-BF21-3E50EFDE5B14}" presName="thickLine" presStyleLbl="alignNode1" presStyleIdx="2" presStyleCnt="7"/>
      <dgm:spPr/>
    </dgm:pt>
    <dgm:pt modelId="{A20928FD-11B1-4CBB-872B-5CA700C80EB5}" type="pres">
      <dgm:prSet presAssocID="{6F96E04F-0979-4626-BF21-3E50EFDE5B14}" presName="horz1" presStyleCnt="0"/>
      <dgm:spPr/>
    </dgm:pt>
    <dgm:pt modelId="{8D97EC68-33E6-4471-9862-02DCCFFEE752}" type="pres">
      <dgm:prSet presAssocID="{6F96E04F-0979-4626-BF21-3E50EFDE5B14}" presName="tx1" presStyleLbl="revTx" presStyleIdx="2" presStyleCnt="7"/>
      <dgm:spPr/>
    </dgm:pt>
    <dgm:pt modelId="{E353BE29-2CF6-4937-A0F1-56753E5B10B6}" type="pres">
      <dgm:prSet presAssocID="{6F96E04F-0979-4626-BF21-3E50EFDE5B14}" presName="vert1" presStyleCnt="0"/>
      <dgm:spPr/>
    </dgm:pt>
    <dgm:pt modelId="{1786A600-617F-42A9-99FF-2CF4FEF421AB}" type="pres">
      <dgm:prSet presAssocID="{A3A4CD26-5F87-452F-BBED-08D4668EC7A2}" presName="thickLine" presStyleLbl="alignNode1" presStyleIdx="3" presStyleCnt="7"/>
      <dgm:spPr/>
    </dgm:pt>
    <dgm:pt modelId="{0DCD6BA1-CBBF-4E73-9926-091428BF04C5}" type="pres">
      <dgm:prSet presAssocID="{A3A4CD26-5F87-452F-BBED-08D4668EC7A2}" presName="horz1" presStyleCnt="0"/>
      <dgm:spPr/>
    </dgm:pt>
    <dgm:pt modelId="{BF5A0B7D-6C02-49C8-9E00-079BB4D5CFF3}" type="pres">
      <dgm:prSet presAssocID="{A3A4CD26-5F87-452F-BBED-08D4668EC7A2}" presName="tx1" presStyleLbl="revTx" presStyleIdx="3" presStyleCnt="7"/>
      <dgm:spPr/>
    </dgm:pt>
    <dgm:pt modelId="{8B6E75A8-B933-48E9-A439-5568C3C46B21}" type="pres">
      <dgm:prSet presAssocID="{A3A4CD26-5F87-452F-BBED-08D4668EC7A2}" presName="vert1" presStyleCnt="0"/>
      <dgm:spPr/>
    </dgm:pt>
    <dgm:pt modelId="{9AD98B5E-AE5E-4F84-85EA-CA34B44144DD}" type="pres">
      <dgm:prSet presAssocID="{E922E1E6-2574-451C-A0C8-6ABA1F4CDAA6}" presName="thickLine" presStyleLbl="alignNode1" presStyleIdx="4" presStyleCnt="7"/>
      <dgm:spPr/>
    </dgm:pt>
    <dgm:pt modelId="{10D63BAC-92D2-4530-83CC-0DCE1CC82B02}" type="pres">
      <dgm:prSet presAssocID="{E922E1E6-2574-451C-A0C8-6ABA1F4CDAA6}" presName="horz1" presStyleCnt="0"/>
      <dgm:spPr/>
    </dgm:pt>
    <dgm:pt modelId="{C31B884D-0249-4708-B56C-5612B0B86E6F}" type="pres">
      <dgm:prSet presAssocID="{E922E1E6-2574-451C-A0C8-6ABA1F4CDAA6}" presName="tx1" presStyleLbl="revTx" presStyleIdx="4" presStyleCnt="7"/>
      <dgm:spPr/>
    </dgm:pt>
    <dgm:pt modelId="{4B3BCB00-2C52-4006-B003-47599BEE2F66}" type="pres">
      <dgm:prSet presAssocID="{E922E1E6-2574-451C-A0C8-6ABA1F4CDAA6}" presName="vert1" presStyleCnt="0"/>
      <dgm:spPr/>
    </dgm:pt>
    <dgm:pt modelId="{2BD59698-A5A7-49A4-9591-14EB49235556}" type="pres">
      <dgm:prSet presAssocID="{1DCDFEAA-FA3D-4194-822F-59A783955E00}" presName="thickLine" presStyleLbl="alignNode1" presStyleIdx="5" presStyleCnt="7"/>
      <dgm:spPr/>
    </dgm:pt>
    <dgm:pt modelId="{3AA595E9-249C-4B89-9DF4-75A06B7BA838}" type="pres">
      <dgm:prSet presAssocID="{1DCDFEAA-FA3D-4194-822F-59A783955E00}" presName="horz1" presStyleCnt="0"/>
      <dgm:spPr/>
    </dgm:pt>
    <dgm:pt modelId="{56DB05C0-BAAE-4E93-B81C-AE98A27B1A2C}" type="pres">
      <dgm:prSet presAssocID="{1DCDFEAA-FA3D-4194-822F-59A783955E00}" presName="tx1" presStyleLbl="revTx" presStyleIdx="5" presStyleCnt="7"/>
      <dgm:spPr/>
    </dgm:pt>
    <dgm:pt modelId="{67F03C16-D30D-4691-8EEF-04ADD49B773B}" type="pres">
      <dgm:prSet presAssocID="{1DCDFEAA-FA3D-4194-822F-59A783955E00}" presName="vert1" presStyleCnt="0"/>
      <dgm:spPr/>
    </dgm:pt>
    <dgm:pt modelId="{F0787CE8-1691-426E-A677-8E7FD7749639}" type="pres">
      <dgm:prSet presAssocID="{DB2463C5-792A-4152-A920-4D16F75BFA6C}" presName="thickLine" presStyleLbl="alignNode1" presStyleIdx="6" presStyleCnt="7"/>
      <dgm:spPr/>
    </dgm:pt>
    <dgm:pt modelId="{D201E88D-3EF0-494A-A456-6877213FF86B}" type="pres">
      <dgm:prSet presAssocID="{DB2463C5-792A-4152-A920-4D16F75BFA6C}" presName="horz1" presStyleCnt="0"/>
      <dgm:spPr/>
    </dgm:pt>
    <dgm:pt modelId="{CE595E7F-5AC1-44BF-9752-5E43EB26A530}" type="pres">
      <dgm:prSet presAssocID="{DB2463C5-792A-4152-A920-4D16F75BFA6C}" presName="tx1" presStyleLbl="revTx" presStyleIdx="6" presStyleCnt="7"/>
      <dgm:spPr/>
    </dgm:pt>
    <dgm:pt modelId="{C7714627-4BBA-4FFC-8F0B-E0C347FF20BB}" type="pres">
      <dgm:prSet presAssocID="{DB2463C5-792A-4152-A920-4D16F75BFA6C}" presName="vert1" presStyleCnt="0"/>
      <dgm:spPr/>
    </dgm:pt>
  </dgm:ptLst>
  <dgm:cxnLst>
    <dgm:cxn modelId="{0DB56701-F65F-49A1-BF22-6E2E15931AD8}" type="presOf" srcId="{F0109F62-F144-403D-BF38-73416708EF92}" destId="{712FA675-1B10-4392-9F37-05EBFACA3DCD}" srcOrd="0" destOrd="0" presId="urn:microsoft.com/office/officeart/2008/layout/LinedList"/>
    <dgm:cxn modelId="{C9F2D203-20AF-415D-BF3A-8BF536E102A0}" type="presOf" srcId="{DB2463C5-792A-4152-A920-4D16F75BFA6C}" destId="{CE595E7F-5AC1-44BF-9752-5E43EB26A530}" srcOrd="0" destOrd="0" presId="urn:microsoft.com/office/officeart/2008/layout/LinedList"/>
    <dgm:cxn modelId="{3B666834-695B-435F-BCB8-99407E33ADA6}" srcId="{F0109F62-F144-403D-BF38-73416708EF92}" destId="{1DCDFEAA-FA3D-4194-822F-59A783955E00}" srcOrd="5" destOrd="0" parTransId="{9E8C0A20-6B00-4763-B84F-BAFFE1448564}" sibTransId="{7988F9BB-4EA5-438A-9714-E29F6ADC0ECA}"/>
    <dgm:cxn modelId="{9E172F3A-7C95-4388-990C-818B570B27AD}" type="presOf" srcId="{1DCDFEAA-FA3D-4194-822F-59A783955E00}" destId="{56DB05C0-BAAE-4E93-B81C-AE98A27B1A2C}" srcOrd="0" destOrd="0" presId="urn:microsoft.com/office/officeart/2008/layout/LinedList"/>
    <dgm:cxn modelId="{F4A2BB3C-C06A-4B11-A106-18481B63A72C}" srcId="{F0109F62-F144-403D-BF38-73416708EF92}" destId="{DB2463C5-792A-4152-A920-4D16F75BFA6C}" srcOrd="6" destOrd="0" parTransId="{B492A461-606B-413A-9533-C80389055351}" sibTransId="{A54AA73F-B014-490B-8A49-704D70ECEA4B}"/>
    <dgm:cxn modelId="{826A853F-E864-4135-8E7B-6F54E80B51F8}" type="presOf" srcId="{E922E1E6-2574-451C-A0C8-6ABA1F4CDAA6}" destId="{C31B884D-0249-4708-B56C-5612B0B86E6F}" srcOrd="0" destOrd="0" presId="urn:microsoft.com/office/officeart/2008/layout/LinedList"/>
    <dgm:cxn modelId="{82206C45-B997-4E2D-9732-5788FAC260E4}" type="presOf" srcId="{A3A4CD26-5F87-452F-BBED-08D4668EC7A2}" destId="{BF5A0B7D-6C02-49C8-9E00-079BB4D5CFF3}" srcOrd="0" destOrd="0" presId="urn:microsoft.com/office/officeart/2008/layout/LinedList"/>
    <dgm:cxn modelId="{D421D853-23FF-4EB7-AAD0-124090F32D2E}" type="presOf" srcId="{6F96E04F-0979-4626-BF21-3E50EFDE5B14}" destId="{8D97EC68-33E6-4471-9862-02DCCFFEE752}" srcOrd="0" destOrd="0" presId="urn:microsoft.com/office/officeart/2008/layout/LinedList"/>
    <dgm:cxn modelId="{16CB5074-1A28-4C66-9E07-F4EB083BB250}" srcId="{F0109F62-F144-403D-BF38-73416708EF92}" destId="{E922E1E6-2574-451C-A0C8-6ABA1F4CDAA6}" srcOrd="4" destOrd="0" parTransId="{92C2FC78-75ED-4465-ADFB-525520DF8C72}" sibTransId="{3C4FE87F-F2B8-449D-BE5D-A007CE6DBD3A}"/>
    <dgm:cxn modelId="{6DCD617D-6EF1-4009-9DED-1DB514653CB9}" type="presOf" srcId="{7FD8996A-F5A4-40AA-94DF-5605B45A329F}" destId="{74AA8ED5-19E8-4407-848A-42A0812ADE0E}" srcOrd="0" destOrd="0" presId="urn:microsoft.com/office/officeart/2008/layout/LinedList"/>
    <dgm:cxn modelId="{15965A96-2E29-4B37-8435-BFE2EF757D3B}" srcId="{F0109F62-F144-403D-BF38-73416708EF92}" destId="{8A970007-0296-41E4-9AD2-D2992087F3AE}" srcOrd="1" destOrd="0" parTransId="{9F600C2D-E63D-432D-84DF-14DC60A8D352}" sibTransId="{30EA8F8A-686A-4FB5-86BB-533F3FBF1F34}"/>
    <dgm:cxn modelId="{350EB4B6-873C-4992-A2D2-476AB0B847B0}" srcId="{F0109F62-F144-403D-BF38-73416708EF92}" destId="{6F96E04F-0979-4626-BF21-3E50EFDE5B14}" srcOrd="2" destOrd="0" parTransId="{5416C574-55B4-41E6-9ACA-0FABDFD95890}" sibTransId="{977D0B1D-C687-4EA3-A053-5BCBC0FED4D3}"/>
    <dgm:cxn modelId="{3F2249E0-2D0D-460A-A7A1-2828B1F5E862}" type="presOf" srcId="{8A970007-0296-41E4-9AD2-D2992087F3AE}" destId="{DE840AD1-EF0A-4C3C-9428-EB3610F09385}" srcOrd="0" destOrd="0" presId="urn:microsoft.com/office/officeart/2008/layout/LinedList"/>
    <dgm:cxn modelId="{4F2D18E1-41E9-40F6-BDFC-0D1072AA8D55}" srcId="{F0109F62-F144-403D-BF38-73416708EF92}" destId="{A3A4CD26-5F87-452F-BBED-08D4668EC7A2}" srcOrd="3" destOrd="0" parTransId="{7083A669-2105-4AF5-9BFE-FFEA051C72F5}" sibTransId="{F9C50A24-E15F-4F19-A2B6-AC56C1A311E6}"/>
    <dgm:cxn modelId="{04663FF8-6860-4747-AA2E-48054D6095AE}" srcId="{F0109F62-F144-403D-BF38-73416708EF92}" destId="{7FD8996A-F5A4-40AA-94DF-5605B45A329F}" srcOrd="0" destOrd="0" parTransId="{4A6D60E7-669E-4EE5-AF75-8A6191E8DB83}" sibTransId="{910FE237-4321-4F00-B1C6-927CEF3F8FF6}"/>
    <dgm:cxn modelId="{BDC5B7C4-3E1C-40BA-AE51-3F06A4BC483F}" type="presParOf" srcId="{712FA675-1B10-4392-9F37-05EBFACA3DCD}" destId="{9C860F17-5CB0-4289-BB11-767E7498670C}" srcOrd="0" destOrd="0" presId="urn:microsoft.com/office/officeart/2008/layout/LinedList"/>
    <dgm:cxn modelId="{D795CAE4-D084-49A3-AC9A-E241E5A9B0FB}" type="presParOf" srcId="{712FA675-1B10-4392-9F37-05EBFACA3DCD}" destId="{F25E607A-0564-4905-9CD4-75A1D00BC688}" srcOrd="1" destOrd="0" presId="urn:microsoft.com/office/officeart/2008/layout/LinedList"/>
    <dgm:cxn modelId="{F3556F64-78CF-4795-9722-D7A7A7D18C02}" type="presParOf" srcId="{F25E607A-0564-4905-9CD4-75A1D00BC688}" destId="{74AA8ED5-19E8-4407-848A-42A0812ADE0E}" srcOrd="0" destOrd="0" presId="urn:microsoft.com/office/officeart/2008/layout/LinedList"/>
    <dgm:cxn modelId="{277E102A-B559-49E4-B191-E1E80A95587F}" type="presParOf" srcId="{F25E607A-0564-4905-9CD4-75A1D00BC688}" destId="{7DB02D95-4D97-4DC7-BE7F-FA4DF0B7D905}" srcOrd="1" destOrd="0" presId="urn:microsoft.com/office/officeart/2008/layout/LinedList"/>
    <dgm:cxn modelId="{AFACF09A-98B4-423E-A326-129FD0A690C0}" type="presParOf" srcId="{712FA675-1B10-4392-9F37-05EBFACA3DCD}" destId="{64C7B592-C93E-4DC9-912B-F87A37F7C662}" srcOrd="2" destOrd="0" presId="urn:microsoft.com/office/officeart/2008/layout/LinedList"/>
    <dgm:cxn modelId="{752636B5-80DA-46D4-A1B5-2CB46DFD18FE}" type="presParOf" srcId="{712FA675-1B10-4392-9F37-05EBFACA3DCD}" destId="{6FBDBA16-7BFA-4A14-BBD3-DE5543BA2060}" srcOrd="3" destOrd="0" presId="urn:microsoft.com/office/officeart/2008/layout/LinedList"/>
    <dgm:cxn modelId="{27E67C90-1B3C-4D1C-8F5E-69EC02CD0026}" type="presParOf" srcId="{6FBDBA16-7BFA-4A14-BBD3-DE5543BA2060}" destId="{DE840AD1-EF0A-4C3C-9428-EB3610F09385}" srcOrd="0" destOrd="0" presId="urn:microsoft.com/office/officeart/2008/layout/LinedList"/>
    <dgm:cxn modelId="{6DA2D8CE-CFBA-4FC9-BBE8-6075E9CDF057}" type="presParOf" srcId="{6FBDBA16-7BFA-4A14-BBD3-DE5543BA2060}" destId="{5189FD37-0B4D-4470-9BCE-A0472491BAC2}" srcOrd="1" destOrd="0" presId="urn:microsoft.com/office/officeart/2008/layout/LinedList"/>
    <dgm:cxn modelId="{EF7A9481-8A9D-4EA4-BB82-25842209B9AE}" type="presParOf" srcId="{712FA675-1B10-4392-9F37-05EBFACA3DCD}" destId="{5B6BB7BA-7DE4-4077-87E6-0E7DECFB7D35}" srcOrd="4" destOrd="0" presId="urn:microsoft.com/office/officeart/2008/layout/LinedList"/>
    <dgm:cxn modelId="{08B49A3F-ACA5-450D-87E7-1AF11E26B7AC}" type="presParOf" srcId="{712FA675-1B10-4392-9F37-05EBFACA3DCD}" destId="{A20928FD-11B1-4CBB-872B-5CA700C80EB5}" srcOrd="5" destOrd="0" presId="urn:microsoft.com/office/officeart/2008/layout/LinedList"/>
    <dgm:cxn modelId="{933830C3-9E11-46A7-8596-EA0F0EA6E55E}" type="presParOf" srcId="{A20928FD-11B1-4CBB-872B-5CA700C80EB5}" destId="{8D97EC68-33E6-4471-9862-02DCCFFEE752}" srcOrd="0" destOrd="0" presId="urn:microsoft.com/office/officeart/2008/layout/LinedList"/>
    <dgm:cxn modelId="{2FD2FD86-3466-4072-8AC4-AC580B345A14}" type="presParOf" srcId="{A20928FD-11B1-4CBB-872B-5CA700C80EB5}" destId="{E353BE29-2CF6-4937-A0F1-56753E5B10B6}" srcOrd="1" destOrd="0" presId="urn:microsoft.com/office/officeart/2008/layout/LinedList"/>
    <dgm:cxn modelId="{5C4B0519-8680-4E92-AE26-A743121EB190}" type="presParOf" srcId="{712FA675-1B10-4392-9F37-05EBFACA3DCD}" destId="{1786A600-617F-42A9-99FF-2CF4FEF421AB}" srcOrd="6" destOrd="0" presId="urn:microsoft.com/office/officeart/2008/layout/LinedList"/>
    <dgm:cxn modelId="{7CCB66A9-1720-42FF-AF23-639DCE0AC5F9}" type="presParOf" srcId="{712FA675-1B10-4392-9F37-05EBFACA3DCD}" destId="{0DCD6BA1-CBBF-4E73-9926-091428BF04C5}" srcOrd="7" destOrd="0" presId="urn:microsoft.com/office/officeart/2008/layout/LinedList"/>
    <dgm:cxn modelId="{E128A834-4406-44B0-B416-2D8D1BB98113}" type="presParOf" srcId="{0DCD6BA1-CBBF-4E73-9926-091428BF04C5}" destId="{BF5A0B7D-6C02-49C8-9E00-079BB4D5CFF3}" srcOrd="0" destOrd="0" presId="urn:microsoft.com/office/officeart/2008/layout/LinedList"/>
    <dgm:cxn modelId="{CAD87C57-8E7A-4324-AFC0-7E4D6C5ACAD9}" type="presParOf" srcId="{0DCD6BA1-CBBF-4E73-9926-091428BF04C5}" destId="{8B6E75A8-B933-48E9-A439-5568C3C46B21}" srcOrd="1" destOrd="0" presId="urn:microsoft.com/office/officeart/2008/layout/LinedList"/>
    <dgm:cxn modelId="{2C80AFD4-124C-4A85-B770-DA196C151A92}" type="presParOf" srcId="{712FA675-1B10-4392-9F37-05EBFACA3DCD}" destId="{9AD98B5E-AE5E-4F84-85EA-CA34B44144DD}" srcOrd="8" destOrd="0" presId="urn:microsoft.com/office/officeart/2008/layout/LinedList"/>
    <dgm:cxn modelId="{37B447EA-B7B9-4535-B5C0-A385C4109B7F}" type="presParOf" srcId="{712FA675-1B10-4392-9F37-05EBFACA3DCD}" destId="{10D63BAC-92D2-4530-83CC-0DCE1CC82B02}" srcOrd="9" destOrd="0" presId="urn:microsoft.com/office/officeart/2008/layout/LinedList"/>
    <dgm:cxn modelId="{E22C0FD1-60D8-4A98-9F77-E75913378C67}" type="presParOf" srcId="{10D63BAC-92D2-4530-83CC-0DCE1CC82B02}" destId="{C31B884D-0249-4708-B56C-5612B0B86E6F}" srcOrd="0" destOrd="0" presId="urn:microsoft.com/office/officeart/2008/layout/LinedList"/>
    <dgm:cxn modelId="{3488DEB4-7795-4C0D-9E33-0E74344D5BAF}" type="presParOf" srcId="{10D63BAC-92D2-4530-83CC-0DCE1CC82B02}" destId="{4B3BCB00-2C52-4006-B003-47599BEE2F66}" srcOrd="1" destOrd="0" presId="urn:microsoft.com/office/officeart/2008/layout/LinedList"/>
    <dgm:cxn modelId="{3BEF698D-89DF-490C-B6A1-8946F2673506}" type="presParOf" srcId="{712FA675-1B10-4392-9F37-05EBFACA3DCD}" destId="{2BD59698-A5A7-49A4-9591-14EB49235556}" srcOrd="10" destOrd="0" presId="urn:microsoft.com/office/officeart/2008/layout/LinedList"/>
    <dgm:cxn modelId="{1767D332-2AC3-411D-B6AE-A3AB4F64EF12}" type="presParOf" srcId="{712FA675-1B10-4392-9F37-05EBFACA3DCD}" destId="{3AA595E9-249C-4B89-9DF4-75A06B7BA838}" srcOrd="11" destOrd="0" presId="urn:microsoft.com/office/officeart/2008/layout/LinedList"/>
    <dgm:cxn modelId="{3E9CD36E-9508-4D5E-BCC9-60888AC6BCB7}" type="presParOf" srcId="{3AA595E9-249C-4B89-9DF4-75A06B7BA838}" destId="{56DB05C0-BAAE-4E93-B81C-AE98A27B1A2C}" srcOrd="0" destOrd="0" presId="urn:microsoft.com/office/officeart/2008/layout/LinedList"/>
    <dgm:cxn modelId="{48F8375D-70EC-4281-A626-9AEFE2CCE5AE}" type="presParOf" srcId="{3AA595E9-249C-4B89-9DF4-75A06B7BA838}" destId="{67F03C16-D30D-4691-8EEF-04ADD49B773B}" srcOrd="1" destOrd="0" presId="urn:microsoft.com/office/officeart/2008/layout/LinedList"/>
    <dgm:cxn modelId="{AD3CE03A-9F1E-4D8B-AC71-76A3FC568E28}" type="presParOf" srcId="{712FA675-1B10-4392-9F37-05EBFACA3DCD}" destId="{F0787CE8-1691-426E-A677-8E7FD7749639}" srcOrd="12" destOrd="0" presId="urn:microsoft.com/office/officeart/2008/layout/LinedList"/>
    <dgm:cxn modelId="{8065861A-3775-434B-9F3E-C85B6EBC1B03}" type="presParOf" srcId="{712FA675-1B10-4392-9F37-05EBFACA3DCD}" destId="{D201E88D-3EF0-494A-A456-6877213FF86B}" srcOrd="13" destOrd="0" presId="urn:microsoft.com/office/officeart/2008/layout/LinedList"/>
    <dgm:cxn modelId="{235C26C9-BEAC-4F14-AAED-A5636093216C}" type="presParOf" srcId="{D201E88D-3EF0-494A-A456-6877213FF86B}" destId="{CE595E7F-5AC1-44BF-9752-5E43EB26A530}" srcOrd="0" destOrd="0" presId="urn:microsoft.com/office/officeart/2008/layout/LinedList"/>
    <dgm:cxn modelId="{B700C1BD-5EB0-43DB-AC72-E43B71063282}" type="presParOf" srcId="{D201E88D-3EF0-494A-A456-6877213FF86B}" destId="{C7714627-4BBA-4FFC-8F0B-E0C347FF20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82E5F-A127-43FF-83C1-8927B280EE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F43B4E9-933D-4A89-B7F0-287D9DCAD5F6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The case that showed the public their right to know how money is spent on senior public servants</a:t>
          </a:r>
        </a:p>
      </dgm:t>
    </dgm:pt>
    <dgm:pt modelId="{5C95DD75-72A7-48B1-B055-2DE10AFE7A85}" type="parTrans" cxnId="{04740116-48E9-4BCE-A91E-DEC9E2BD7277}">
      <dgm:prSet/>
      <dgm:spPr/>
      <dgm:t>
        <a:bodyPr/>
        <a:lstStyle/>
        <a:p>
          <a:endParaRPr lang="en-GB"/>
        </a:p>
      </dgm:t>
    </dgm:pt>
    <dgm:pt modelId="{86A07073-4D29-4F32-B716-A960C515F966}" type="sibTrans" cxnId="{04740116-48E9-4BCE-A91E-DEC9E2BD7277}">
      <dgm:prSet/>
      <dgm:spPr/>
      <dgm:t>
        <a:bodyPr/>
        <a:lstStyle/>
        <a:p>
          <a:endParaRPr lang="en-GB"/>
        </a:p>
      </dgm:t>
    </dgm:pt>
    <dgm:pt modelId="{F0D32464-BA92-4FEA-994B-3465ADB718FF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The case that showed that sunlight really is the best disinfectant</a:t>
          </a:r>
        </a:p>
      </dgm:t>
    </dgm:pt>
    <dgm:pt modelId="{79511AF2-66DC-483A-A515-54FC43B26BAA}" type="parTrans" cxnId="{8378C076-30DE-4FCE-BEF0-818669B827FD}">
      <dgm:prSet/>
      <dgm:spPr/>
      <dgm:t>
        <a:bodyPr/>
        <a:lstStyle/>
        <a:p>
          <a:endParaRPr lang="en-GB"/>
        </a:p>
      </dgm:t>
    </dgm:pt>
    <dgm:pt modelId="{26A00BEC-2564-4711-B4F4-0E4793BE50B7}" type="sibTrans" cxnId="{8378C076-30DE-4FCE-BEF0-818669B827FD}">
      <dgm:prSet/>
      <dgm:spPr/>
      <dgm:t>
        <a:bodyPr/>
        <a:lstStyle/>
        <a:p>
          <a:endParaRPr lang="en-GB"/>
        </a:p>
      </dgm:t>
    </dgm:pt>
    <dgm:pt modelId="{842993FC-CD8C-421B-8D74-72330D1D2933}">
      <dgm:prSet/>
      <dgm:spPr/>
      <dgm:t>
        <a:bodyPr/>
        <a:lstStyle/>
        <a:p>
          <a:pPr rtl="0"/>
          <a:r>
            <a:rPr lang="en-GB" i="0" dirty="0">
              <a:solidFill>
                <a:schemeClr val="tx1"/>
              </a:solidFill>
            </a:rPr>
            <a:t>The case that showed that FOIA continues to have an every day benefit for consumers</a:t>
          </a:r>
        </a:p>
      </dgm:t>
    </dgm:pt>
    <dgm:pt modelId="{B2D4D96B-CBAC-46CF-908A-8CE01D4E8042}" type="parTrans" cxnId="{F9D40FC1-6A8C-42F2-88B5-58BAF228220E}">
      <dgm:prSet/>
      <dgm:spPr/>
      <dgm:t>
        <a:bodyPr/>
        <a:lstStyle/>
        <a:p>
          <a:endParaRPr lang="en-GB"/>
        </a:p>
      </dgm:t>
    </dgm:pt>
    <dgm:pt modelId="{31FE4B4B-203F-4FD7-991E-B542C6F26D57}" type="sibTrans" cxnId="{F9D40FC1-6A8C-42F2-88B5-58BAF228220E}">
      <dgm:prSet/>
      <dgm:spPr/>
      <dgm:t>
        <a:bodyPr/>
        <a:lstStyle/>
        <a:p>
          <a:endParaRPr lang="en-GB"/>
        </a:p>
      </dgm:t>
    </dgm:pt>
    <dgm:pt modelId="{04576008-E0FB-4099-A3FC-307B036C234A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The case that showed the link to Open Data</a:t>
          </a:r>
        </a:p>
      </dgm:t>
    </dgm:pt>
    <dgm:pt modelId="{7C89A7B0-C569-42C7-9CF2-120DDE447CA5}" type="parTrans" cxnId="{D119FC70-98F5-4640-B4BB-CC25C54EC1CF}">
      <dgm:prSet/>
      <dgm:spPr/>
      <dgm:t>
        <a:bodyPr/>
        <a:lstStyle/>
        <a:p>
          <a:endParaRPr lang="en-GB"/>
        </a:p>
      </dgm:t>
    </dgm:pt>
    <dgm:pt modelId="{8A118549-28AD-4A0D-91F3-4792275BF7C1}" type="sibTrans" cxnId="{D119FC70-98F5-4640-B4BB-CC25C54EC1CF}">
      <dgm:prSet/>
      <dgm:spPr/>
      <dgm:t>
        <a:bodyPr/>
        <a:lstStyle/>
        <a:p>
          <a:endParaRPr lang="en-GB"/>
        </a:p>
      </dgm:t>
    </dgm:pt>
    <dgm:pt modelId="{40347C95-48C8-4C72-ABA3-D66163D4F5C1}" type="pres">
      <dgm:prSet presAssocID="{2F182E5F-A127-43FF-83C1-8927B280EE07}" presName="linear" presStyleCnt="0">
        <dgm:presLayoutVars>
          <dgm:animLvl val="lvl"/>
          <dgm:resizeHandles val="exact"/>
        </dgm:presLayoutVars>
      </dgm:prSet>
      <dgm:spPr/>
    </dgm:pt>
    <dgm:pt modelId="{A8AC4A4B-5B9C-4A08-901C-8A245E236FA9}" type="pres">
      <dgm:prSet presAssocID="{AF43B4E9-933D-4A89-B7F0-287D9DCAD5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A7588A-13A0-4703-94DD-DCDFE09BBEDC}" type="pres">
      <dgm:prSet presAssocID="{86A07073-4D29-4F32-B716-A960C515F966}" presName="spacer" presStyleCnt="0"/>
      <dgm:spPr/>
    </dgm:pt>
    <dgm:pt modelId="{790D3FBA-A4C9-473F-86CD-820EFFA1CB62}" type="pres">
      <dgm:prSet presAssocID="{F0D32464-BA92-4FEA-994B-3465ADB718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BD09A32-271D-4624-9D9D-253A763F82CE}" type="pres">
      <dgm:prSet presAssocID="{26A00BEC-2564-4711-B4F4-0E4793BE50B7}" presName="spacer" presStyleCnt="0"/>
      <dgm:spPr/>
    </dgm:pt>
    <dgm:pt modelId="{534E69AC-2F23-4660-AB11-DAA3700A7E49}" type="pres">
      <dgm:prSet presAssocID="{842993FC-CD8C-421B-8D74-72330D1D29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9F3029-EBFB-4FF2-89FC-60623D55E6F5}" type="pres">
      <dgm:prSet presAssocID="{31FE4B4B-203F-4FD7-991E-B542C6F26D57}" presName="spacer" presStyleCnt="0"/>
      <dgm:spPr/>
    </dgm:pt>
    <dgm:pt modelId="{F1988D84-0575-4585-8BC8-41AEA890E482}" type="pres">
      <dgm:prSet presAssocID="{04576008-E0FB-4099-A3FC-307B036C23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4740116-48E9-4BCE-A91E-DEC9E2BD7277}" srcId="{2F182E5F-A127-43FF-83C1-8927B280EE07}" destId="{AF43B4E9-933D-4A89-B7F0-287D9DCAD5F6}" srcOrd="0" destOrd="0" parTransId="{5C95DD75-72A7-48B1-B055-2DE10AFE7A85}" sibTransId="{86A07073-4D29-4F32-B716-A960C515F966}"/>
    <dgm:cxn modelId="{3C98D549-890E-40DD-93E6-668ABB4ED8DE}" type="presOf" srcId="{AF43B4E9-933D-4A89-B7F0-287D9DCAD5F6}" destId="{A8AC4A4B-5B9C-4A08-901C-8A245E236FA9}" srcOrd="0" destOrd="0" presId="urn:microsoft.com/office/officeart/2005/8/layout/vList2"/>
    <dgm:cxn modelId="{421D0F6A-DDC3-404C-A924-AC4DCC489050}" type="presOf" srcId="{842993FC-CD8C-421B-8D74-72330D1D2933}" destId="{534E69AC-2F23-4660-AB11-DAA3700A7E49}" srcOrd="0" destOrd="0" presId="urn:microsoft.com/office/officeart/2005/8/layout/vList2"/>
    <dgm:cxn modelId="{D119FC70-98F5-4640-B4BB-CC25C54EC1CF}" srcId="{2F182E5F-A127-43FF-83C1-8927B280EE07}" destId="{04576008-E0FB-4099-A3FC-307B036C234A}" srcOrd="3" destOrd="0" parTransId="{7C89A7B0-C569-42C7-9CF2-120DDE447CA5}" sibTransId="{8A118549-28AD-4A0D-91F3-4792275BF7C1}"/>
    <dgm:cxn modelId="{8378C076-30DE-4FCE-BEF0-818669B827FD}" srcId="{2F182E5F-A127-43FF-83C1-8927B280EE07}" destId="{F0D32464-BA92-4FEA-994B-3465ADB718FF}" srcOrd="1" destOrd="0" parTransId="{79511AF2-66DC-483A-A515-54FC43B26BAA}" sibTransId="{26A00BEC-2564-4711-B4F4-0E4793BE50B7}"/>
    <dgm:cxn modelId="{FCD02AA2-402B-4065-9238-4C5B70B3A627}" type="presOf" srcId="{04576008-E0FB-4099-A3FC-307B036C234A}" destId="{F1988D84-0575-4585-8BC8-41AEA890E482}" srcOrd="0" destOrd="0" presId="urn:microsoft.com/office/officeart/2005/8/layout/vList2"/>
    <dgm:cxn modelId="{F9D40FC1-6A8C-42F2-88B5-58BAF228220E}" srcId="{2F182E5F-A127-43FF-83C1-8927B280EE07}" destId="{842993FC-CD8C-421B-8D74-72330D1D2933}" srcOrd="2" destOrd="0" parTransId="{B2D4D96B-CBAC-46CF-908A-8CE01D4E8042}" sibTransId="{31FE4B4B-203F-4FD7-991E-B542C6F26D57}"/>
    <dgm:cxn modelId="{714B83C9-F037-4D4F-8AA0-25142DEA5FC9}" type="presOf" srcId="{2F182E5F-A127-43FF-83C1-8927B280EE07}" destId="{40347C95-48C8-4C72-ABA3-D66163D4F5C1}" srcOrd="0" destOrd="0" presId="urn:microsoft.com/office/officeart/2005/8/layout/vList2"/>
    <dgm:cxn modelId="{FC90ECEA-7DF5-4AC2-A15D-6335C33F27C6}" type="presOf" srcId="{F0D32464-BA92-4FEA-994B-3465ADB718FF}" destId="{790D3FBA-A4C9-473F-86CD-820EFFA1CB62}" srcOrd="0" destOrd="0" presId="urn:microsoft.com/office/officeart/2005/8/layout/vList2"/>
    <dgm:cxn modelId="{79237833-8FAD-41E5-83E7-C4781305AD9B}" type="presParOf" srcId="{40347C95-48C8-4C72-ABA3-D66163D4F5C1}" destId="{A8AC4A4B-5B9C-4A08-901C-8A245E236FA9}" srcOrd="0" destOrd="0" presId="urn:microsoft.com/office/officeart/2005/8/layout/vList2"/>
    <dgm:cxn modelId="{0CC64361-A5AC-403F-A452-8D794B4D1D45}" type="presParOf" srcId="{40347C95-48C8-4C72-ABA3-D66163D4F5C1}" destId="{54A7588A-13A0-4703-94DD-DCDFE09BBEDC}" srcOrd="1" destOrd="0" presId="urn:microsoft.com/office/officeart/2005/8/layout/vList2"/>
    <dgm:cxn modelId="{7790B6DC-7DB6-45F2-B36B-B1B08B6E5936}" type="presParOf" srcId="{40347C95-48C8-4C72-ABA3-D66163D4F5C1}" destId="{790D3FBA-A4C9-473F-86CD-820EFFA1CB62}" srcOrd="2" destOrd="0" presId="urn:microsoft.com/office/officeart/2005/8/layout/vList2"/>
    <dgm:cxn modelId="{E1EA2EC2-EDF6-463C-9361-3FBE2AFBDF28}" type="presParOf" srcId="{40347C95-48C8-4C72-ABA3-D66163D4F5C1}" destId="{DBD09A32-271D-4624-9D9D-253A763F82CE}" srcOrd="3" destOrd="0" presId="urn:microsoft.com/office/officeart/2005/8/layout/vList2"/>
    <dgm:cxn modelId="{343015D5-0E08-4D24-8E16-794042BF1603}" type="presParOf" srcId="{40347C95-48C8-4C72-ABA3-D66163D4F5C1}" destId="{534E69AC-2F23-4660-AB11-DAA3700A7E49}" srcOrd="4" destOrd="0" presId="urn:microsoft.com/office/officeart/2005/8/layout/vList2"/>
    <dgm:cxn modelId="{C7CBE05A-FBB0-40E7-8AD1-D3F9985A7C4E}" type="presParOf" srcId="{40347C95-48C8-4C72-ABA3-D66163D4F5C1}" destId="{149F3029-EBFB-4FF2-89FC-60623D55E6F5}" srcOrd="5" destOrd="0" presId="urn:microsoft.com/office/officeart/2005/8/layout/vList2"/>
    <dgm:cxn modelId="{B40D8BE3-19E4-4640-AAFA-588A46965772}" type="presParOf" srcId="{40347C95-48C8-4C72-ABA3-D66163D4F5C1}" destId="{F1988D84-0575-4585-8BC8-41AEA890E4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36206B-2473-421E-BE7D-ED50D5F7F1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1D9C13-B05C-44FF-8704-2937D178826B}">
      <dgm:prSet custT="1"/>
      <dgm:spPr>
        <a:ln>
          <a:noFill/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GB" sz="3600" b="0" dirty="0">
              <a:solidFill>
                <a:schemeClr val="bg1">
                  <a:lumMod val="95000"/>
                </a:schemeClr>
              </a:solidFill>
            </a:rPr>
            <a:t>1. “What’s that man for?”</a:t>
          </a:r>
        </a:p>
      </dgm:t>
    </dgm:pt>
    <dgm:pt modelId="{2833A173-4C63-4D8D-B406-A2EA6FB8DB89}" type="parTrans" cxnId="{372ACF14-87AC-47DE-BAFA-41EA529D6D9A}">
      <dgm:prSet/>
      <dgm:spPr/>
      <dgm:t>
        <a:bodyPr/>
        <a:lstStyle/>
        <a:p>
          <a:endParaRPr lang="en-GB"/>
        </a:p>
      </dgm:t>
    </dgm:pt>
    <dgm:pt modelId="{A84AE4D8-61D7-4A22-8FA3-0AD14A61EE3A}" type="sibTrans" cxnId="{372ACF14-87AC-47DE-BAFA-41EA529D6D9A}">
      <dgm:prSet/>
      <dgm:spPr/>
      <dgm:t>
        <a:bodyPr/>
        <a:lstStyle/>
        <a:p>
          <a:endParaRPr lang="en-GB"/>
        </a:p>
      </dgm:t>
    </dgm:pt>
    <dgm:pt modelId="{3B29415C-576E-4159-AA68-774BB7B55FDE}">
      <dgm:prSet custT="1"/>
      <dgm:spPr>
        <a:ln w="19050"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GB" sz="3600" b="1" dirty="0">
              <a:solidFill>
                <a:schemeClr val="tx1"/>
              </a:solidFill>
            </a:rPr>
            <a:t>2. Specifics and synergies</a:t>
          </a:r>
        </a:p>
      </dgm:t>
    </dgm:pt>
    <dgm:pt modelId="{7B25FED1-7509-46FA-B51F-C1B127FDD29E}" type="parTrans" cxnId="{5A9CCB54-5F70-4E50-84C5-4DF3A0966751}">
      <dgm:prSet/>
      <dgm:spPr/>
      <dgm:t>
        <a:bodyPr/>
        <a:lstStyle/>
        <a:p>
          <a:endParaRPr lang="en-GB"/>
        </a:p>
      </dgm:t>
    </dgm:pt>
    <dgm:pt modelId="{B2C654D0-6389-4027-9D33-D4419D0CBE14}" type="sibTrans" cxnId="{5A9CCB54-5F70-4E50-84C5-4DF3A0966751}">
      <dgm:prSet/>
      <dgm:spPr/>
      <dgm:t>
        <a:bodyPr/>
        <a:lstStyle/>
        <a:p>
          <a:endParaRPr lang="en-GB"/>
        </a:p>
      </dgm:t>
    </dgm:pt>
    <dgm:pt modelId="{5C73A6E1-6C1D-40EE-BFF9-FD5BDBED0795}" type="pres">
      <dgm:prSet presAssocID="{0236206B-2473-421E-BE7D-ED50D5F7F1A8}" presName="linear" presStyleCnt="0">
        <dgm:presLayoutVars>
          <dgm:animLvl val="lvl"/>
          <dgm:resizeHandles val="exact"/>
        </dgm:presLayoutVars>
      </dgm:prSet>
      <dgm:spPr/>
    </dgm:pt>
    <dgm:pt modelId="{AA149A9E-2B64-4E18-A0B7-E3327D3C82DB}" type="pres">
      <dgm:prSet presAssocID="{DB1D9C13-B05C-44FF-8704-2937D17882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84D541-7C29-484A-9AB4-2A086CB539D5}" type="pres">
      <dgm:prSet presAssocID="{A84AE4D8-61D7-4A22-8FA3-0AD14A61EE3A}" presName="spacer" presStyleCnt="0"/>
      <dgm:spPr/>
    </dgm:pt>
    <dgm:pt modelId="{94DCF7B7-391E-4842-9BDF-051A2C2A4405}" type="pres">
      <dgm:prSet presAssocID="{3B29415C-576E-4159-AA68-774BB7B55FDE}" presName="parentText" presStyleLbl="node1" presStyleIdx="1" presStyleCnt="2" custLinFactY="594" custLinFactNeighborY="100000">
        <dgm:presLayoutVars>
          <dgm:chMax val="0"/>
          <dgm:bulletEnabled val="1"/>
        </dgm:presLayoutVars>
      </dgm:prSet>
      <dgm:spPr/>
    </dgm:pt>
  </dgm:ptLst>
  <dgm:cxnLst>
    <dgm:cxn modelId="{372ACF14-87AC-47DE-BAFA-41EA529D6D9A}" srcId="{0236206B-2473-421E-BE7D-ED50D5F7F1A8}" destId="{DB1D9C13-B05C-44FF-8704-2937D178826B}" srcOrd="0" destOrd="0" parTransId="{2833A173-4C63-4D8D-B406-A2EA6FB8DB89}" sibTransId="{A84AE4D8-61D7-4A22-8FA3-0AD14A61EE3A}"/>
    <dgm:cxn modelId="{A229DC68-1045-4B22-A176-B6CD7C1A48F9}" type="presOf" srcId="{DB1D9C13-B05C-44FF-8704-2937D178826B}" destId="{AA149A9E-2B64-4E18-A0B7-E3327D3C82DB}" srcOrd="0" destOrd="0" presId="urn:microsoft.com/office/officeart/2005/8/layout/vList2"/>
    <dgm:cxn modelId="{5A9CCB54-5F70-4E50-84C5-4DF3A0966751}" srcId="{0236206B-2473-421E-BE7D-ED50D5F7F1A8}" destId="{3B29415C-576E-4159-AA68-774BB7B55FDE}" srcOrd="1" destOrd="0" parTransId="{7B25FED1-7509-46FA-B51F-C1B127FDD29E}" sibTransId="{B2C654D0-6389-4027-9D33-D4419D0CBE14}"/>
    <dgm:cxn modelId="{8B0B697F-5967-44E1-8954-36FA3BB6C378}" type="presOf" srcId="{3B29415C-576E-4159-AA68-774BB7B55FDE}" destId="{94DCF7B7-391E-4842-9BDF-051A2C2A4405}" srcOrd="0" destOrd="0" presId="urn:microsoft.com/office/officeart/2005/8/layout/vList2"/>
    <dgm:cxn modelId="{07B7EC81-D9A1-4036-92D0-A0E96626B6E8}" type="presOf" srcId="{0236206B-2473-421E-BE7D-ED50D5F7F1A8}" destId="{5C73A6E1-6C1D-40EE-BFF9-FD5BDBED0795}" srcOrd="0" destOrd="0" presId="urn:microsoft.com/office/officeart/2005/8/layout/vList2"/>
    <dgm:cxn modelId="{8209D1F6-4E9D-4C07-8953-947C3F3547E5}" type="presParOf" srcId="{5C73A6E1-6C1D-40EE-BFF9-FD5BDBED0795}" destId="{AA149A9E-2B64-4E18-A0B7-E3327D3C82DB}" srcOrd="0" destOrd="0" presId="urn:microsoft.com/office/officeart/2005/8/layout/vList2"/>
    <dgm:cxn modelId="{C5772025-CE95-42E0-AB8E-393E2160CB18}" type="presParOf" srcId="{5C73A6E1-6C1D-40EE-BFF9-FD5BDBED0795}" destId="{DA84D541-7C29-484A-9AB4-2A086CB539D5}" srcOrd="1" destOrd="0" presId="urn:microsoft.com/office/officeart/2005/8/layout/vList2"/>
    <dgm:cxn modelId="{937E3387-9AC8-4A1C-AF62-4B0B4D4F1D1C}" type="presParOf" srcId="{5C73A6E1-6C1D-40EE-BFF9-FD5BDBED0795}" destId="{94DCF7B7-391E-4842-9BDF-051A2C2A44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75F5FD-BCB1-4C88-9B30-455CFA6640F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FA62CA-4D2E-4ED3-80ED-03FB3F87D2C0}">
      <dgm:prSet custT="1"/>
      <dgm:spPr/>
      <dgm:t>
        <a:bodyPr/>
        <a:lstStyle/>
        <a:p>
          <a:pPr rtl="0"/>
          <a:r>
            <a:rPr lang="en-GB" sz="3600" dirty="0"/>
            <a:t>Principle 7: Creating Good Quality Records</a:t>
          </a:r>
        </a:p>
      </dgm:t>
    </dgm:pt>
    <dgm:pt modelId="{5752E98A-C510-4A4E-A02C-58D5E6E79477}" type="parTrans" cxnId="{250DB20F-62E9-4DCF-B53D-28A4D2555AC5}">
      <dgm:prSet/>
      <dgm:spPr/>
      <dgm:t>
        <a:bodyPr/>
        <a:lstStyle/>
        <a:p>
          <a:endParaRPr lang="en-GB"/>
        </a:p>
      </dgm:t>
    </dgm:pt>
    <dgm:pt modelId="{C4DCC443-03B7-4063-A114-9CF190533C57}" type="sibTrans" cxnId="{250DB20F-62E9-4DCF-B53D-28A4D2555AC5}">
      <dgm:prSet/>
      <dgm:spPr/>
      <dgm:t>
        <a:bodyPr/>
        <a:lstStyle/>
        <a:p>
          <a:endParaRPr lang="en-GB"/>
        </a:p>
      </dgm:t>
    </dgm:pt>
    <dgm:pt modelId="{6C37A64E-2A6E-461C-8470-3EDDC749F6ED}">
      <dgm:prSet custT="1"/>
      <dgm:spPr/>
      <dgm:t>
        <a:bodyPr/>
        <a:lstStyle/>
        <a:p>
          <a:pPr rtl="0"/>
          <a:r>
            <a:rPr lang="en-GB" sz="3600" dirty="0"/>
            <a:t>Principle 8: Managing Records Effectively </a:t>
          </a:r>
        </a:p>
      </dgm:t>
    </dgm:pt>
    <dgm:pt modelId="{E46D8C47-5E24-46ED-A671-AC0C356A936C}" type="parTrans" cxnId="{97F15AEE-0EDC-4FF2-BBB6-78EE6FC98A11}">
      <dgm:prSet/>
      <dgm:spPr/>
      <dgm:t>
        <a:bodyPr/>
        <a:lstStyle/>
        <a:p>
          <a:endParaRPr lang="en-GB"/>
        </a:p>
      </dgm:t>
    </dgm:pt>
    <dgm:pt modelId="{D31C8503-A476-4DDE-8A9D-D11C3D0C93CE}" type="sibTrans" cxnId="{97F15AEE-0EDC-4FF2-BBB6-78EE6FC98A11}">
      <dgm:prSet/>
      <dgm:spPr/>
      <dgm:t>
        <a:bodyPr/>
        <a:lstStyle/>
        <a:p>
          <a:endParaRPr lang="en-GB"/>
        </a:p>
      </dgm:t>
    </dgm:pt>
    <dgm:pt modelId="{F892DC34-2657-4A26-9136-64DF462C15B2}" type="pres">
      <dgm:prSet presAssocID="{6075F5FD-BCB1-4C88-9B30-455CFA6640F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95CE5FF-001F-4ACA-BE8B-3D270B010492}" type="pres">
      <dgm:prSet presAssocID="{EBFA62CA-4D2E-4ED3-80ED-03FB3F87D2C0}" presName="circle1" presStyleLbl="node1" presStyleIdx="0" presStyleCnt="2"/>
      <dgm:spPr/>
    </dgm:pt>
    <dgm:pt modelId="{8B675389-80AC-49A0-A8BD-0A8F610B4209}" type="pres">
      <dgm:prSet presAssocID="{EBFA62CA-4D2E-4ED3-80ED-03FB3F87D2C0}" presName="space" presStyleCnt="0"/>
      <dgm:spPr/>
    </dgm:pt>
    <dgm:pt modelId="{DF43A4A1-9C99-49FA-8FB7-37E454284892}" type="pres">
      <dgm:prSet presAssocID="{EBFA62CA-4D2E-4ED3-80ED-03FB3F87D2C0}" presName="rect1" presStyleLbl="alignAcc1" presStyleIdx="0" presStyleCnt="2"/>
      <dgm:spPr/>
    </dgm:pt>
    <dgm:pt modelId="{4893FA0C-2699-4EC1-845C-4DC9B6DDC4C4}" type="pres">
      <dgm:prSet presAssocID="{6C37A64E-2A6E-461C-8470-3EDDC749F6ED}" presName="vertSpace2" presStyleLbl="node1" presStyleIdx="0" presStyleCnt="2"/>
      <dgm:spPr/>
    </dgm:pt>
    <dgm:pt modelId="{853F3B81-1090-433A-BCB5-3940911BB817}" type="pres">
      <dgm:prSet presAssocID="{6C37A64E-2A6E-461C-8470-3EDDC749F6ED}" presName="circle2" presStyleLbl="node1" presStyleIdx="1" presStyleCnt="2"/>
      <dgm:spPr/>
    </dgm:pt>
    <dgm:pt modelId="{AF6F116D-88E3-4005-8236-771A9E72E635}" type="pres">
      <dgm:prSet presAssocID="{6C37A64E-2A6E-461C-8470-3EDDC749F6ED}" presName="rect2" presStyleLbl="alignAcc1" presStyleIdx="1" presStyleCnt="2"/>
      <dgm:spPr/>
    </dgm:pt>
    <dgm:pt modelId="{3920679C-9634-452E-A075-C446D27F6DD8}" type="pres">
      <dgm:prSet presAssocID="{EBFA62CA-4D2E-4ED3-80ED-03FB3F87D2C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79A4A32-1123-4599-8FDE-0B89A96A7DDF}" type="pres">
      <dgm:prSet presAssocID="{6C37A64E-2A6E-461C-8470-3EDDC749F6ED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250DB20F-62E9-4DCF-B53D-28A4D2555AC5}" srcId="{6075F5FD-BCB1-4C88-9B30-455CFA6640FC}" destId="{EBFA62CA-4D2E-4ED3-80ED-03FB3F87D2C0}" srcOrd="0" destOrd="0" parTransId="{5752E98A-C510-4A4E-A02C-58D5E6E79477}" sibTransId="{C4DCC443-03B7-4063-A114-9CF190533C57}"/>
    <dgm:cxn modelId="{B99AA734-2AD2-4AE6-AECA-C9732C697720}" type="presOf" srcId="{EBFA62CA-4D2E-4ED3-80ED-03FB3F87D2C0}" destId="{DF43A4A1-9C99-49FA-8FB7-37E454284892}" srcOrd="0" destOrd="0" presId="urn:microsoft.com/office/officeart/2005/8/layout/target3"/>
    <dgm:cxn modelId="{46913D48-2E26-4F45-8399-3CEB6B433445}" type="presOf" srcId="{6C37A64E-2A6E-461C-8470-3EDDC749F6ED}" destId="{779A4A32-1123-4599-8FDE-0B89A96A7DDF}" srcOrd="1" destOrd="0" presId="urn:microsoft.com/office/officeart/2005/8/layout/target3"/>
    <dgm:cxn modelId="{02D8177E-BE42-4208-AD6A-17B5DFD1726E}" type="presOf" srcId="{6075F5FD-BCB1-4C88-9B30-455CFA6640FC}" destId="{F892DC34-2657-4A26-9136-64DF462C15B2}" srcOrd="0" destOrd="0" presId="urn:microsoft.com/office/officeart/2005/8/layout/target3"/>
    <dgm:cxn modelId="{342ACAA2-3378-4F52-A84D-A47986A8882C}" type="presOf" srcId="{EBFA62CA-4D2E-4ED3-80ED-03FB3F87D2C0}" destId="{3920679C-9634-452E-A075-C446D27F6DD8}" srcOrd="1" destOrd="0" presId="urn:microsoft.com/office/officeart/2005/8/layout/target3"/>
    <dgm:cxn modelId="{967228E5-78D3-4B03-8A8D-B598D14495AD}" type="presOf" srcId="{6C37A64E-2A6E-461C-8470-3EDDC749F6ED}" destId="{AF6F116D-88E3-4005-8236-771A9E72E635}" srcOrd="0" destOrd="0" presId="urn:microsoft.com/office/officeart/2005/8/layout/target3"/>
    <dgm:cxn modelId="{97F15AEE-0EDC-4FF2-BBB6-78EE6FC98A11}" srcId="{6075F5FD-BCB1-4C88-9B30-455CFA6640FC}" destId="{6C37A64E-2A6E-461C-8470-3EDDC749F6ED}" srcOrd="1" destOrd="0" parTransId="{E46D8C47-5E24-46ED-A671-AC0C356A936C}" sibTransId="{D31C8503-A476-4DDE-8A9D-D11C3D0C93CE}"/>
    <dgm:cxn modelId="{7585C07B-8969-4CCF-9934-E48ACAE08B6E}" type="presParOf" srcId="{F892DC34-2657-4A26-9136-64DF462C15B2}" destId="{295CE5FF-001F-4ACA-BE8B-3D270B010492}" srcOrd="0" destOrd="0" presId="urn:microsoft.com/office/officeart/2005/8/layout/target3"/>
    <dgm:cxn modelId="{DACDD5FB-C1FE-4980-A2C2-69FC5D376264}" type="presParOf" srcId="{F892DC34-2657-4A26-9136-64DF462C15B2}" destId="{8B675389-80AC-49A0-A8BD-0A8F610B4209}" srcOrd="1" destOrd="0" presId="urn:microsoft.com/office/officeart/2005/8/layout/target3"/>
    <dgm:cxn modelId="{E8948160-44E2-4CD7-A7EE-900CA8E427B3}" type="presParOf" srcId="{F892DC34-2657-4A26-9136-64DF462C15B2}" destId="{DF43A4A1-9C99-49FA-8FB7-37E454284892}" srcOrd="2" destOrd="0" presId="urn:microsoft.com/office/officeart/2005/8/layout/target3"/>
    <dgm:cxn modelId="{7FB2FE4C-D601-4D8F-A40F-AAEF9BBE6750}" type="presParOf" srcId="{F892DC34-2657-4A26-9136-64DF462C15B2}" destId="{4893FA0C-2699-4EC1-845C-4DC9B6DDC4C4}" srcOrd="3" destOrd="0" presId="urn:microsoft.com/office/officeart/2005/8/layout/target3"/>
    <dgm:cxn modelId="{F07943CF-5F6E-4C1B-BA98-75F75444E1B7}" type="presParOf" srcId="{F892DC34-2657-4A26-9136-64DF462C15B2}" destId="{853F3B81-1090-433A-BCB5-3940911BB817}" srcOrd="4" destOrd="0" presId="urn:microsoft.com/office/officeart/2005/8/layout/target3"/>
    <dgm:cxn modelId="{2018F475-5F57-41D1-8968-DE8144DBC27B}" type="presParOf" srcId="{F892DC34-2657-4A26-9136-64DF462C15B2}" destId="{AF6F116D-88E3-4005-8236-771A9E72E635}" srcOrd="5" destOrd="0" presId="urn:microsoft.com/office/officeart/2005/8/layout/target3"/>
    <dgm:cxn modelId="{99D0CCB6-7173-4470-80B1-289504D7A6FF}" type="presParOf" srcId="{F892DC34-2657-4A26-9136-64DF462C15B2}" destId="{3920679C-9634-452E-A075-C446D27F6DD8}" srcOrd="6" destOrd="0" presId="urn:microsoft.com/office/officeart/2005/8/layout/target3"/>
    <dgm:cxn modelId="{9C7CC448-18B9-4136-9DA2-C6048CF3BEBF}" type="presParOf" srcId="{F892DC34-2657-4A26-9136-64DF462C15B2}" destId="{779A4A32-1123-4599-8FDE-0B89A96A7DD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35A64B-2674-4497-A18D-F6CDBEE3A6D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5D197FA-B555-46E4-984D-8571277F7250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Underpins and facilitates good practice in all areas</a:t>
          </a:r>
        </a:p>
      </dgm:t>
    </dgm:pt>
    <dgm:pt modelId="{65ECDD59-CF0B-4B54-A637-47A55DEC9EDA}" type="parTrans" cxnId="{1ECE3519-5786-4F9A-A7E8-2473CD3AB3AA}">
      <dgm:prSet/>
      <dgm:spPr/>
      <dgm:t>
        <a:bodyPr/>
        <a:lstStyle/>
        <a:p>
          <a:endParaRPr lang="en-GB"/>
        </a:p>
      </dgm:t>
    </dgm:pt>
    <dgm:pt modelId="{E79F5110-9D01-469A-A3C4-866E5D967F3F}" type="sibTrans" cxnId="{1ECE3519-5786-4F9A-A7E8-2473CD3AB3AA}">
      <dgm:prSet/>
      <dgm:spPr/>
      <dgm:t>
        <a:bodyPr/>
        <a:lstStyle/>
        <a:p>
          <a:endParaRPr lang="en-GB"/>
        </a:p>
      </dgm:t>
    </dgm:pt>
    <dgm:pt modelId="{A05C396B-9460-4F70-9F40-253E75E68266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Aids legal compliance </a:t>
          </a:r>
        </a:p>
      </dgm:t>
    </dgm:pt>
    <dgm:pt modelId="{C99F10A9-2DEE-49FD-AF73-1DFEA3BECB91}" type="parTrans" cxnId="{F7D7FAB0-0BB8-4232-BE9D-4718651D248A}">
      <dgm:prSet/>
      <dgm:spPr/>
      <dgm:t>
        <a:bodyPr/>
        <a:lstStyle/>
        <a:p>
          <a:endParaRPr lang="en-GB"/>
        </a:p>
      </dgm:t>
    </dgm:pt>
    <dgm:pt modelId="{E93ABE21-3CF9-45B0-9B81-D05B2F3A4E3E}" type="sibTrans" cxnId="{F7D7FAB0-0BB8-4232-BE9D-4718651D248A}">
      <dgm:prSet/>
      <dgm:spPr/>
      <dgm:t>
        <a:bodyPr/>
        <a:lstStyle/>
        <a:p>
          <a:endParaRPr lang="en-GB"/>
        </a:p>
      </dgm:t>
    </dgm:pt>
    <dgm:pt modelId="{B6A45B3B-508D-480C-84E5-D36CD1D472AB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Risk of reputational damage and loss of trust when things go wrong</a:t>
          </a:r>
        </a:p>
      </dgm:t>
    </dgm:pt>
    <dgm:pt modelId="{A093C1AF-885E-4707-966B-6802882E24E1}" type="parTrans" cxnId="{093FB622-77FF-425B-AE86-F51330DC5EAC}">
      <dgm:prSet/>
      <dgm:spPr/>
      <dgm:t>
        <a:bodyPr/>
        <a:lstStyle/>
        <a:p>
          <a:endParaRPr lang="en-GB"/>
        </a:p>
      </dgm:t>
    </dgm:pt>
    <dgm:pt modelId="{BDE8B089-DC1E-410E-AB58-0166F47D1D8C}" type="sibTrans" cxnId="{093FB622-77FF-425B-AE86-F51330DC5EAC}">
      <dgm:prSet/>
      <dgm:spPr/>
      <dgm:t>
        <a:bodyPr/>
        <a:lstStyle/>
        <a:p>
          <a:endParaRPr lang="en-GB"/>
        </a:p>
      </dgm:t>
    </dgm:pt>
    <dgm:pt modelId="{2EFDEC43-35CA-4BBA-9736-E5B069D3D4A9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Risk of enforcement action from the ICO</a:t>
          </a:r>
        </a:p>
      </dgm:t>
    </dgm:pt>
    <dgm:pt modelId="{303CB5AB-705B-4919-9E7E-FF94664172D7}" type="parTrans" cxnId="{DE840751-E78F-469D-B12E-E03B1A12ACB0}">
      <dgm:prSet/>
      <dgm:spPr/>
      <dgm:t>
        <a:bodyPr/>
        <a:lstStyle/>
        <a:p>
          <a:endParaRPr lang="en-GB"/>
        </a:p>
      </dgm:t>
    </dgm:pt>
    <dgm:pt modelId="{F56644D8-6DCD-4D96-B86B-796A35F9CC09}" type="sibTrans" cxnId="{DE840751-E78F-469D-B12E-E03B1A12ACB0}">
      <dgm:prSet/>
      <dgm:spPr/>
      <dgm:t>
        <a:bodyPr/>
        <a:lstStyle/>
        <a:p>
          <a:endParaRPr lang="en-GB"/>
        </a:p>
      </dgm:t>
    </dgm:pt>
    <dgm:pt modelId="{C7B24A94-4288-4D80-AAFD-AC70A4E235E6}" type="pres">
      <dgm:prSet presAssocID="{3735A64B-2674-4497-A18D-F6CDBEE3A6DC}" presName="outerComposite" presStyleCnt="0">
        <dgm:presLayoutVars>
          <dgm:chMax val="5"/>
          <dgm:dir/>
          <dgm:resizeHandles val="exact"/>
        </dgm:presLayoutVars>
      </dgm:prSet>
      <dgm:spPr/>
    </dgm:pt>
    <dgm:pt modelId="{B6B8FCCA-C030-406E-87FD-46439779BD3B}" type="pres">
      <dgm:prSet presAssocID="{3735A64B-2674-4497-A18D-F6CDBEE3A6DC}" presName="dummyMaxCanvas" presStyleCnt="0">
        <dgm:presLayoutVars/>
      </dgm:prSet>
      <dgm:spPr/>
    </dgm:pt>
    <dgm:pt modelId="{61B28654-FD69-404A-813A-4521265BE461}" type="pres">
      <dgm:prSet presAssocID="{3735A64B-2674-4497-A18D-F6CDBEE3A6DC}" presName="FourNodes_1" presStyleLbl="node1" presStyleIdx="0" presStyleCnt="4">
        <dgm:presLayoutVars>
          <dgm:bulletEnabled val="1"/>
        </dgm:presLayoutVars>
      </dgm:prSet>
      <dgm:spPr/>
    </dgm:pt>
    <dgm:pt modelId="{D67C54AB-27CC-45CD-8A50-046A5A4C6EA0}" type="pres">
      <dgm:prSet presAssocID="{3735A64B-2674-4497-A18D-F6CDBEE3A6DC}" presName="FourNodes_2" presStyleLbl="node1" presStyleIdx="1" presStyleCnt="4">
        <dgm:presLayoutVars>
          <dgm:bulletEnabled val="1"/>
        </dgm:presLayoutVars>
      </dgm:prSet>
      <dgm:spPr/>
    </dgm:pt>
    <dgm:pt modelId="{D827DFEC-2854-441B-81D0-AB21AC5E485A}" type="pres">
      <dgm:prSet presAssocID="{3735A64B-2674-4497-A18D-F6CDBEE3A6DC}" presName="FourNodes_3" presStyleLbl="node1" presStyleIdx="2" presStyleCnt="4">
        <dgm:presLayoutVars>
          <dgm:bulletEnabled val="1"/>
        </dgm:presLayoutVars>
      </dgm:prSet>
      <dgm:spPr/>
    </dgm:pt>
    <dgm:pt modelId="{F75DED05-DFAF-418B-88C7-83B27F39D06F}" type="pres">
      <dgm:prSet presAssocID="{3735A64B-2674-4497-A18D-F6CDBEE3A6DC}" presName="FourNodes_4" presStyleLbl="node1" presStyleIdx="3" presStyleCnt="4">
        <dgm:presLayoutVars>
          <dgm:bulletEnabled val="1"/>
        </dgm:presLayoutVars>
      </dgm:prSet>
      <dgm:spPr/>
    </dgm:pt>
    <dgm:pt modelId="{309FBF85-DBB0-4813-B721-EE390E4A00CE}" type="pres">
      <dgm:prSet presAssocID="{3735A64B-2674-4497-A18D-F6CDBEE3A6DC}" presName="FourConn_1-2" presStyleLbl="fgAccFollowNode1" presStyleIdx="0" presStyleCnt="3">
        <dgm:presLayoutVars>
          <dgm:bulletEnabled val="1"/>
        </dgm:presLayoutVars>
      </dgm:prSet>
      <dgm:spPr/>
    </dgm:pt>
    <dgm:pt modelId="{2E36D8AF-A0E8-4E9D-8666-476175D7A0F7}" type="pres">
      <dgm:prSet presAssocID="{3735A64B-2674-4497-A18D-F6CDBEE3A6DC}" presName="FourConn_2-3" presStyleLbl="fgAccFollowNode1" presStyleIdx="1" presStyleCnt="3">
        <dgm:presLayoutVars>
          <dgm:bulletEnabled val="1"/>
        </dgm:presLayoutVars>
      </dgm:prSet>
      <dgm:spPr/>
    </dgm:pt>
    <dgm:pt modelId="{7AE94F54-9DCC-444A-8EC8-86A68266027C}" type="pres">
      <dgm:prSet presAssocID="{3735A64B-2674-4497-A18D-F6CDBEE3A6DC}" presName="FourConn_3-4" presStyleLbl="fgAccFollowNode1" presStyleIdx="2" presStyleCnt="3">
        <dgm:presLayoutVars>
          <dgm:bulletEnabled val="1"/>
        </dgm:presLayoutVars>
      </dgm:prSet>
      <dgm:spPr/>
    </dgm:pt>
    <dgm:pt modelId="{4EF0828E-C01C-439B-B803-788A632EE535}" type="pres">
      <dgm:prSet presAssocID="{3735A64B-2674-4497-A18D-F6CDBEE3A6DC}" presName="FourNodes_1_text" presStyleLbl="node1" presStyleIdx="3" presStyleCnt="4">
        <dgm:presLayoutVars>
          <dgm:bulletEnabled val="1"/>
        </dgm:presLayoutVars>
      </dgm:prSet>
      <dgm:spPr/>
    </dgm:pt>
    <dgm:pt modelId="{02034735-92F5-4769-ADCB-D4FE715D7226}" type="pres">
      <dgm:prSet presAssocID="{3735A64B-2674-4497-A18D-F6CDBEE3A6DC}" presName="FourNodes_2_text" presStyleLbl="node1" presStyleIdx="3" presStyleCnt="4">
        <dgm:presLayoutVars>
          <dgm:bulletEnabled val="1"/>
        </dgm:presLayoutVars>
      </dgm:prSet>
      <dgm:spPr/>
    </dgm:pt>
    <dgm:pt modelId="{4D0BFBAE-F9C6-40A5-B137-962F855F578A}" type="pres">
      <dgm:prSet presAssocID="{3735A64B-2674-4497-A18D-F6CDBEE3A6DC}" presName="FourNodes_3_text" presStyleLbl="node1" presStyleIdx="3" presStyleCnt="4">
        <dgm:presLayoutVars>
          <dgm:bulletEnabled val="1"/>
        </dgm:presLayoutVars>
      </dgm:prSet>
      <dgm:spPr/>
    </dgm:pt>
    <dgm:pt modelId="{207B6197-030A-4E74-91E5-293C2E15501C}" type="pres">
      <dgm:prSet presAssocID="{3735A64B-2674-4497-A18D-F6CDBEE3A6D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ECE3519-5786-4F9A-A7E8-2473CD3AB3AA}" srcId="{3735A64B-2674-4497-A18D-F6CDBEE3A6DC}" destId="{C5D197FA-B555-46E4-984D-8571277F7250}" srcOrd="0" destOrd="0" parTransId="{65ECDD59-CF0B-4B54-A637-47A55DEC9EDA}" sibTransId="{E79F5110-9D01-469A-A3C4-866E5D967F3F}"/>
    <dgm:cxn modelId="{093FB622-77FF-425B-AE86-F51330DC5EAC}" srcId="{3735A64B-2674-4497-A18D-F6CDBEE3A6DC}" destId="{B6A45B3B-508D-480C-84E5-D36CD1D472AB}" srcOrd="2" destOrd="0" parTransId="{A093C1AF-885E-4707-966B-6802882E24E1}" sibTransId="{BDE8B089-DC1E-410E-AB58-0166F47D1D8C}"/>
    <dgm:cxn modelId="{0A8D172B-FA48-4E16-9ED3-DB1B149C2142}" type="presOf" srcId="{A05C396B-9460-4F70-9F40-253E75E68266}" destId="{D67C54AB-27CC-45CD-8A50-046A5A4C6EA0}" srcOrd="0" destOrd="0" presId="urn:microsoft.com/office/officeart/2005/8/layout/vProcess5"/>
    <dgm:cxn modelId="{69111C46-310D-4F45-BB1D-83F9CF927AED}" type="presOf" srcId="{E93ABE21-3CF9-45B0-9B81-D05B2F3A4E3E}" destId="{2E36D8AF-A0E8-4E9D-8666-476175D7A0F7}" srcOrd="0" destOrd="0" presId="urn:microsoft.com/office/officeart/2005/8/layout/vProcess5"/>
    <dgm:cxn modelId="{44D6D868-90EE-45AF-B9E2-9F7AD81C6854}" type="presOf" srcId="{A05C396B-9460-4F70-9F40-253E75E68266}" destId="{02034735-92F5-4769-ADCB-D4FE715D7226}" srcOrd="1" destOrd="0" presId="urn:microsoft.com/office/officeart/2005/8/layout/vProcess5"/>
    <dgm:cxn modelId="{39902F50-BB24-4288-9D6E-05E7B3712DA3}" type="presOf" srcId="{2EFDEC43-35CA-4BBA-9736-E5B069D3D4A9}" destId="{207B6197-030A-4E74-91E5-293C2E15501C}" srcOrd="1" destOrd="0" presId="urn:microsoft.com/office/officeart/2005/8/layout/vProcess5"/>
    <dgm:cxn modelId="{DE840751-E78F-469D-B12E-E03B1A12ACB0}" srcId="{3735A64B-2674-4497-A18D-F6CDBEE3A6DC}" destId="{2EFDEC43-35CA-4BBA-9736-E5B069D3D4A9}" srcOrd="3" destOrd="0" parTransId="{303CB5AB-705B-4919-9E7E-FF94664172D7}" sibTransId="{F56644D8-6DCD-4D96-B86B-796A35F9CC09}"/>
    <dgm:cxn modelId="{6B7CCA75-E9E8-42CC-805A-14BA6BDA2F6E}" type="presOf" srcId="{B6A45B3B-508D-480C-84E5-D36CD1D472AB}" destId="{D827DFEC-2854-441B-81D0-AB21AC5E485A}" srcOrd="0" destOrd="0" presId="urn:microsoft.com/office/officeart/2005/8/layout/vProcess5"/>
    <dgm:cxn modelId="{0B711F87-70DD-42BA-B814-5A552E34BAC4}" type="presOf" srcId="{BDE8B089-DC1E-410E-AB58-0166F47D1D8C}" destId="{7AE94F54-9DCC-444A-8EC8-86A68266027C}" srcOrd="0" destOrd="0" presId="urn:microsoft.com/office/officeart/2005/8/layout/vProcess5"/>
    <dgm:cxn modelId="{27571FAE-064E-4FBB-9FD4-956FBD56AF82}" type="presOf" srcId="{E79F5110-9D01-469A-A3C4-866E5D967F3F}" destId="{309FBF85-DBB0-4813-B721-EE390E4A00CE}" srcOrd="0" destOrd="0" presId="urn:microsoft.com/office/officeart/2005/8/layout/vProcess5"/>
    <dgm:cxn modelId="{F7D7FAB0-0BB8-4232-BE9D-4718651D248A}" srcId="{3735A64B-2674-4497-A18D-F6CDBEE3A6DC}" destId="{A05C396B-9460-4F70-9F40-253E75E68266}" srcOrd="1" destOrd="0" parTransId="{C99F10A9-2DEE-49FD-AF73-1DFEA3BECB91}" sibTransId="{E93ABE21-3CF9-45B0-9B81-D05B2F3A4E3E}"/>
    <dgm:cxn modelId="{506D19CA-FC32-4930-A8BA-09CDBACC2EBB}" type="presOf" srcId="{2EFDEC43-35CA-4BBA-9736-E5B069D3D4A9}" destId="{F75DED05-DFAF-418B-88C7-83B27F39D06F}" srcOrd="0" destOrd="0" presId="urn:microsoft.com/office/officeart/2005/8/layout/vProcess5"/>
    <dgm:cxn modelId="{ACC9CADF-CF2F-467C-894E-E83CBB70DA19}" type="presOf" srcId="{B6A45B3B-508D-480C-84E5-D36CD1D472AB}" destId="{4D0BFBAE-F9C6-40A5-B137-962F855F578A}" srcOrd="1" destOrd="0" presId="urn:microsoft.com/office/officeart/2005/8/layout/vProcess5"/>
    <dgm:cxn modelId="{DD1E80FC-5255-47C3-860F-1A18B47A4873}" type="presOf" srcId="{C5D197FA-B555-46E4-984D-8571277F7250}" destId="{4EF0828E-C01C-439B-B803-788A632EE535}" srcOrd="1" destOrd="0" presId="urn:microsoft.com/office/officeart/2005/8/layout/vProcess5"/>
    <dgm:cxn modelId="{7E72BBFC-05CD-433D-947E-5555E1E8F7E0}" type="presOf" srcId="{C5D197FA-B555-46E4-984D-8571277F7250}" destId="{61B28654-FD69-404A-813A-4521265BE461}" srcOrd="0" destOrd="0" presId="urn:microsoft.com/office/officeart/2005/8/layout/vProcess5"/>
    <dgm:cxn modelId="{9FF8D8FD-480D-479B-8C37-F563EDF4F262}" type="presOf" srcId="{3735A64B-2674-4497-A18D-F6CDBEE3A6DC}" destId="{C7B24A94-4288-4D80-AAFD-AC70A4E235E6}" srcOrd="0" destOrd="0" presId="urn:microsoft.com/office/officeart/2005/8/layout/vProcess5"/>
    <dgm:cxn modelId="{21D99776-5F3F-4BDD-945A-F82AA934246F}" type="presParOf" srcId="{C7B24A94-4288-4D80-AAFD-AC70A4E235E6}" destId="{B6B8FCCA-C030-406E-87FD-46439779BD3B}" srcOrd="0" destOrd="0" presId="urn:microsoft.com/office/officeart/2005/8/layout/vProcess5"/>
    <dgm:cxn modelId="{6E117580-924A-4AFE-A8CE-29CA40C423A4}" type="presParOf" srcId="{C7B24A94-4288-4D80-AAFD-AC70A4E235E6}" destId="{61B28654-FD69-404A-813A-4521265BE461}" srcOrd="1" destOrd="0" presId="urn:microsoft.com/office/officeart/2005/8/layout/vProcess5"/>
    <dgm:cxn modelId="{5561387E-95F0-42AE-B35A-E673EFCC2B82}" type="presParOf" srcId="{C7B24A94-4288-4D80-AAFD-AC70A4E235E6}" destId="{D67C54AB-27CC-45CD-8A50-046A5A4C6EA0}" srcOrd="2" destOrd="0" presId="urn:microsoft.com/office/officeart/2005/8/layout/vProcess5"/>
    <dgm:cxn modelId="{D6214CD6-83EE-4C90-B58B-C34BE0AFE1FF}" type="presParOf" srcId="{C7B24A94-4288-4D80-AAFD-AC70A4E235E6}" destId="{D827DFEC-2854-441B-81D0-AB21AC5E485A}" srcOrd="3" destOrd="0" presId="urn:microsoft.com/office/officeart/2005/8/layout/vProcess5"/>
    <dgm:cxn modelId="{783077C5-EF3F-4146-BA14-EDBEBDDFD68B}" type="presParOf" srcId="{C7B24A94-4288-4D80-AAFD-AC70A4E235E6}" destId="{F75DED05-DFAF-418B-88C7-83B27F39D06F}" srcOrd="4" destOrd="0" presId="urn:microsoft.com/office/officeart/2005/8/layout/vProcess5"/>
    <dgm:cxn modelId="{8C969E06-5E6A-4567-997C-B6D63C6DFF76}" type="presParOf" srcId="{C7B24A94-4288-4D80-AAFD-AC70A4E235E6}" destId="{309FBF85-DBB0-4813-B721-EE390E4A00CE}" srcOrd="5" destOrd="0" presId="urn:microsoft.com/office/officeart/2005/8/layout/vProcess5"/>
    <dgm:cxn modelId="{319DDE58-96BE-4D5F-90FD-CB0F7DE83C9E}" type="presParOf" srcId="{C7B24A94-4288-4D80-AAFD-AC70A4E235E6}" destId="{2E36D8AF-A0E8-4E9D-8666-476175D7A0F7}" srcOrd="6" destOrd="0" presId="urn:microsoft.com/office/officeart/2005/8/layout/vProcess5"/>
    <dgm:cxn modelId="{2BE68B3C-8EF0-416C-B410-E96D2E2DEB47}" type="presParOf" srcId="{C7B24A94-4288-4D80-AAFD-AC70A4E235E6}" destId="{7AE94F54-9DCC-444A-8EC8-86A68266027C}" srcOrd="7" destOrd="0" presId="urn:microsoft.com/office/officeart/2005/8/layout/vProcess5"/>
    <dgm:cxn modelId="{528356D1-255A-42A5-9C11-8CBDC9F6743C}" type="presParOf" srcId="{C7B24A94-4288-4D80-AAFD-AC70A4E235E6}" destId="{4EF0828E-C01C-439B-B803-788A632EE535}" srcOrd="8" destOrd="0" presId="urn:microsoft.com/office/officeart/2005/8/layout/vProcess5"/>
    <dgm:cxn modelId="{FCD34DF8-A021-4277-BD6F-C54A1977C3E3}" type="presParOf" srcId="{C7B24A94-4288-4D80-AAFD-AC70A4E235E6}" destId="{02034735-92F5-4769-ADCB-D4FE715D7226}" srcOrd="9" destOrd="0" presId="urn:microsoft.com/office/officeart/2005/8/layout/vProcess5"/>
    <dgm:cxn modelId="{7C2E5C4D-F27A-4D5B-86D8-BB9B0E589067}" type="presParOf" srcId="{C7B24A94-4288-4D80-AAFD-AC70A4E235E6}" destId="{4D0BFBAE-F9C6-40A5-B137-962F855F578A}" srcOrd="10" destOrd="0" presId="urn:microsoft.com/office/officeart/2005/8/layout/vProcess5"/>
    <dgm:cxn modelId="{7E6D28D2-A8E1-4E7D-918E-5D305CA73934}" type="presParOf" srcId="{C7B24A94-4288-4D80-AAFD-AC70A4E235E6}" destId="{207B6197-030A-4E74-91E5-293C2E15501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784306-3918-4CA7-901D-D0D60EAE1D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4E06EE-922E-4A34-AB22-08455AF4464B}">
      <dgm:prSet phldrT="[Text]" custT="1"/>
      <dgm:spPr/>
      <dgm:t>
        <a:bodyPr/>
        <a:lstStyle/>
        <a:p>
          <a:r>
            <a:rPr lang="en-GB" sz="3600" b="0" dirty="0">
              <a:solidFill>
                <a:schemeClr val="tx1"/>
              </a:solidFill>
            </a:rPr>
            <a:t>How </a:t>
          </a:r>
          <a:r>
            <a:rPr lang="en-GB" sz="3600" b="0" i="1" dirty="0">
              <a:solidFill>
                <a:schemeClr val="tx1"/>
              </a:solidFill>
            </a:rPr>
            <a:t>not</a:t>
          </a:r>
          <a:r>
            <a:rPr lang="en-GB" sz="3600" b="0" dirty="0">
              <a:solidFill>
                <a:schemeClr val="tx1"/>
              </a:solidFill>
            </a:rPr>
            <a:t> to do it: some examples</a:t>
          </a:r>
        </a:p>
      </dgm:t>
    </dgm:pt>
    <dgm:pt modelId="{213F01E5-CC9E-4631-92EF-34FC7EAF6580}" type="parTrans" cxnId="{EF9C5FCE-717B-4A9F-AED6-47F657898E3E}">
      <dgm:prSet/>
      <dgm:spPr/>
      <dgm:t>
        <a:bodyPr/>
        <a:lstStyle/>
        <a:p>
          <a:endParaRPr lang="en-GB"/>
        </a:p>
      </dgm:t>
    </dgm:pt>
    <dgm:pt modelId="{6FC3DD70-E432-4D4A-8DF3-23F763CF84C5}" type="sibTrans" cxnId="{EF9C5FCE-717B-4A9F-AED6-47F657898E3E}">
      <dgm:prSet/>
      <dgm:spPr/>
      <dgm:t>
        <a:bodyPr/>
        <a:lstStyle/>
        <a:p>
          <a:endParaRPr lang="en-GB"/>
        </a:p>
      </dgm:t>
    </dgm:pt>
    <dgm:pt modelId="{F071B3CF-0C76-488D-BD05-3488DCD81138}">
      <dgm:prSet phldrT="[Text]"/>
      <dgm:spPr/>
      <dgm:t>
        <a:bodyPr/>
        <a:lstStyle/>
        <a:p>
          <a:r>
            <a:rPr lang="en-GB" b="1" dirty="0" err="1">
              <a:solidFill>
                <a:schemeClr val="tx1"/>
              </a:solidFill>
            </a:rPr>
            <a:t>Dept</a:t>
          </a:r>
          <a:r>
            <a:rPr lang="en-GB" b="1" dirty="0">
              <a:solidFill>
                <a:schemeClr val="tx1"/>
              </a:solidFill>
            </a:rPr>
            <a:t> of Justice(NI): </a:t>
          </a:r>
          <a:r>
            <a:rPr lang="en-GB" i="1" dirty="0">
              <a:solidFill>
                <a:schemeClr val="tx1"/>
              </a:solidFill>
            </a:rPr>
            <a:t>Fined £185,000. Cabinet containing information relating to terrorist activity sold at auction. </a:t>
          </a:r>
        </a:p>
      </dgm:t>
    </dgm:pt>
    <dgm:pt modelId="{4D382C38-232C-41B6-9E0F-FCCC20F4C655}" type="parTrans" cxnId="{17F1C339-D770-41F4-B747-B6A79390EC65}">
      <dgm:prSet/>
      <dgm:spPr/>
      <dgm:t>
        <a:bodyPr/>
        <a:lstStyle/>
        <a:p>
          <a:endParaRPr lang="en-GB"/>
        </a:p>
      </dgm:t>
    </dgm:pt>
    <dgm:pt modelId="{EE753965-8CB4-4DAC-8E84-70D868B9CA8A}" type="sibTrans" cxnId="{17F1C339-D770-41F4-B747-B6A79390EC65}">
      <dgm:prSet/>
      <dgm:spPr/>
      <dgm:t>
        <a:bodyPr/>
        <a:lstStyle/>
        <a:p>
          <a:endParaRPr lang="en-GB"/>
        </a:p>
      </dgm:t>
    </dgm:pt>
    <dgm:pt modelId="{86D02EBD-90CD-47E1-AA78-76503931CB22}">
      <dgm:prSet phldrT="[Text]"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Stockport Primary Care Trust: </a:t>
          </a:r>
          <a:r>
            <a:rPr lang="en-GB" b="0" i="1" dirty="0">
              <a:solidFill>
                <a:schemeClr val="tx1"/>
              </a:solidFill>
            </a:rPr>
            <a:t>Fine</a:t>
          </a:r>
          <a:r>
            <a:rPr lang="en-GB" i="1" dirty="0">
              <a:solidFill>
                <a:schemeClr val="tx1"/>
              </a:solidFill>
            </a:rPr>
            <a:t>d £100,000 following the discovery of a large number of patient records at a site formerly owned by the Trust.</a:t>
          </a:r>
        </a:p>
      </dgm:t>
    </dgm:pt>
    <dgm:pt modelId="{3DC31C52-00D2-4CB9-858E-3294E15749AE}" type="parTrans" cxnId="{B3E7A8B9-6BD3-46C7-82A6-8B424FD670E3}">
      <dgm:prSet/>
      <dgm:spPr/>
      <dgm:t>
        <a:bodyPr/>
        <a:lstStyle/>
        <a:p>
          <a:endParaRPr lang="en-GB"/>
        </a:p>
      </dgm:t>
    </dgm:pt>
    <dgm:pt modelId="{663AFC01-9812-4F72-9F40-3272041B91BC}" type="sibTrans" cxnId="{B3E7A8B9-6BD3-46C7-82A6-8B424FD670E3}">
      <dgm:prSet/>
      <dgm:spPr/>
      <dgm:t>
        <a:bodyPr/>
        <a:lstStyle/>
        <a:p>
          <a:endParaRPr lang="en-GB"/>
        </a:p>
      </dgm:t>
    </dgm:pt>
    <dgm:pt modelId="{08677AE9-A623-4E2A-93DD-B9C149AE3620}">
      <dgm:prSet phldrT="[Text]"/>
      <dgm:spPr/>
      <dgm:t>
        <a:bodyPr/>
        <a:lstStyle/>
        <a:p>
          <a:pPr rtl="0"/>
          <a:r>
            <a:rPr lang="en-GB" b="1" dirty="0">
              <a:solidFill>
                <a:schemeClr val="tx1"/>
              </a:solidFill>
            </a:rPr>
            <a:t>Cardiff City Council: </a:t>
          </a:r>
          <a:r>
            <a:rPr lang="en-GB" b="0" i="1" dirty="0">
              <a:solidFill>
                <a:schemeClr val="tx1"/>
              </a:solidFill>
            </a:rPr>
            <a:t>U</a:t>
          </a:r>
          <a:r>
            <a:rPr lang="en-GB" i="1" dirty="0">
              <a:solidFill>
                <a:schemeClr val="tx1"/>
              </a:solidFill>
            </a:rPr>
            <a:t>ndertaking, requiring measures in place to ensure greater compliance with subject access requests.</a:t>
          </a:r>
        </a:p>
      </dgm:t>
    </dgm:pt>
    <dgm:pt modelId="{0CBAC81F-1E86-46DA-979E-176B01159D9E}" type="parTrans" cxnId="{5F7E39FE-4495-4171-893C-99EE26613461}">
      <dgm:prSet/>
      <dgm:spPr/>
      <dgm:t>
        <a:bodyPr/>
        <a:lstStyle/>
        <a:p>
          <a:endParaRPr lang="en-GB"/>
        </a:p>
      </dgm:t>
    </dgm:pt>
    <dgm:pt modelId="{80CDF1A2-E5B1-402F-92A2-54F5D606E584}" type="sibTrans" cxnId="{5F7E39FE-4495-4171-893C-99EE26613461}">
      <dgm:prSet/>
      <dgm:spPr/>
      <dgm:t>
        <a:bodyPr/>
        <a:lstStyle/>
        <a:p>
          <a:endParaRPr lang="en-GB"/>
        </a:p>
      </dgm:t>
    </dgm:pt>
    <dgm:pt modelId="{0C3CC1CE-82B3-442C-B574-FADEEA73D214}" type="pres">
      <dgm:prSet presAssocID="{A3784306-3918-4CA7-901D-D0D60EAE1D3F}" presName="Name0" presStyleCnt="0">
        <dgm:presLayoutVars>
          <dgm:dir/>
          <dgm:animLvl val="lvl"/>
          <dgm:resizeHandles val="exact"/>
        </dgm:presLayoutVars>
      </dgm:prSet>
      <dgm:spPr/>
    </dgm:pt>
    <dgm:pt modelId="{536D7CEB-D506-43EC-B614-741EC9C7C737}" type="pres">
      <dgm:prSet presAssocID="{F04E06EE-922E-4A34-AB22-08455AF4464B}" presName="linNode" presStyleCnt="0"/>
      <dgm:spPr/>
    </dgm:pt>
    <dgm:pt modelId="{3040ECD4-8066-40EF-82BF-37599AB7214F}" type="pres">
      <dgm:prSet presAssocID="{F04E06EE-922E-4A34-AB22-08455AF4464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121F727-9916-499E-AC7D-A4656EBD2562}" type="pres">
      <dgm:prSet presAssocID="{F04E06EE-922E-4A34-AB22-08455AF4464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5302D24-03CA-41CD-9441-DE9A883AD04B}" type="presOf" srcId="{F04E06EE-922E-4A34-AB22-08455AF4464B}" destId="{3040ECD4-8066-40EF-82BF-37599AB7214F}" srcOrd="0" destOrd="0" presId="urn:microsoft.com/office/officeart/2005/8/layout/vList5"/>
    <dgm:cxn modelId="{17F1C339-D770-41F4-B747-B6A79390EC65}" srcId="{F04E06EE-922E-4A34-AB22-08455AF4464B}" destId="{F071B3CF-0C76-488D-BD05-3488DCD81138}" srcOrd="0" destOrd="0" parTransId="{4D382C38-232C-41B6-9E0F-FCCC20F4C655}" sibTransId="{EE753965-8CB4-4DAC-8E84-70D868B9CA8A}"/>
    <dgm:cxn modelId="{7F9FE267-CD4B-4A0B-8FC5-63BDFAD6422B}" type="presOf" srcId="{86D02EBD-90CD-47E1-AA78-76503931CB22}" destId="{F121F727-9916-499E-AC7D-A4656EBD2562}" srcOrd="0" destOrd="1" presId="urn:microsoft.com/office/officeart/2005/8/layout/vList5"/>
    <dgm:cxn modelId="{FB29BD4E-C4DF-457E-A9CF-56EB77E67EAE}" type="presOf" srcId="{A3784306-3918-4CA7-901D-D0D60EAE1D3F}" destId="{0C3CC1CE-82B3-442C-B574-FADEEA73D214}" srcOrd="0" destOrd="0" presId="urn:microsoft.com/office/officeart/2005/8/layout/vList5"/>
    <dgm:cxn modelId="{B3E7A8B9-6BD3-46C7-82A6-8B424FD670E3}" srcId="{F04E06EE-922E-4A34-AB22-08455AF4464B}" destId="{86D02EBD-90CD-47E1-AA78-76503931CB22}" srcOrd="1" destOrd="0" parTransId="{3DC31C52-00D2-4CB9-858E-3294E15749AE}" sibTransId="{663AFC01-9812-4F72-9F40-3272041B91BC}"/>
    <dgm:cxn modelId="{2AD886CC-10E8-4063-B016-4A8897AA2EED}" type="presOf" srcId="{F071B3CF-0C76-488D-BD05-3488DCD81138}" destId="{F121F727-9916-499E-AC7D-A4656EBD2562}" srcOrd="0" destOrd="0" presId="urn:microsoft.com/office/officeart/2005/8/layout/vList5"/>
    <dgm:cxn modelId="{EF9C5FCE-717B-4A9F-AED6-47F657898E3E}" srcId="{A3784306-3918-4CA7-901D-D0D60EAE1D3F}" destId="{F04E06EE-922E-4A34-AB22-08455AF4464B}" srcOrd="0" destOrd="0" parTransId="{213F01E5-CC9E-4631-92EF-34FC7EAF6580}" sibTransId="{6FC3DD70-E432-4D4A-8DF3-23F763CF84C5}"/>
    <dgm:cxn modelId="{9F7AF3FB-8590-4C4A-8222-8C57CB443F16}" type="presOf" srcId="{08677AE9-A623-4E2A-93DD-B9C149AE3620}" destId="{F121F727-9916-499E-AC7D-A4656EBD2562}" srcOrd="0" destOrd="2" presId="urn:microsoft.com/office/officeart/2005/8/layout/vList5"/>
    <dgm:cxn modelId="{5F7E39FE-4495-4171-893C-99EE26613461}" srcId="{F04E06EE-922E-4A34-AB22-08455AF4464B}" destId="{08677AE9-A623-4E2A-93DD-B9C149AE3620}" srcOrd="2" destOrd="0" parTransId="{0CBAC81F-1E86-46DA-979E-176B01159D9E}" sibTransId="{80CDF1A2-E5B1-402F-92A2-54F5D606E584}"/>
    <dgm:cxn modelId="{5BEC51E8-7272-4754-8D17-2584A22AAC49}" type="presParOf" srcId="{0C3CC1CE-82B3-442C-B574-FADEEA73D214}" destId="{536D7CEB-D506-43EC-B614-741EC9C7C737}" srcOrd="0" destOrd="0" presId="urn:microsoft.com/office/officeart/2005/8/layout/vList5"/>
    <dgm:cxn modelId="{24B0220A-D529-4D27-A259-84BC56CF3E2F}" type="presParOf" srcId="{536D7CEB-D506-43EC-B614-741EC9C7C737}" destId="{3040ECD4-8066-40EF-82BF-37599AB7214F}" srcOrd="0" destOrd="0" presId="urn:microsoft.com/office/officeart/2005/8/layout/vList5"/>
    <dgm:cxn modelId="{90809E24-C80D-4EA0-BB29-8C83C197B636}" type="presParOf" srcId="{536D7CEB-D506-43EC-B614-741EC9C7C737}" destId="{F121F727-9916-499E-AC7D-A4656EBD25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9A9E-2B64-4E18-A0B7-E3327D3C82DB}">
      <dsp:nvSpPr>
        <dsp:cNvPr id="0" name=""/>
        <dsp:cNvSpPr/>
      </dsp:nvSpPr>
      <dsp:spPr>
        <a:xfrm>
          <a:off x="0" y="705823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1. “What’s that man for?”</a:t>
          </a:r>
        </a:p>
      </dsp:txBody>
      <dsp:txXfrm>
        <a:off x="0" y="705823"/>
        <a:ext cx="7560840" cy="1216800"/>
      </dsp:txXfrm>
    </dsp:sp>
    <dsp:sp modelId="{94DCF7B7-391E-4842-9BDF-051A2C2A4405}">
      <dsp:nvSpPr>
        <dsp:cNvPr id="0" name=""/>
        <dsp:cNvSpPr/>
      </dsp:nvSpPr>
      <dsp:spPr>
        <a:xfrm>
          <a:off x="0" y="2304251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2. Specifics and synergies</a:t>
          </a:r>
        </a:p>
      </dsp:txBody>
      <dsp:txXfrm>
        <a:off x="0" y="2304251"/>
        <a:ext cx="7560840" cy="121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9A9E-2B64-4E18-A0B7-E3327D3C82DB}">
      <dsp:nvSpPr>
        <dsp:cNvPr id="0" name=""/>
        <dsp:cNvSpPr/>
      </dsp:nvSpPr>
      <dsp:spPr>
        <a:xfrm>
          <a:off x="0" y="669819"/>
          <a:ext cx="748883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>
          <a:glow rad="63500">
            <a:schemeClr val="accent4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1. “What’s that man for?”</a:t>
          </a:r>
        </a:p>
      </dsp:txBody>
      <dsp:txXfrm>
        <a:off x="0" y="669819"/>
        <a:ext cx="7488832" cy="1216800"/>
      </dsp:txXfrm>
    </dsp:sp>
    <dsp:sp modelId="{94DCF7B7-391E-4842-9BDF-051A2C2A4405}">
      <dsp:nvSpPr>
        <dsp:cNvPr id="0" name=""/>
        <dsp:cNvSpPr/>
      </dsp:nvSpPr>
      <dsp:spPr>
        <a:xfrm>
          <a:off x="0" y="2268247"/>
          <a:ext cx="748883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bg1">
                  <a:lumMod val="95000"/>
                </a:schemeClr>
              </a:solidFill>
            </a:rPr>
            <a:t>2. Specifics and synergies</a:t>
          </a:r>
        </a:p>
      </dsp:txBody>
      <dsp:txXfrm>
        <a:off x="0" y="2268247"/>
        <a:ext cx="7488832" cy="121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60F17-5CB0-4289-BB11-767E7498670C}">
      <dsp:nvSpPr>
        <dsp:cNvPr id="0" name=""/>
        <dsp:cNvSpPr/>
      </dsp:nvSpPr>
      <dsp:spPr>
        <a:xfrm>
          <a:off x="0" y="527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8ED5-19E8-4407-848A-42A0812ADE0E}">
      <dsp:nvSpPr>
        <dsp:cNvPr id="0" name=""/>
        <dsp:cNvSpPr/>
      </dsp:nvSpPr>
      <dsp:spPr>
        <a:xfrm>
          <a:off x="0" y="527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New EU Regulation for data protection</a:t>
          </a:r>
        </a:p>
      </dsp:txBody>
      <dsp:txXfrm>
        <a:off x="0" y="527"/>
        <a:ext cx="7704856" cy="617340"/>
      </dsp:txXfrm>
    </dsp:sp>
    <dsp:sp modelId="{64C7B592-C93E-4DC9-912B-F87A37F7C662}">
      <dsp:nvSpPr>
        <dsp:cNvPr id="0" name=""/>
        <dsp:cNvSpPr/>
      </dsp:nvSpPr>
      <dsp:spPr>
        <a:xfrm>
          <a:off x="0" y="617868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40AD1-EF0A-4C3C-9428-EB3610F09385}">
      <dsp:nvSpPr>
        <dsp:cNvPr id="0" name=""/>
        <dsp:cNvSpPr/>
      </dsp:nvSpPr>
      <dsp:spPr>
        <a:xfrm>
          <a:off x="0" y="617868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Privacy seals </a:t>
          </a:r>
        </a:p>
      </dsp:txBody>
      <dsp:txXfrm>
        <a:off x="0" y="617868"/>
        <a:ext cx="7704856" cy="617340"/>
      </dsp:txXfrm>
    </dsp:sp>
    <dsp:sp modelId="{5B6BB7BA-7DE4-4077-87E6-0E7DECFB7D35}">
      <dsp:nvSpPr>
        <dsp:cNvPr id="0" name=""/>
        <dsp:cNvSpPr/>
      </dsp:nvSpPr>
      <dsp:spPr>
        <a:xfrm>
          <a:off x="0" y="1235208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7EC68-33E6-4471-9862-02DCCFFEE752}">
      <dsp:nvSpPr>
        <dsp:cNvPr id="0" name=""/>
        <dsp:cNvSpPr/>
      </dsp:nvSpPr>
      <dsp:spPr>
        <a:xfrm>
          <a:off x="0" y="1235208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Internet of things</a:t>
          </a:r>
        </a:p>
      </dsp:txBody>
      <dsp:txXfrm>
        <a:off x="0" y="1235208"/>
        <a:ext cx="7704856" cy="617340"/>
      </dsp:txXfrm>
    </dsp:sp>
    <dsp:sp modelId="{1786A600-617F-42A9-99FF-2CF4FEF421AB}">
      <dsp:nvSpPr>
        <dsp:cNvPr id="0" name=""/>
        <dsp:cNvSpPr/>
      </dsp:nvSpPr>
      <dsp:spPr>
        <a:xfrm>
          <a:off x="0" y="1852549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A0B7D-6C02-49C8-9E00-079BB4D5CFF3}">
      <dsp:nvSpPr>
        <dsp:cNvPr id="0" name=""/>
        <dsp:cNvSpPr/>
      </dsp:nvSpPr>
      <dsp:spPr>
        <a:xfrm>
          <a:off x="0" y="1852549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Nuisance marketing calls and texts</a:t>
          </a:r>
        </a:p>
      </dsp:txBody>
      <dsp:txXfrm>
        <a:off x="0" y="1852549"/>
        <a:ext cx="7704856" cy="617340"/>
      </dsp:txXfrm>
    </dsp:sp>
    <dsp:sp modelId="{9AD98B5E-AE5E-4F84-85EA-CA34B44144DD}">
      <dsp:nvSpPr>
        <dsp:cNvPr id="0" name=""/>
        <dsp:cNvSpPr/>
      </dsp:nvSpPr>
      <dsp:spPr>
        <a:xfrm>
          <a:off x="0" y="246989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B884D-0249-4708-B56C-5612B0B86E6F}">
      <dsp:nvSpPr>
        <dsp:cNvPr id="0" name=""/>
        <dsp:cNvSpPr/>
      </dsp:nvSpPr>
      <dsp:spPr>
        <a:xfrm>
          <a:off x="0" y="2469890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Google judgment</a:t>
          </a:r>
        </a:p>
      </dsp:txBody>
      <dsp:txXfrm>
        <a:off x="0" y="2469890"/>
        <a:ext cx="7704856" cy="617340"/>
      </dsp:txXfrm>
    </dsp:sp>
    <dsp:sp modelId="{2BD59698-A5A7-49A4-9591-14EB49235556}">
      <dsp:nvSpPr>
        <dsp:cNvPr id="0" name=""/>
        <dsp:cNvSpPr/>
      </dsp:nvSpPr>
      <dsp:spPr>
        <a:xfrm>
          <a:off x="0" y="3087231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05C0-BAAE-4E93-B81C-AE98A27B1A2C}">
      <dsp:nvSpPr>
        <dsp:cNvPr id="0" name=""/>
        <dsp:cNvSpPr/>
      </dsp:nvSpPr>
      <dsp:spPr>
        <a:xfrm>
          <a:off x="0" y="3087231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Personal information online</a:t>
          </a:r>
        </a:p>
      </dsp:txBody>
      <dsp:txXfrm>
        <a:off x="0" y="3087231"/>
        <a:ext cx="7704856" cy="617340"/>
      </dsp:txXfrm>
    </dsp:sp>
    <dsp:sp modelId="{F0787CE8-1691-426E-A677-8E7FD7749639}">
      <dsp:nvSpPr>
        <dsp:cNvPr id="0" name=""/>
        <dsp:cNvSpPr/>
      </dsp:nvSpPr>
      <dsp:spPr>
        <a:xfrm>
          <a:off x="0" y="3704571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95E7F-5AC1-44BF-9752-5E43EB26A530}">
      <dsp:nvSpPr>
        <dsp:cNvPr id="0" name=""/>
        <dsp:cNvSpPr/>
      </dsp:nvSpPr>
      <dsp:spPr>
        <a:xfrm>
          <a:off x="0" y="3704571"/>
          <a:ext cx="7704856" cy="61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Big data / open data</a:t>
          </a:r>
        </a:p>
      </dsp:txBody>
      <dsp:txXfrm>
        <a:off x="0" y="3704571"/>
        <a:ext cx="7704856" cy="617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C4A4B-5B9C-4A08-901C-8A245E236FA9}">
      <dsp:nvSpPr>
        <dsp:cNvPr id="0" name=""/>
        <dsp:cNvSpPr/>
      </dsp:nvSpPr>
      <dsp:spPr>
        <a:xfrm>
          <a:off x="0" y="51959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The case that showed the public their right to know how money is spent on senior public servants</a:t>
          </a:r>
        </a:p>
      </dsp:txBody>
      <dsp:txXfrm>
        <a:off x="0" y="51959"/>
        <a:ext cx="8305800" cy="914940"/>
      </dsp:txXfrm>
    </dsp:sp>
    <dsp:sp modelId="{790D3FBA-A4C9-473F-86CD-820EFFA1CB62}">
      <dsp:nvSpPr>
        <dsp:cNvPr id="0" name=""/>
        <dsp:cNvSpPr/>
      </dsp:nvSpPr>
      <dsp:spPr>
        <a:xfrm>
          <a:off x="0" y="1033139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The case that showed that sunlight really is the best disinfectant</a:t>
          </a:r>
        </a:p>
      </dsp:txBody>
      <dsp:txXfrm>
        <a:off x="0" y="1033139"/>
        <a:ext cx="8305800" cy="914940"/>
      </dsp:txXfrm>
    </dsp:sp>
    <dsp:sp modelId="{534E69AC-2F23-4660-AB11-DAA3700A7E49}">
      <dsp:nvSpPr>
        <dsp:cNvPr id="0" name=""/>
        <dsp:cNvSpPr/>
      </dsp:nvSpPr>
      <dsp:spPr>
        <a:xfrm>
          <a:off x="0" y="2014319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i="0" kern="1200" dirty="0">
              <a:solidFill>
                <a:schemeClr val="tx1"/>
              </a:solidFill>
            </a:rPr>
            <a:t>The case that showed that FOIA continues to have an every day benefit for consumers</a:t>
          </a:r>
        </a:p>
      </dsp:txBody>
      <dsp:txXfrm>
        <a:off x="0" y="2014319"/>
        <a:ext cx="8305800" cy="914940"/>
      </dsp:txXfrm>
    </dsp:sp>
    <dsp:sp modelId="{F1988D84-0575-4585-8BC8-41AEA890E482}">
      <dsp:nvSpPr>
        <dsp:cNvPr id="0" name=""/>
        <dsp:cNvSpPr/>
      </dsp:nvSpPr>
      <dsp:spPr>
        <a:xfrm>
          <a:off x="0" y="2995500"/>
          <a:ext cx="83058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The case that showed the link to Open Data</a:t>
          </a:r>
        </a:p>
      </dsp:txBody>
      <dsp:txXfrm>
        <a:off x="0" y="2995500"/>
        <a:ext cx="8305800" cy="914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9A9E-2B64-4E18-A0B7-E3327D3C82DB}">
      <dsp:nvSpPr>
        <dsp:cNvPr id="0" name=""/>
        <dsp:cNvSpPr/>
      </dsp:nvSpPr>
      <dsp:spPr>
        <a:xfrm>
          <a:off x="0" y="633815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solidFill>
                <a:schemeClr val="bg1">
                  <a:lumMod val="95000"/>
                </a:schemeClr>
              </a:solidFill>
            </a:rPr>
            <a:t>1. “What’s that man for?”</a:t>
          </a:r>
        </a:p>
      </dsp:txBody>
      <dsp:txXfrm>
        <a:off x="0" y="633815"/>
        <a:ext cx="7560840" cy="1216800"/>
      </dsp:txXfrm>
    </dsp:sp>
    <dsp:sp modelId="{94DCF7B7-391E-4842-9BDF-051A2C2A4405}">
      <dsp:nvSpPr>
        <dsp:cNvPr id="0" name=""/>
        <dsp:cNvSpPr/>
      </dsp:nvSpPr>
      <dsp:spPr>
        <a:xfrm>
          <a:off x="0" y="2232243"/>
          <a:ext cx="756084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2. Specifics and synergies</a:t>
          </a:r>
        </a:p>
      </dsp:txBody>
      <dsp:txXfrm>
        <a:off x="0" y="2232243"/>
        <a:ext cx="7560840" cy="1216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E5FF-001F-4ACA-BE8B-3D270B010492}">
      <dsp:nvSpPr>
        <dsp:cNvPr id="0" name=""/>
        <dsp:cNvSpPr/>
      </dsp:nvSpPr>
      <dsp:spPr>
        <a:xfrm>
          <a:off x="0" y="0"/>
          <a:ext cx="3528391" cy="35283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3A4A1-9C99-49FA-8FB7-37E454284892}">
      <dsp:nvSpPr>
        <dsp:cNvPr id="0" name=""/>
        <dsp:cNvSpPr/>
      </dsp:nvSpPr>
      <dsp:spPr>
        <a:xfrm>
          <a:off x="1764195" y="0"/>
          <a:ext cx="6228692" cy="3528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Principle 7: Creating Good Quality Records</a:t>
          </a:r>
        </a:p>
      </dsp:txBody>
      <dsp:txXfrm>
        <a:off x="1764195" y="0"/>
        <a:ext cx="6228692" cy="1675986"/>
      </dsp:txXfrm>
    </dsp:sp>
    <dsp:sp modelId="{853F3B81-1090-433A-BCB5-3940911BB817}">
      <dsp:nvSpPr>
        <dsp:cNvPr id="0" name=""/>
        <dsp:cNvSpPr/>
      </dsp:nvSpPr>
      <dsp:spPr>
        <a:xfrm>
          <a:off x="926202" y="1675986"/>
          <a:ext cx="1675986" cy="16759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F116D-88E3-4005-8236-771A9E72E635}">
      <dsp:nvSpPr>
        <dsp:cNvPr id="0" name=""/>
        <dsp:cNvSpPr/>
      </dsp:nvSpPr>
      <dsp:spPr>
        <a:xfrm>
          <a:off x="1764195" y="1675986"/>
          <a:ext cx="6228692" cy="16759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Principle 8: Managing Records Effectively </a:t>
          </a:r>
        </a:p>
      </dsp:txBody>
      <dsp:txXfrm>
        <a:off x="1764195" y="1675986"/>
        <a:ext cx="6228692" cy="1675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28654-FD69-404A-813A-4521265BE461}">
      <dsp:nvSpPr>
        <dsp:cNvPr id="0" name=""/>
        <dsp:cNvSpPr/>
      </dsp:nvSpPr>
      <dsp:spPr>
        <a:xfrm>
          <a:off x="0" y="0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Underpins and facilitates good practice in all areas</a:t>
          </a:r>
        </a:p>
      </dsp:txBody>
      <dsp:txXfrm>
        <a:off x="0" y="0"/>
        <a:ext cx="5489133" cy="871296"/>
      </dsp:txXfrm>
    </dsp:sp>
    <dsp:sp modelId="{D67C54AB-27CC-45CD-8A50-046A5A4C6EA0}">
      <dsp:nvSpPr>
        <dsp:cNvPr id="0" name=""/>
        <dsp:cNvSpPr/>
      </dsp:nvSpPr>
      <dsp:spPr>
        <a:xfrm>
          <a:off x="540348" y="1029714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Aids legal compliance </a:t>
          </a:r>
        </a:p>
      </dsp:txBody>
      <dsp:txXfrm>
        <a:off x="540348" y="1029714"/>
        <a:ext cx="5345225" cy="871296"/>
      </dsp:txXfrm>
    </dsp:sp>
    <dsp:sp modelId="{D827DFEC-2854-441B-81D0-AB21AC5E485A}">
      <dsp:nvSpPr>
        <dsp:cNvPr id="0" name=""/>
        <dsp:cNvSpPr/>
      </dsp:nvSpPr>
      <dsp:spPr>
        <a:xfrm>
          <a:off x="1072631" y="2059428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Risk of reputational damage and loss of trust when things go wrong</a:t>
          </a:r>
        </a:p>
      </dsp:txBody>
      <dsp:txXfrm>
        <a:off x="1072631" y="2059428"/>
        <a:ext cx="5353290" cy="871296"/>
      </dsp:txXfrm>
    </dsp:sp>
    <dsp:sp modelId="{F75DED05-DFAF-418B-88C7-83B27F39D06F}">
      <dsp:nvSpPr>
        <dsp:cNvPr id="0" name=""/>
        <dsp:cNvSpPr/>
      </dsp:nvSpPr>
      <dsp:spPr>
        <a:xfrm>
          <a:off x="1612979" y="3089143"/>
          <a:ext cx="6451916" cy="87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Risk of enforcement action from the ICO</a:t>
          </a:r>
        </a:p>
      </dsp:txBody>
      <dsp:txXfrm>
        <a:off x="1612979" y="3089143"/>
        <a:ext cx="5345225" cy="871296"/>
      </dsp:txXfrm>
    </dsp:sp>
    <dsp:sp modelId="{309FBF85-DBB0-4813-B721-EE390E4A00CE}">
      <dsp:nvSpPr>
        <dsp:cNvPr id="0" name=""/>
        <dsp:cNvSpPr/>
      </dsp:nvSpPr>
      <dsp:spPr>
        <a:xfrm>
          <a:off x="5885573" y="667334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885573" y="667334"/>
        <a:ext cx="566342" cy="566342"/>
      </dsp:txXfrm>
    </dsp:sp>
    <dsp:sp modelId="{2E36D8AF-A0E8-4E9D-8666-476175D7A0F7}">
      <dsp:nvSpPr>
        <dsp:cNvPr id="0" name=""/>
        <dsp:cNvSpPr/>
      </dsp:nvSpPr>
      <dsp:spPr>
        <a:xfrm>
          <a:off x="6425921" y="1697048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425921" y="1697048"/>
        <a:ext cx="566342" cy="566342"/>
      </dsp:txXfrm>
    </dsp:sp>
    <dsp:sp modelId="{7AE94F54-9DCC-444A-8EC8-86A68266027C}">
      <dsp:nvSpPr>
        <dsp:cNvPr id="0" name=""/>
        <dsp:cNvSpPr/>
      </dsp:nvSpPr>
      <dsp:spPr>
        <a:xfrm>
          <a:off x="6958205" y="2726762"/>
          <a:ext cx="566342" cy="5663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6958205" y="2726762"/>
        <a:ext cx="566342" cy="5663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1F727-9916-499E-AC7D-A4656EBD2562}">
      <dsp:nvSpPr>
        <dsp:cNvPr id="0" name=""/>
        <dsp:cNvSpPr/>
      </dsp:nvSpPr>
      <dsp:spPr>
        <a:xfrm rot="5400000">
          <a:off x="3516507" y="6439"/>
          <a:ext cx="4262873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 err="1">
              <a:solidFill>
                <a:schemeClr val="tx1"/>
              </a:solidFill>
            </a:rPr>
            <a:t>Dept</a:t>
          </a:r>
          <a:r>
            <a:rPr lang="en-GB" sz="2000" b="1" kern="1200" dirty="0">
              <a:solidFill>
                <a:schemeClr val="tx1"/>
              </a:solidFill>
            </a:rPr>
            <a:t> of Justice(NI): </a:t>
          </a:r>
          <a:r>
            <a:rPr lang="en-GB" sz="2000" i="1" kern="1200" dirty="0">
              <a:solidFill>
                <a:schemeClr val="tx1"/>
              </a:solidFill>
            </a:rPr>
            <a:t>Fined £185,000. Cabinet containing information relating to terrorist activity sold at auction.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tx1"/>
              </a:solidFill>
            </a:rPr>
            <a:t>Stockport Primary Care Trust: </a:t>
          </a:r>
          <a:r>
            <a:rPr lang="en-GB" sz="2000" b="0" i="1" kern="1200" dirty="0">
              <a:solidFill>
                <a:schemeClr val="tx1"/>
              </a:solidFill>
            </a:rPr>
            <a:t>Fine</a:t>
          </a:r>
          <a:r>
            <a:rPr lang="en-GB" sz="2000" i="1" kern="1200" dirty="0">
              <a:solidFill>
                <a:schemeClr val="tx1"/>
              </a:solidFill>
            </a:rPr>
            <a:t>d £100,000 following the discovery of a large number of patient records at a site formerly owned by the Trust.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chemeClr val="tx1"/>
              </a:solidFill>
            </a:rPr>
            <a:t>Cardiff City Council: </a:t>
          </a:r>
          <a:r>
            <a:rPr lang="en-GB" sz="2000" b="0" i="1" kern="1200" dirty="0">
              <a:solidFill>
                <a:schemeClr val="tx1"/>
              </a:solidFill>
            </a:rPr>
            <a:t>U</a:t>
          </a:r>
          <a:r>
            <a:rPr lang="en-GB" sz="2000" i="1" kern="1200" dirty="0">
              <a:solidFill>
                <a:schemeClr val="tx1"/>
              </a:solidFill>
            </a:rPr>
            <a:t>ndertaking, requiring measures in place to ensure greater compliance with subject access requests.</a:t>
          </a:r>
        </a:p>
      </dsp:txBody>
      <dsp:txXfrm rot="-5400000">
        <a:off x="2990088" y="740954"/>
        <a:ext cx="5107616" cy="3846681"/>
      </dsp:txXfrm>
    </dsp:sp>
    <dsp:sp modelId="{3040ECD4-8066-40EF-82BF-37599AB7214F}">
      <dsp:nvSpPr>
        <dsp:cNvPr id="0" name=""/>
        <dsp:cNvSpPr/>
      </dsp:nvSpPr>
      <dsp:spPr>
        <a:xfrm>
          <a:off x="0" y="0"/>
          <a:ext cx="2990088" cy="5328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kern="1200" dirty="0">
              <a:solidFill>
                <a:schemeClr val="tx1"/>
              </a:solidFill>
            </a:rPr>
            <a:t>How </a:t>
          </a:r>
          <a:r>
            <a:rPr lang="en-GB" sz="3600" b="0" i="1" kern="1200" dirty="0">
              <a:solidFill>
                <a:schemeClr val="tx1"/>
              </a:solidFill>
            </a:rPr>
            <a:t>not</a:t>
          </a:r>
          <a:r>
            <a:rPr lang="en-GB" sz="3600" b="0" kern="1200" dirty="0">
              <a:solidFill>
                <a:schemeClr val="tx1"/>
              </a:solidFill>
            </a:rPr>
            <a:t> to do it: some examples</a:t>
          </a:r>
        </a:p>
      </dsp:txBody>
      <dsp:txXfrm>
        <a:off x="145964" y="145964"/>
        <a:ext cx="2698160" cy="503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0.02437</cdr:y>
    </cdr:from>
    <cdr:to>
      <cdr:x>0.925</cdr:x>
      <cdr:y>0.09746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44016"/>
          <a:ext cx="741682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GB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4E24D6A4-485A-4FDF-8865-235E875307D6}" type="datetimeFigureOut">
              <a:rPr lang="en-GB" smtClean="0"/>
              <a:pPr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07AEA7E-DF03-4008-AA96-DB59166C4C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9064736-4992-4FEA-853E-59EEDFB088EC}" type="datetimeFigureOut">
              <a:rPr lang="en-GB" smtClean="0"/>
              <a:pPr/>
              <a:t>20/04/2018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14FCB3E-B1ED-4F4E-9E71-995DD4703C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5180" indent="-37477248" defTabSz="91427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93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58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37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31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D5D6BA2-1B7C-417D-9769-6816D06B1FD0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99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1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2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24" indent="-17172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6973D-F8E0-4B19-91A7-38CB7254A4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66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6973D-F8E0-4B19-91A7-38CB7254A4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7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041BA-552D-4E59-BA4D-0C88A046606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4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2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0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24" indent="-171724">
              <a:buFont typeface="Arial" panose="020B0604020202020204" pitchFamily="34" charset="0"/>
              <a:buChar char="•"/>
            </a:pP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6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C1890-1529-4D65-AC7E-3FEA1A8621A0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3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F164-AC4E-4160-B485-8E888BDE9BCB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33CA-7EE4-4562-B006-520DB0A0F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4E6A-FEDD-477C-9C2D-2A052B915076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42F9-B382-4308-ABCA-247BC07AB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AD07-4E45-45FB-952C-4D9EF2892542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84EA-08F1-4625-B2A8-3B1CBE13E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8288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838">
              <a:lnSpc>
                <a:spcPct val="90000"/>
              </a:lnSpc>
              <a:defRPr/>
            </a:pPr>
            <a:endParaRPr lang="en-US" sz="6300">
              <a:solidFill>
                <a:srgbClr val="26BCD7"/>
              </a:solidFill>
              <a:latin typeface="Georgia" charset="0"/>
            </a:endParaRPr>
          </a:p>
        </p:txBody>
      </p:sp>
      <p:pic>
        <p:nvPicPr>
          <p:cNvPr id="5" name="Picture 7" descr="ico logo_white out blu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663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381000" y="294322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382000" cy="2362200"/>
          </a:xfrm>
        </p:spPr>
        <p:txBody>
          <a:bodyPr wrap="square"/>
          <a:lstStyle>
            <a:lvl1pPr marL="96838">
              <a:defRPr sz="6300"/>
            </a:lvl1pPr>
          </a:lstStyle>
          <a:p>
            <a:r>
              <a:rPr lang="en-US"/>
              <a:t>Click to edit click to click to edit click to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14800"/>
            <a:ext cx="8382000" cy="1066800"/>
          </a:xfrm>
        </p:spPr>
        <p:txBody>
          <a:bodyPr/>
          <a:lstStyle>
            <a:lvl1pPr marL="96838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0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logo.bmp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1720" y="1988840"/>
            <a:ext cx="62992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BFBB-7BAC-47FC-AC10-D273E4CC7029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4441-27F9-410D-B5B8-6272A462D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 bwMode="auto">
          <a:xfrm>
            <a:off x="0" y="6215063"/>
            <a:ext cx="9144000" cy="642937"/>
          </a:xfrm>
          <a:prstGeom prst="rect">
            <a:avLst/>
          </a:prstGeom>
          <a:solidFill>
            <a:srgbClr val="64003C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Investigating Complaints                  Improving Services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E507-3854-4A13-93A6-6E8DA999FDA1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CC3F-A7E2-4B60-8EA8-913EE2627C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C616-C91A-41ED-8AA6-3B8C43E021C5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4854-4DE0-46CF-8F12-E788D9081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65F1-2042-4BBC-A594-DC76D357A82B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79EB-1DAA-479E-84CB-A88DE94BF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D129-67E0-412C-852B-EF4F23E5FC71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E691-1627-4899-89A4-C2E50121A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B476-3624-4D98-9AF2-69B801D36BA1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C594-AA8F-45B1-880C-975C8E22C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5A57-4BB4-44B9-9F22-177246596926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E6E5-6C04-43F6-A186-7EA6E245A0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584-EAA3-4CCA-B1DD-3D5E026F1E5F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D98A-01D9-4A3A-A1F6-A1A11D6B1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5738A-FF81-45C2-A855-9348084F3DF1}" type="datetimeFigureOut">
              <a:rPr lang="en-US"/>
              <a:pPr>
                <a:defRPr/>
              </a:pPr>
              <a:t>4/20/2018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8D706-07B9-4AAD-BFEF-C9C37A026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905000"/>
            <a:ext cx="830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</a:t>
            </a:r>
          </a:p>
        </p:txBody>
      </p:sp>
      <p:pic>
        <p:nvPicPr>
          <p:cNvPr id="1029" name="Picture 9" descr="ico_logo blu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8713"/>
            <a:ext cx="8382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BCD7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>
          <a:solidFill>
            <a:srgbClr val="54534A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54534A"/>
          </a:solidFill>
          <a:latin typeface="+mn-lt"/>
          <a:ea typeface="+mn-ea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4534A"/>
          </a:solidFill>
          <a:latin typeface="+mn-lt"/>
          <a:ea typeface="+mn-ea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54534A"/>
          </a:solidFill>
          <a:latin typeface="+mn-lt"/>
          <a:ea typeface="+mn-ea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5453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budsman-wales.org.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ales@ico.org.uk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ico.gov.uk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ogo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63688" y="1412776"/>
            <a:ext cx="5808687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pPr eaLnBrk="1" hangingPunct="1"/>
            <a:r>
              <a:rPr lang="en-GB" b="1" dirty="0"/>
              <a:t>Collaborative Working &amp;</a:t>
            </a:r>
            <a:br>
              <a:rPr lang="en-GB" b="1" dirty="0"/>
            </a:br>
            <a:r>
              <a:rPr lang="en-GB" b="1" dirty="0"/>
              <a:t>Best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560840" cy="16561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600" b="1" dirty="0"/>
              <a:t>A Seminar by the Public Services Ombudsman for Wales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5000625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mb-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8640"/>
            <a:ext cx="3347864" cy="123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Consultation: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Via representative bodies</a:t>
            </a:r>
          </a:p>
          <a:p>
            <a:r>
              <a:rPr lang="en-GB" dirty="0"/>
              <a:t>Consultation closes 29 April 2015</a:t>
            </a:r>
          </a:p>
          <a:p>
            <a:r>
              <a:rPr lang="en-GB" dirty="0"/>
              <a:t>Document available on website: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>
                <a:hlinkClick r:id="rId2"/>
              </a:rPr>
              <a:t>www.ombudsman-wales.org.uk</a:t>
            </a:r>
            <a:endParaRPr lang="en-GB" dirty="0"/>
          </a:p>
          <a:p>
            <a:pPr>
              <a:buNone/>
            </a:pPr>
            <a:r>
              <a:rPr lang="en-GB" dirty="0"/>
              <a:t>	(on ‘For Service Providers’ page)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064896" cy="4464495"/>
          </a:xfrm>
        </p:spPr>
        <p:txBody>
          <a:bodyPr/>
          <a:lstStyle/>
          <a:p>
            <a:r>
              <a:rPr lang="en-GB" b="1" dirty="0"/>
              <a:t>Principles of Good Administration &amp; Good Records Management</a:t>
            </a:r>
            <a:br>
              <a:rPr lang="en-GB" dirty="0"/>
            </a:br>
            <a:br>
              <a:rPr lang="en-GB" dirty="0"/>
            </a:br>
            <a:r>
              <a:rPr lang="en-GB" sz="4000" b="1" dirty="0">
                <a:solidFill>
                  <a:srgbClr val="898989"/>
                </a:solidFill>
              </a:rPr>
              <a:t>Anne Jones</a:t>
            </a:r>
            <a:br>
              <a:rPr lang="en-GB" sz="3200" b="1" dirty="0">
                <a:solidFill>
                  <a:srgbClr val="898989"/>
                </a:solidFill>
              </a:rPr>
            </a:br>
            <a:r>
              <a:rPr lang="en-GB" sz="3200" b="1" dirty="0">
                <a:solidFill>
                  <a:srgbClr val="898989"/>
                </a:solidFill>
              </a:rPr>
              <a:t>Assistant Information Commissioner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784"/>
            <a:ext cx="8676456" cy="27363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2400"/>
              </a:spcBef>
            </a:pPr>
            <a:r>
              <a:rPr lang="en-US" altLang="en-US" sz="3600" b="1" dirty="0">
                <a:solidFill>
                  <a:srgbClr val="FFFFFF"/>
                </a:solidFill>
              </a:rPr>
              <a:t>Principles of Good Administration – Consultation Launch:</a:t>
            </a:r>
            <a:br>
              <a:rPr lang="en-US" altLang="en-US" sz="4400" b="1" dirty="0">
                <a:solidFill>
                  <a:srgbClr val="FFFFFF"/>
                </a:solidFill>
              </a:rPr>
            </a:br>
            <a:r>
              <a:rPr lang="en-US" altLang="en-US" sz="6000" b="1" dirty="0"/>
              <a:t>The ICO perspective</a:t>
            </a:r>
            <a:br>
              <a:rPr lang="en-US" altLang="en-US" sz="1200" b="1" dirty="0"/>
            </a:br>
            <a:br>
              <a:rPr lang="en-US" altLang="en-US" sz="1400" b="1" dirty="0"/>
            </a:br>
            <a:r>
              <a:rPr lang="en-US" altLang="en-US" sz="2400" i="1" dirty="0">
                <a:solidFill>
                  <a:srgbClr val="FFFFFF"/>
                </a:solidFill>
              </a:rPr>
              <a:t> </a:t>
            </a:r>
            <a:br>
              <a:rPr lang="en-US" altLang="en-US" sz="2400" i="1" dirty="0">
                <a:solidFill>
                  <a:srgbClr val="FFFFFF"/>
                </a:solidFill>
              </a:rPr>
            </a:br>
            <a:endParaRPr lang="en-US" altLang="en-US" sz="2400" i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149080"/>
            <a:ext cx="8640960" cy="1368152"/>
          </a:xfrm>
        </p:spPr>
        <p:txBody>
          <a:bodyPr/>
          <a:lstStyle/>
          <a:p>
            <a:pPr indent="0" eaLnBrk="1" hangingPunct="1"/>
            <a:r>
              <a:rPr lang="en-GB" altLang="en-US" sz="2800" dirty="0"/>
              <a:t>Christopher Graham - </a:t>
            </a:r>
            <a:r>
              <a:rPr lang="en-GB" altLang="en-US" sz="2400" dirty="0"/>
              <a:t>Information Commissioner</a:t>
            </a:r>
          </a:p>
          <a:p>
            <a:pPr indent="0" eaLnBrk="1" hangingPunct="1"/>
            <a:r>
              <a:rPr lang="en-GB" altLang="en-US" sz="2800" dirty="0"/>
              <a:t>Anne Jones - </a:t>
            </a:r>
            <a:r>
              <a:rPr lang="en-GB" altLang="en-US" sz="2400" dirty="0"/>
              <a:t>Assistant Information Commissioner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305800" cy="1066800"/>
          </a:xfrm>
        </p:spPr>
        <p:txBody>
          <a:bodyPr/>
          <a:lstStyle/>
          <a:p>
            <a:r>
              <a:rPr lang="en-GB" sz="4800" b="1" dirty="0"/>
              <a:t>In brief: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817864"/>
              </p:ext>
            </p:extLst>
          </p:nvPr>
        </p:nvGraphicFramePr>
        <p:xfrm>
          <a:off x="755576" y="1556792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9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38597"/>
              </p:ext>
            </p:extLst>
          </p:nvPr>
        </p:nvGraphicFramePr>
        <p:xfrm>
          <a:off x="827584" y="1556792"/>
          <a:ext cx="74888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68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85" y="896362"/>
            <a:ext cx="8449816" cy="864096"/>
          </a:xfrm>
        </p:spPr>
        <p:txBody>
          <a:bodyPr/>
          <a:lstStyle/>
          <a:p>
            <a:r>
              <a:rPr lang="en-GB" sz="4400" b="1" dirty="0"/>
              <a:t>The ICO’s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07351"/>
            <a:ext cx="8352928" cy="41843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UK independent supervisory body reporting directly to Parliament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One office, four locations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Oversees and regulates the Data Protection and Freedom of Information Acts (plus associated legislation)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What we do: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Advice and guidance for public and organisations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Complaints handling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Enforcement action</a:t>
            </a:r>
            <a:endParaRPr lang="en-GB" sz="1800" dirty="0"/>
          </a:p>
        </p:txBody>
      </p:sp>
      <p:pic>
        <p:nvPicPr>
          <p:cNvPr id="4" name="Picture 4" descr="bd066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5" y="412655"/>
            <a:ext cx="1440058" cy="1360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05800" cy="1066800"/>
          </a:xfrm>
        </p:spPr>
        <p:txBody>
          <a:bodyPr/>
          <a:lstStyle/>
          <a:p>
            <a:r>
              <a:rPr lang="en-GB" sz="4400" b="1" dirty="0"/>
              <a:t>The (other!) eight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89" y="1400036"/>
            <a:ext cx="8305800" cy="4909283"/>
          </a:xfrm>
        </p:spPr>
        <p:txBody>
          <a:bodyPr/>
          <a:lstStyle/>
          <a:p>
            <a:r>
              <a:rPr lang="en-GB" sz="2400" dirty="0"/>
              <a:t>What the DPA is all about: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698" y="1988840"/>
            <a:ext cx="6552098" cy="41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0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066800"/>
          </a:xfrm>
        </p:spPr>
        <p:txBody>
          <a:bodyPr/>
          <a:lstStyle/>
          <a:p>
            <a:r>
              <a:rPr lang="en-GB" b="1" dirty="0"/>
              <a:t>Key current issues for the ICO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50174"/>
              </p:ext>
            </p:extLst>
          </p:nvPr>
        </p:nvGraphicFramePr>
        <p:xfrm>
          <a:off x="683568" y="1700808"/>
          <a:ext cx="7704856" cy="43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9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Ten years of the FOI Act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30694"/>
              </p:ext>
            </p:extLst>
          </p:nvPr>
        </p:nvGraphicFramePr>
        <p:xfrm>
          <a:off x="419100" y="19050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2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821858"/>
              </p:ext>
            </p:extLst>
          </p:nvPr>
        </p:nvGraphicFramePr>
        <p:xfrm>
          <a:off x="899592" y="1412776"/>
          <a:ext cx="75608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8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GB" b="1" dirty="0"/>
              <a:t>Welcome &amp; Introduction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898989"/>
                </a:solidFill>
              </a:rPr>
              <a:t>Nick Bennett</a:t>
            </a:r>
            <a:br>
              <a:rPr lang="en-GB" b="1" dirty="0">
                <a:solidFill>
                  <a:srgbClr val="898989"/>
                </a:solidFill>
              </a:rPr>
            </a:br>
            <a:r>
              <a:rPr lang="en-GB" b="1" dirty="0">
                <a:solidFill>
                  <a:srgbClr val="898989"/>
                </a:solidFill>
              </a:rPr>
              <a:t>Ombudsman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1066800"/>
          </a:xfrm>
        </p:spPr>
        <p:txBody>
          <a:bodyPr/>
          <a:lstStyle/>
          <a:p>
            <a:r>
              <a:rPr lang="en-GB" b="1" dirty="0"/>
              <a:t>The “Principles” document: </a:t>
            </a:r>
            <a:br>
              <a:rPr lang="en-GB" b="1" dirty="0"/>
            </a:br>
            <a:r>
              <a:rPr lang="en-GB" b="1" dirty="0"/>
              <a:t>synergies and shared agendas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05800" cy="42603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Benefits of collaborative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Customer focus: putting the individual at the centre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Being open and accountable: the essence of the FOIA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Effective records management – </a:t>
            </a:r>
            <a:r>
              <a:rPr lang="en-GB" sz="2800" b="1" i="1" dirty="0"/>
              <a:t>key</a:t>
            </a:r>
            <a:r>
              <a:rPr lang="en-GB" sz="2800" dirty="0"/>
              <a:t> from the ICO’s perspective because the DPA and FOIA are all about </a:t>
            </a:r>
            <a:r>
              <a:rPr lang="en-GB" sz="2800" i="1" dirty="0"/>
              <a:t>recorded</a:t>
            </a:r>
            <a:r>
              <a:rPr lang="en-GB" sz="2800" dirty="0"/>
              <a:t> data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Two new Principles: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608101"/>
              </p:ext>
            </p:extLst>
          </p:nvPr>
        </p:nvGraphicFramePr>
        <p:xfrm>
          <a:off x="611560" y="2060848"/>
          <a:ext cx="79928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6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296144"/>
          </a:xfrm>
        </p:spPr>
        <p:txBody>
          <a:bodyPr/>
          <a:lstStyle/>
          <a:p>
            <a:r>
              <a:rPr lang="en-GB" sz="3800" b="1" dirty="0"/>
              <a:t>Why is good records management </a:t>
            </a:r>
            <a:br>
              <a:rPr lang="en-GB" sz="3800" b="1" dirty="0"/>
            </a:br>
            <a:r>
              <a:rPr lang="en-GB" sz="3800" b="1" dirty="0"/>
              <a:t>so important?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508719"/>
              </p:ext>
            </p:extLst>
          </p:nvPr>
        </p:nvGraphicFramePr>
        <p:xfrm>
          <a:off x="539552" y="2132856"/>
          <a:ext cx="80648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17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168967"/>
              </p:ext>
            </p:extLst>
          </p:nvPr>
        </p:nvGraphicFramePr>
        <p:xfrm>
          <a:off x="395536" y="764704"/>
          <a:ext cx="8305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2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/>
          <a:srcRect l="27881" t="27128" r="17513" b="25513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564" y="52354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00B0F0"/>
                </a:solidFill>
                <a:latin typeface="Georgia"/>
              </a:rPr>
              <a:t>Security incidents July – Sept 2014</a:t>
            </a:r>
          </a:p>
        </p:txBody>
      </p:sp>
    </p:spTree>
    <p:extLst>
      <p:ext uri="{BB962C8B-B14F-4D97-AF65-F5344CB8AC3E}">
        <p14:creationId xmlns:p14="http://schemas.microsoft.com/office/powerpoint/2010/main" val="8812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864096"/>
          </a:xfrm>
        </p:spPr>
        <p:txBody>
          <a:bodyPr/>
          <a:lstStyle/>
          <a:p>
            <a:r>
              <a:rPr lang="en-GB" b="1" dirty="0"/>
              <a:t>Good Practice at the 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3200" dirty="0"/>
              <a:t>Role of the ICO’s Good Practice department: 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Audits and advisory visits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Good practice workshops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Self assessment tools</a:t>
            </a:r>
          </a:p>
          <a:p>
            <a:pPr marL="802350"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Sectoral</a:t>
            </a:r>
            <a:r>
              <a:rPr lang="en-GB" sz="2800" dirty="0"/>
              <a:t> “Outcomes” reports</a:t>
            </a:r>
          </a:p>
          <a:p>
            <a:pPr marL="1221450" lvl="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Include examples of good and bad practice in administration and records management</a:t>
            </a:r>
            <a:r>
              <a:rPr lang="en-GB" sz="2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68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864096"/>
          </a:xfrm>
        </p:spPr>
        <p:txBody>
          <a:bodyPr/>
          <a:lstStyle/>
          <a:p>
            <a:r>
              <a:rPr lang="en-GB" b="1" u="sng" dirty="0"/>
              <a:t>www.ico.org.uk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565"/>
          <a:stretch/>
        </p:blipFill>
        <p:spPr bwMode="auto">
          <a:xfrm>
            <a:off x="467544" y="1106488"/>
            <a:ext cx="826911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039" y="494316"/>
            <a:ext cx="8146628" cy="59637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rgbClr val="26BCD7"/>
                </a:solidFill>
                <a:latin typeface="Georgia" charset="0"/>
              </a:rPr>
              <a:t>Contact </a:t>
            </a:r>
            <a:r>
              <a:rPr lang="en-GB" sz="3200" b="1">
                <a:solidFill>
                  <a:srgbClr val="26BCD7"/>
                </a:solidFill>
                <a:latin typeface="Georgia" charset="0"/>
              </a:rPr>
              <a:t>us:</a:t>
            </a:r>
            <a:endParaRPr lang="en-GB" sz="3200" b="1" dirty="0">
              <a:solidFill>
                <a:srgbClr val="26BCD7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r>
              <a:rPr lang="en-GB" sz="800" dirty="0">
                <a:solidFill>
                  <a:srgbClr val="003768"/>
                </a:solidFill>
                <a:latin typeface="Georgia" charset="0"/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3768"/>
                </a:solidFill>
                <a:latin typeface="Georgia" charset="0"/>
              </a:rPr>
              <a:t>	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Information Commissioner’s Office (Wales)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2</a:t>
            </a:r>
            <a:r>
              <a:rPr lang="en-GB" sz="2400" baseline="30000" dirty="0">
                <a:solidFill>
                  <a:srgbClr val="003768"/>
                </a:solidFill>
                <a:latin typeface="Georgia" charset="0"/>
              </a:rPr>
              <a:t>nd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 Floor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Churchill House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Churchill Way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Cardiff     CF10 2HH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</a:t>
            </a:r>
            <a:r>
              <a:rPr lang="en-GB" sz="2400" u="sng" dirty="0">
                <a:solidFill>
                  <a:srgbClr val="003768"/>
                </a:solidFill>
                <a:latin typeface="Georgia" charset="0"/>
              </a:rPr>
              <a:t>Tel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: 029 2067 8400</a:t>
            </a:r>
          </a:p>
          <a:p>
            <a:pPr>
              <a:lnSpc>
                <a:spcPct val="100000"/>
              </a:lnSpc>
            </a:pPr>
            <a:endParaRPr lang="en-GB" sz="1100" dirty="0">
              <a:solidFill>
                <a:srgbClr val="003768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3768"/>
                </a:solidFill>
                <a:latin typeface="Georgia" charset="0"/>
              </a:rPr>
              <a:t>	</a:t>
            </a:r>
            <a:r>
              <a:rPr lang="en-GB" sz="2600" dirty="0">
                <a:solidFill>
                  <a:srgbClr val="003768"/>
                </a:solidFill>
                <a:latin typeface="Georgia" charset="0"/>
                <a:hlinkClick r:id="rId3"/>
              </a:rPr>
              <a:t>wales@ico.org.uk</a:t>
            </a:r>
            <a:endParaRPr lang="en-GB" sz="2600" dirty="0">
              <a:solidFill>
                <a:srgbClr val="003768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endParaRPr lang="en-GB" sz="2600" dirty="0">
              <a:solidFill>
                <a:srgbClr val="003768"/>
              </a:solidFill>
              <a:latin typeface="Georgia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	Subscribe to our </a:t>
            </a:r>
            <a:r>
              <a:rPr lang="en-GB" sz="2400" dirty="0">
                <a:solidFill>
                  <a:srgbClr val="26BCD7"/>
                </a:solidFill>
                <a:latin typeface="Georgia" charset="0"/>
              </a:rPr>
              <a:t>e-newsletter 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at </a:t>
            </a:r>
            <a:r>
              <a:rPr lang="en-GB" sz="2400" dirty="0">
                <a:solidFill>
                  <a:srgbClr val="003768"/>
                </a:solidFill>
                <a:latin typeface="Georgia" charset="0"/>
                <a:hlinkClick r:id="rId4"/>
              </a:rPr>
              <a:t>www.ico.org.uk</a:t>
            </a:r>
            <a:r>
              <a:rPr lang="en-GB" sz="2400" dirty="0">
                <a:solidFill>
                  <a:srgbClr val="003768"/>
                </a:solidFill>
                <a:latin typeface="Georgia" charset="0"/>
              </a:rPr>
              <a:t>, or find us on:</a:t>
            </a:r>
          </a:p>
        </p:txBody>
      </p:sp>
      <p:pic>
        <p:nvPicPr>
          <p:cNvPr id="3" name="Picture 6" descr="facebook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42" y="5292809"/>
            <a:ext cx="2222376" cy="83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wit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01687"/>
            <a:ext cx="2803194" cy="102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95157" y="6041038"/>
            <a:ext cx="2649568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54534A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4534A"/>
                </a:solidFill>
                <a:latin typeface="+mn-lt"/>
                <a:ea typeface="+mn-ea"/>
              </a:defRPr>
            </a:lvl2pPr>
            <a:lvl3pPr marL="1276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34A"/>
                </a:solidFill>
                <a:latin typeface="+mn-lt"/>
                <a:ea typeface="+mn-ea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4534A"/>
                </a:solidFill>
                <a:latin typeface="+mn-lt"/>
                <a:ea typeface="+mn-ea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5pPr>
            <a:lvl6pPr marL="25717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6pPr>
            <a:lvl7pPr marL="30289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7pPr>
            <a:lvl8pPr marL="34861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8pPr>
            <a:lvl9pPr marL="39433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4534A"/>
                </a:solidFill>
                <a:latin typeface="+mn-lt"/>
                <a:ea typeface="+mn-ea"/>
              </a:defRPr>
            </a:lvl9pPr>
          </a:lstStyle>
          <a:p>
            <a:r>
              <a:rPr lang="en-GB" sz="1400" dirty="0"/>
              <a:t>www.twitter.com/iconews</a:t>
            </a:r>
          </a:p>
        </p:txBody>
      </p:sp>
      <p:pic>
        <p:nvPicPr>
          <p:cNvPr id="6" name="Picture 7" descr="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72431"/>
            <a:ext cx="1728688" cy="101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GB" sz="4200" b="1" dirty="0"/>
              <a:t>Complaints Handling</a:t>
            </a:r>
            <a:br>
              <a:rPr lang="en-GB" dirty="0"/>
            </a:br>
            <a:br>
              <a:rPr lang="en-GB" dirty="0"/>
            </a:br>
            <a:r>
              <a:rPr lang="en-GB" sz="3600" b="1" dirty="0">
                <a:solidFill>
                  <a:srgbClr val="898989"/>
                </a:solidFill>
              </a:rPr>
              <a:t>Chris Vinestock</a:t>
            </a:r>
            <a:br>
              <a:rPr lang="en-GB" b="1" dirty="0">
                <a:solidFill>
                  <a:srgbClr val="898989"/>
                </a:solidFill>
              </a:rPr>
            </a:br>
            <a:r>
              <a:rPr lang="en-GB" sz="2800" b="1" dirty="0">
                <a:solidFill>
                  <a:srgbClr val="898989"/>
                </a:solidFill>
              </a:rPr>
              <a:t>Chief Operating Officer &amp;</a:t>
            </a:r>
            <a:br>
              <a:rPr lang="en-GB" sz="2800" b="1" dirty="0">
                <a:solidFill>
                  <a:srgbClr val="898989"/>
                </a:solidFill>
              </a:rPr>
            </a:br>
            <a:r>
              <a:rPr lang="en-GB" sz="2800" b="1" dirty="0">
                <a:solidFill>
                  <a:srgbClr val="898989"/>
                </a:solidFill>
              </a:rPr>
              <a:t>Director of Investigations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Complaints by Subject</a:t>
            </a:r>
          </a:p>
        </p:txBody>
      </p:sp>
      <p:pic>
        <p:nvPicPr>
          <p:cNvPr id="1026" name="Chart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1438"/>
            <a:ext cx="7344816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New Workload Trends since 2006/2007</a:t>
            </a:r>
          </a:p>
        </p:txBody>
      </p:sp>
      <p:pic>
        <p:nvPicPr>
          <p:cNvPr id="1026" name="Picture 2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1438"/>
            <a:ext cx="770485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Complaints by Sector</a:t>
            </a:r>
          </a:p>
        </p:txBody>
      </p:sp>
      <p:pic>
        <p:nvPicPr>
          <p:cNvPr id="2050" name="Chart 2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1438"/>
            <a:ext cx="72007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7525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200" b="1" dirty="0"/>
              <a:t>Stakeholder Engagement</a:t>
            </a:r>
            <a:br>
              <a:rPr lang="en-GB" sz="4200" b="1" dirty="0"/>
            </a:br>
            <a:r>
              <a:rPr lang="en-GB" sz="4200" b="1" dirty="0"/>
              <a:t>Compliance</a:t>
            </a:r>
            <a:br>
              <a:rPr lang="en-GB" sz="4200" b="1" dirty="0"/>
            </a:br>
            <a:r>
              <a:rPr lang="en-GB" sz="4200" b="1" dirty="0"/>
              <a:t>New PSOW Legislation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898989"/>
                </a:solidFill>
              </a:rPr>
              <a:t>Nick Bennett</a:t>
            </a:r>
            <a:br>
              <a:rPr lang="en-GB" b="1" dirty="0"/>
            </a:br>
            <a:endParaRPr lang="en-GB" sz="3600" b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PSOW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664295"/>
          </a:xfrm>
        </p:spPr>
        <p:txBody>
          <a:bodyPr/>
          <a:lstStyle/>
          <a:p>
            <a:r>
              <a:rPr lang="en-GB" dirty="0"/>
              <a:t>Own Initiative Investigations</a:t>
            </a:r>
          </a:p>
          <a:p>
            <a:r>
              <a:rPr lang="en-GB" dirty="0"/>
              <a:t>Accept Oral Complaints</a:t>
            </a:r>
          </a:p>
          <a:p>
            <a:r>
              <a:rPr lang="en-GB" dirty="0"/>
              <a:t>Complaints Standards Authority</a:t>
            </a:r>
          </a:p>
          <a:p>
            <a:r>
              <a:rPr lang="en-GB" dirty="0"/>
              <a:t>Private Healthcare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40770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Stakeholder Engagement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And Finally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445843"/>
          </a:xfrm>
        </p:spPr>
        <p:txBody>
          <a:bodyPr/>
          <a:lstStyle/>
          <a:p>
            <a:pPr algn="ctr">
              <a:buNone/>
            </a:pPr>
            <a:r>
              <a:rPr lang="en-GB" b="1" dirty="0"/>
              <a:t>Thank you for your time today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Extract from Report of Commission  for Public Service Governance &amp; Delivery: Ageing Population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421" y="1628800"/>
            <a:ext cx="73102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Enquiries &amp; Complaints Projections to March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GB" sz="4200" b="1" dirty="0"/>
              <a:t>Principles of Good Administration &amp; Good Records Management</a:t>
            </a:r>
            <a:br>
              <a:rPr lang="en-GB" dirty="0"/>
            </a:br>
            <a:r>
              <a:rPr lang="en-GB" b="1" dirty="0">
                <a:solidFill>
                  <a:srgbClr val="898989"/>
                </a:solidFill>
              </a:rPr>
              <a:t>Consultation Launch</a:t>
            </a:r>
            <a:br>
              <a:rPr lang="en-GB" b="1" dirty="0">
                <a:solidFill>
                  <a:srgbClr val="898989"/>
                </a:solidFill>
              </a:rPr>
            </a:br>
            <a:br>
              <a:rPr lang="en-GB" b="1" dirty="0">
                <a:solidFill>
                  <a:srgbClr val="898989"/>
                </a:solidFill>
              </a:rPr>
            </a:br>
            <a:r>
              <a:rPr lang="en-GB" sz="3600" b="1" dirty="0">
                <a:solidFill>
                  <a:srgbClr val="898989"/>
                </a:solidFill>
              </a:rPr>
              <a:t>Susan Hudson</a:t>
            </a:r>
            <a:br>
              <a:rPr lang="en-GB" sz="3600" b="1" dirty="0">
                <a:solidFill>
                  <a:srgbClr val="898989"/>
                </a:solidFill>
              </a:rPr>
            </a:br>
            <a:r>
              <a:rPr lang="en-GB" sz="3600" b="1" dirty="0">
                <a:solidFill>
                  <a:srgbClr val="898989"/>
                </a:solidFill>
              </a:rPr>
              <a:t>PSOW Policy &amp; Communications Manager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Principles of Good Administration &amp; Good Records Management: Consultation</a:t>
            </a:r>
          </a:p>
        </p:txBody>
      </p:sp>
      <p:pic>
        <p:nvPicPr>
          <p:cNvPr id="4" name="Picture 3" descr="Cover 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2061718" cy="2919214"/>
          </a:xfrm>
          <a:prstGeom prst="rect">
            <a:avLst/>
          </a:prstGeom>
        </p:spPr>
      </p:pic>
      <p:pic>
        <p:nvPicPr>
          <p:cNvPr id="5" name="Picture 4" descr="Cover CY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021172"/>
            <a:ext cx="2048660" cy="29007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4104456" cy="4165923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/>
              <a:t>Principles of Good Administration originally published in 2008</a:t>
            </a:r>
          </a:p>
          <a:p>
            <a:r>
              <a:rPr lang="en-GB" sz="2400" dirty="0"/>
              <a:t>Review conducted in conjunction with the Information  Commissioner</a:t>
            </a:r>
          </a:p>
          <a:p>
            <a:r>
              <a:rPr lang="en-GB" sz="2400" dirty="0"/>
              <a:t>Now 8 Principles – 6 original; 2 new</a:t>
            </a:r>
          </a:p>
          <a:p>
            <a:r>
              <a:rPr lang="en-GB" sz="2400" dirty="0"/>
              <a:t>Now includes examples from casework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6 Original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Principle 1:  Getting it right</a:t>
            </a:r>
          </a:p>
          <a:p>
            <a:r>
              <a:rPr lang="en-GB" dirty="0"/>
              <a:t>Principle 2:  Being customer focused</a:t>
            </a:r>
          </a:p>
          <a:p>
            <a:r>
              <a:rPr lang="en-GB" dirty="0"/>
              <a:t>Principle 3:  Being open and accountable</a:t>
            </a:r>
          </a:p>
          <a:p>
            <a:r>
              <a:rPr lang="en-GB" dirty="0"/>
              <a:t>Principle 4:  Acting fairly and proportionately</a:t>
            </a:r>
          </a:p>
          <a:p>
            <a:r>
              <a:rPr lang="en-GB" dirty="0"/>
              <a:t>Principle 5:  Putting things right</a:t>
            </a:r>
          </a:p>
          <a:p>
            <a:r>
              <a:rPr lang="en-GB" dirty="0"/>
              <a:t>Principle 6:  Seeking continuous improvement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 New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237931"/>
          </a:xfrm>
        </p:spPr>
        <p:txBody>
          <a:bodyPr/>
          <a:lstStyle/>
          <a:p>
            <a:r>
              <a:rPr lang="en-GB" dirty="0"/>
              <a:t>Principle 7:  Creating good quality records</a:t>
            </a:r>
          </a:p>
          <a:p>
            <a:r>
              <a:rPr lang="en-GB" dirty="0"/>
              <a:t>Principle 8:  Managing records effectively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231F20"/>
        </a:dk1>
        <a:lt1>
          <a:srgbClr val="F99D31"/>
        </a:lt1>
        <a:dk2>
          <a:srgbClr val="49176D"/>
        </a:dk2>
        <a:lt2>
          <a:srgbClr val="EC008C"/>
        </a:lt2>
        <a:accent1>
          <a:srgbClr val="713E39"/>
        </a:accent1>
        <a:accent2>
          <a:srgbClr val="F99D31"/>
        </a:accent2>
        <a:accent3>
          <a:srgbClr val="B1ABBA"/>
        </a:accent3>
        <a:accent4>
          <a:srgbClr val="D58528"/>
        </a:accent4>
        <a:accent5>
          <a:srgbClr val="BBAFAE"/>
        </a:accent5>
        <a:accent6>
          <a:srgbClr val="E28E2B"/>
        </a:accent6>
        <a:hlink>
          <a:srgbClr val="F99D31"/>
        </a:hlink>
        <a:folHlink>
          <a:srgbClr val="F99D3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3768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AAAEB9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1936</TotalTime>
  <Words>672</Words>
  <Application>Microsoft Office PowerPoint</Application>
  <PresentationFormat>On-screen Show (4:3)</PresentationFormat>
  <Paragraphs>129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Georgia</vt:lpstr>
      <vt:lpstr>Verdana</vt:lpstr>
      <vt:lpstr>presentation template</vt:lpstr>
      <vt:lpstr>Blank Presentation</vt:lpstr>
      <vt:lpstr>Collaborative Working &amp; Best Practice</vt:lpstr>
      <vt:lpstr>Welcome &amp; Introduction  Nick Bennett Ombudsman</vt:lpstr>
      <vt:lpstr>New Workload Trends since 2006/2007</vt:lpstr>
      <vt:lpstr>Extract from Report of Commission  for Public Service Governance &amp; Delivery: Ageing Population</vt:lpstr>
      <vt:lpstr>Enquiries &amp; Complaints Projections to March 2018</vt:lpstr>
      <vt:lpstr>Principles of Good Administration &amp; Good Records Management Consultation Launch  Susan Hudson PSOW Policy &amp; Communications Manager</vt:lpstr>
      <vt:lpstr>Principles of Good Administration &amp; Good Records Management: Consultation</vt:lpstr>
      <vt:lpstr>6 Original Principles:</vt:lpstr>
      <vt:lpstr>2 New Principles:</vt:lpstr>
      <vt:lpstr>Consultation:</vt:lpstr>
      <vt:lpstr>Principles of Good Administration &amp; Good Records Management  Anne Jones Assistant Information Commissioner</vt:lpstr>
      <vt:lpstr>Principles of Good Administration – Consultation Launch: The ICO perspective    </vt:lpstr>
      <vt:lpstr>In brief:</vt:lpstr>
      <vt:lpstr>PowerPoint Presentation</vt:lpstr>
      <vt:lpstr>The ICO’s role</vt:lpstr>
      <vt:lpstr>The (other!) eight principles</vt:lpstr>
      <vt:lpstr>Key current issues for the ICO</vt:lpstr>
      <vt:lpstr>Ten years of the FOI Act</vt:lpstr>
      <vt:lpstr>PowerPoint Presentation</vt:lpstr>
      <vt:lpstr>The “Principles” document:  synergies and shared agendas</vt:lpstr>
      <vt:lpstr>Two new Principles:</vt:lpstr>
      <vt:lpstr>Why is good records management  so important?</vt:lpstr>
      <vt:lpstr>PowerPoint Presentation</vt:lpstr>
      <vt:lpstr>PowerPoint Presentation</vt:lpstr>
      <vt:lpstr>Good Practice at the ICO</vt:lpstr>
      <vt:lpstr>www.ico.org.uk</vt:lpstr>
      <vt:lpstr>PowerPoint Presentation</vt:lpstr>
      <vt:lpstr>Complaints Handling  Chris Vinestock Chief Operating Officer &amp; Director of Investigations</vt:lpstr>
      <vt:lpstr>Complaints by Subject</vt:lpstr>
      <vt:lpstr>Complaints by Sector</vt:lpstr>
      <vt:lpstr>Stakeholder Engagement Compliance New PSOW Legislation  Nick Bennett </vt:lpstr>
      <vt:lpstr>New PSOW Legislation</vt:lpstr>
      <vt:lpstr>And Finally ...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marilynm</dc:creator>
  <cp:lastModifiedBy>John Young</cp:lastModifiedBy>
  <cp:revision>186</cp:revision>
  <dcterms:created xsi:type="dcterms:W3CDTF">2011-11-17T16:00:57Z</dcterms:created>
  <dcterms:modified xsi:type="dcterms:W3CDTF">2018-04-20T16:30:17Z</dcterms:modified>
</cp:coreProperties>
</file>